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Roboto"/>
      <p:regular r:id="rId21"/>
      <p:bold r:id="rId22"/>
      <p:italic r:id="rId23"/>
      <p:boldItalic r:id="rId24"/>
    </p:embeddedFont>
    <p:embeddedFont>
      <p:font typeface="Merriweather"/>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772E86-2306-4654-8CAA-47AB28CC7F5F}">
  <a:tblStyle styleId="{FA772E86-2306-4654-8CAA-47AB28CC7F5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erriweather-bold.fntdata"/><Relationship Id="rId25" Type="http://schemas.openxmlformats.org/officeDocument/2006/relationships/font" Target="fonts/Merriweather-regular.fntdata"/><Relationship Id="rId28" Type="http://schemas.openxmlformats.org/officeDocument/2006/relationships/font" Target="fonts/Merriweather-boldItalic.fntdata"/><Relationship Id="rId27" Type="http://schemas.openxmlformats.org/officeDocument/2006/relationships/font" Target="fonts/Merriweather-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5067c6009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5067c6009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53f2df26f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53f2df26f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5067c6009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5067c6009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5067c60092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5067c60092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66d5951e0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66d5951e0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5b73bbd5f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5b73bbd5f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66d5951e0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66d5951e0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66d5951e0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66d5951e0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6682b8c8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6682b8c8f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5b73bbd5f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5b73bbd5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5b9875a9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5b9875a9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5067c60092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5067c6009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73a4ab4a03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73a4ab4a03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mailto:hr@macalester.edu"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Performance Management for </a:t>
            </a:r>
            <a:r>
              <a:rPr lang="en"/>
              <a:t>Supervisors</a:t>
            </a:r>
            <a:r>
              <a:rPr lang="en"/>
              <a:t> and Staff</a:t>
            </a:r>
            <a:endParaRPr/>
          </a:p>
        </p:txBody>
      </p:sp>
      <p:sp>
        <p:nvSpPr>
          <p:cNvPr id="65" name="Google Shape;65;p13"/>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November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Performance Management “Refresher”</a:t>
            </a:r>
            <a:endParaRPr/>
          </a:p>
        </p:txBody>
      </p:sp>
      <p:sp>
        <p:nvSpPr>
          <p:cNvPr id="71" name="Google Shape;71;p14"/>
          <p:cNvSpPr txBox="1"/>
          <p:nvPr/>
        </p:nvSpPr>
        <p:spPr>
          <a:xfrm>
            <a:off x="224600" y="1452450"/>
            <a:ext cx="79158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b="1" lang="en">
                <a:latin typeface="Roboto"/>
                <a:ea typeface="Roboto"/>
                <a:cs typeface="Roboto"/>
                <a:sym typeface="Roboto"/>
              </a:rPr>
              <a:t>Key </a:t>
            </a:r>
            <a:r>
              <a:rPr b="1" lang="en">
                <a:latin typeface="Roboto"/>
                <a:ea typeface="Roboto"/>
                <a:cs typeface="Roboto"/>
                <a:sym typeface="Roboto"/>
              </a:rPr>
              <a:t>Components</a:t>
            </a:r>
            <a:r>
              <a:rPr b="1" lang="en">
                <a:latin typeface="Roboto"/>
                <a:ea typeface="Roboto"/>
                <a:cs typeface="Roboto"/>
                <a:sym typeface="Roboto"/>
              </a:rPr>
              <a:t> of our time together today</a:t>
            </a:r>
            <a:endParaRPr b="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Refresh on Macalester’s Performance Management Framework</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Review the 3 Steps of Performance Management and specific action steps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Giving and Getting Feedback</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“Catch All”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Next Steps</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p:nvPr/>
        </p:nvSpPr>
        <p:spPr>
          <a:xfrm>
            <a:off x="7330304" y="2391431"/>
            <a:ext cx="1095900" cy="1033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txBox="1"/>
          <p:nvPr/>
        </p:nvSpPr>
        <p:spPr>
          <a:xfrm>
            <a:off x="7330740" y="2645656"/>
            <a:ext cx="1095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Roboto"/>
                <a:ea typeface="Roboto"/>
                <a:cs typeface="Roboto"/>
                <a:sym typeface="Roboto"/>
              </a:rPr>
              <a:t>ONGOING FEEDBACK</a:t>
            </a:r>
            <a:endParaRPr b="1" sz="900">
              <a:solidFill>
                <a:srgbClr val="FFFFFF"/>
              </a:solidFill>
              <a:latin typeface="Roboto"/>
              <a:ea typeface="Roboto"/>
              <a:cs typeface="Roboto"/>
              <a:sym typeface="Roboto"/>
            </a:endParaRPr>
          </a:p>
        </p:txBody>
      </p:sp>
      <p:sp>
        <p:nvSpPr>
          <p:cNvPr id="78" name="Google Shape;78;p1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Importance of Performance Management</a:t>
            </a:r>
            <a:endParaRPr/>
          </a:p>
        </p:txBody>
      </p:sp>
      <p:sp>
        <p:nvSpPr>
          <p:cNvPr id="79" name="Google Shape;79;p15"/>
          <p:cNvSpPr/>
          <p:nvPr/>
        </p:nvSpPr>
        <p:spPr>
          <a:xfrm>
            <a:off x="6387574" y="1339401"/>
            <a:ext cx="1095900" cy="1033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700"/>
          </a:p>
        </p:txBody>
      </p:sp>
      <p:sp>
        <p:nvSpPr>
          <p:cNvPr id="80" name="Google Shape;80;p15"/>
          <p:cNvSpPr/>
          <p:nvPr/>
        </p:nvSpPr>
        <p:spPr>
          <a:xfrm>
            <a:off x="6663177" y="3600536"/>
            <a:ext cx="1095900" cy="1033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p:nvPr/>
        </p:nvSpPr>
        <p:spPr>
          <a:xfrm>
            <a:off x="5366200" y="3240800"/>
            <a:ext cx="1095900" cy="1033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5"/>
          <p:cNvSpPr/>
          <p:nvPr/>
        </p:nvSpPr>
        <p:spPr>
          <a:xfrm>
            <a:off x="5273294" y="2030536"/>
            <a:ext cx="1095900" cy="1033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txBox="1"/>
          <p:nvPr/>
        </p:nvSpPr>
        <p:spPr>
          <a:xfrm>
            <a:off x="6387587" y="1527175"/>
            <a:ext cx="1095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Roboto"/>
                <a:ea typeface="Roboto"/>
                <a:cs typeface="Roboto"/>
                <a:sym typeface="Roboto"/>
              </a:rPr>
              <a:t>STEP ONE:          </a:t>
            </a:r>
            <a:r>
              <a:rPr b="1" lang="en" sz="900">
                <a:solidFill>
                  <a:srgbClr val="FFFFFF"/>
                </a:solidFill>
                <a:latin typeface="Roboto"/>
                <a:ea typeface="Roboto"/>
                <a:cs typeface="Roboto"/>
                <a:sym typeface="Roboto"/>
              </a:rPr>
              <a:t>GOAL SETTING</a:t>
            </a:r>
            <a:endParaRPr b="1" sz="900">
              <a:solidFill>
                <a:srgbClr val="FFFFFF"/>
              </a:solidFill>
              <a:latin typeface="Roboto"/>
              <a:ea typeface="Roboto"/>
              <a:cs typeface="Roboto"/>
              <a:sym typeface="Roboto"/>
            </a:endParaRPr>
          </a:p>
        </p:txBody>
      </p:sp>
      <p:sp>
        <p:nvSpPr>
          <p:cNvPr id="84" name="Google Shape;84;p15"/>
          <p:cNvSpPr txBox="1"/>
          <p:nvPr/>
        </p:nvSpPr>
        <p:spPr>
          <a:xfrm>
            <a:off x="5379322" y="3479364"/>
            <a:ext cx="1095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Roboto"/>
                <a:ea typeface="Roboto"/>
                <a:cs typeface="Roboto"/>
                <a:sym typeface="Roboto"/>
              </a:rPr>
              <a:t>ONGOING FEEDBACK</a:t>
            </a:r>
            <a:endParaRPr b="1" sz="900">
              <a:solidFill>
                <a:srgbClr val="FFFFFF"/>
              </a:solidFill>
              <a:latin typeface="Roboto"/>
              <a:ea typeface="Roboto"/>
              <a:cs typeface="Roboto"/>
              <a:sym typeface="Roboto"/>
            </a:endParaRPr>
          </a:p>
        </p:txBody>
      </p:sp>
      <p:sp>
        <p:nvSpPr>
          <p:cNvPr id="85" name="Google Shape;85;p15"/>
          <p:cNvSpPr txBox="1"/>
          <p:nvPr/>
        </p:nvSpPr>
        <p:spPr>
          <a:xfrm>
            <a:off x="6663179" y="3764114"/>
            <a:ext cx="10959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Roboto"/>
                <a:ea typeface="Roboto"/>
                <a:cs typeface="Roboto"/>
                <a:sym typeface="Roboto"/>
              </a:rPr>
              <a:t>STEP TWO: MID-CYCLE       CHECK-IN</a:t>
            </a:r>
            <a:endParaRPr b="1" sz="900">
              <a:solidFill>
                <a:srgbClr val="FFFFFF"/>
              </a:solidFill>
              <a:latin typeface="Roboto"/>
              <a:ea typeface="Roboto"/>
              <a:cs typeface="Roboto"/>
              <a:sym typeface="Roboto"/>
            </a:endParaRPr>
          </a:p>
        </p:txBody>
      </p:sp>
      <p:sp>
        <p:nvSpPr>
          <p:cNvPr id="86" name="Google Shape;86;p15"/>
          <p:cNvSpPr txBox="1"/>
          <p:nvPr/>
        </p:nvSpPr>
        <p:spPr>
          <a:xfrm>
            <a:off x="5273292" y="2177814"/>
            <a:ext cx="1095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FFFFFF"/>
                </a:solidFill>
                <a:latin typeface="Roboto"/>
                <a:ea typeface="Roboto"/>
                <a:cs typeface="Roboto"/>
                <a:sym typeface="Roboto"/>
              </a:rPr>
              <a:t>STEP THREE: YEAR-END PERFORMANCE REVIEW</a:t>
            </a:r>
            <a:endParaRPr b="1" sz="900">
              <a:solidFill>
                <a:srgbClr val="FFFFFF"/>
              </a:solidFill>
              <a:latin typeface="Roboto"/>
              <a:ea typeface="Roboto"/>
              <a:cs typeface="Roboto"/>
              <a:sym typeface="Roboto"/>
            </a:endParaRPr>
          </a:p>
        </p:txBody>
      </p:sp>
      <p:sp>
        <p:nvSpPr>
          <p:cNvPr id="87" name="Google Shape;87;p15"/>
          <p:cNvSpPr/>
          <p:nvPr/>
        </p:nvSpPr>
        <p:spPr>
          <a:xfrm>
            <a:off x="7796512" y="1459950"/>
            <a:ext cx="1265400" cy="3361500"/>
          </a:xfrm>
          <a:prstGeom prst="curvedLeftArrow">
            <a:avLst>
              <a:gd fmla="val 25000" name="adj1"/>
              <a:gd fmla="val 50000" name="adj2"/>
              <a:gd fmla="val 25000" name="adj3"/>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txBox="1"/>
          <p:nvPr/>
        </p:nvSpPr>
        <p:spPr>
          <a:xfrm>
            <a:off x="531550" y="1419075"/>
            <a:ext cx="43125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Macalester’s Performance Management Framework is a collaborative process between the supervisor and employee, generally </a:t>
            </a:r>
            <a:r>
              <a:rPr lang="en" sz="1000"/>
              <a:t>begins in August of each year, culminating annually at the end of July.</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The framework is designed to ensure that:</a:t>
            </a:r>
            <a:endParaRPr sz="1000"/>
          </a:p>
          <a:p>
            <a:pPr indent="0" lvl="0" marL="0" rtl="0" algn="l">
              <a:spcBef>
                <a:spcPts val="0"/>
              </a:spcBef>
              <a:spcAft>
                <a:spcPts val="0"/>
              </a:spcAft>
              <a:buNone/>
            </a:pPr>
            <a:r>
              <a:t/>
            </a:r>
            <a:endParaRPr sz="1000"/>
          </a:p>
          <a:p>
            <a:pPr indent="-292100" lvl="0" marL="457200" rtl="0" algn="l">
              <a:spcBef>
                <a:spcPts val="0"/>
              </a:spcBef>
              <a:spcAft>
                <a:spcPts val="0"/>
              </a:spcAft>
              <a:buSzPts val="1000"/>
              <a:buChar char="●"/>
            </a:pPr>
            <a:r>
              <a:rPr lang="en" sz="1000"/>
              <a:t>Expectations are clear, resulting in strong performance, growth and results;</a:t>
            </a:r>
            <a:endParaRPr sz="1000"/>
          </a:p>
          <a:p>
            <a:pPr indent="-292100" lvl="0" marL="457200" rtl="0" algn="l">
              <a:spcBef>
                <a:spcPts val="0"/>
              </a:spcBef>
              <a:spcAft>
                <a:spcPts val="0"/>
              </a:spcAft>
              <a:buSzPts val="1000"/>
              <a:buChar char="●"/>
            </a:pPr>
            <a:r>
              <a:rPr lang="en" sz="1000"/>
              <a:t>Better information is available to understand strengths and areas of opportunities for employees; and</a:t>
            </a:r>
            <a:endParaRPr sz="1000"/>
          </a:p>
          <a:p>
            <a:pPr indent="-292100" lvl="0" marL="457200" rtl="0" algn="l">
              <a:spcBef>
                <a:spcPts val="0"/>
              </a:spcBef>
              <a:spcAft>
                <a:spcPts val="0"/>
              </a:spcAft>
              <a:buSzPts val="1000"/>
              <a:buChar char="●"/>
            </a:pPr>
            <a:r>
              <a:rPr lang="en" sz="1000"/>
              <a:t>Allow for continuous conversations, coaching and support throughout the performance calendar year.</a:t>
            </a:r>
            <a:r>
              <a:rPr lang="en" sz="1000"/>
              <a: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The goals of performance management are to:</a:t>
            </a:r>
            <a:endParaRPr sz="1000"/>
          </a:p>
          <a:p>
            <a:pPr indent="0" lvl="0" marL="0" rtl="0" algn="l">
              <a:spcBef>
                <a:spcPts val="0"/>
              </a:spcBef>
              <a:spcAft>
                <a:spcPts val="0"/>
              </a:spcAft>
              <a:buNone/>
            </a:pPr>
            <a:r>
              <a:t/>
            </a:r>
            <a:endParaRPr sz="1000"/>
          </a:p>
          <a:p>
            <a:pPr indent="-292100" lvl="0" marL="457200" rtl="0" algn="l">
              <a:spcBef>
                <a:spcPts val="0"/>
              </a:spcBef>
              <a:spcAft>
                <a:spcPts val="0"/>
              </a:spcAft>
              <a:buSzPts val="1000"/>
              <a:buChar char="●"/>
            </a:pPr>
            <a:r>
              <a:rPr lang="en" sz="1000"/>
              <a:t>Align supervisors and employees to job responsibilities and expectations;</a:t>
            </a:r>
            <a:endParaRPr sz="1000"/>
          </a:p>
          <a:p>
            <a:pPr indent="-292100" lvl="0" marL="457200" rtl="0" algn="l">
              <a:spcBef>
                <a:spcPts val="0"/>
              </a:spcBef>
              <a:spcAft>
                <a:spcPts val="0"/>
              </a:spcAft>
              <a:buSzPts val="1000"/>
              <a:buChar char="●"/>
            </a:pPr>
            <a:r>
              <a:rPr lang="en" sz="1000"/>
              <a:t>Enhance the supervisor and team/employee collaboration;</a:t>
            </a:r>
            <a:endParaRPr sz="1000"/>
          </a:p>
          <a:p>
            <a:pPr indent="-292100" lvl="0" marL="457200" rtl="0" algn="l">
              <a:spcBef>
                <a:spcPts val="0"/>
              </a:spcBef>
              <a:spcAft>
                <a:spcPts val="0"/>
              </a:spcAft>
              <a:buSzPts val="1000"/>
              <a:buChar char="●"/>
            </a:pPr>
            <a:r>
              <a:rPr lang="en" sz="1000"/>
              <a:t>Develop employee capabilities through effective, timely feedback;and</a:t>
            </a:r>
            <a:endParaRPr sz="1000"/>
          </a:p>
          <a:p>
            <a:pPr indent="-292100" lvl="0" marL="457200" rtl="0" algn="l">
              <a:spcBef>
                <a:spcPts val="0"/>
              </a:spcBef>
              <a:spcAft>
                <a:spcPts val="0"/>
              </a:spcAft>
              <a:buSzPts val="1000"/>
              <a:buChar char="●"/>
            </a:pPr>
            <a:r>
              <a:rPr lang="en" sz="1000"/>
              <a:t>Improve communication and relationship between employees and supervisors.</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Performance Management Framework</a:t>
            </a:r>
            <a:endParaRPr/>
          </a:p>
        </p:txBody>
      </p:sp>
      <p:sp>
        <p:nvSpPr>
          <p:cNvPr id="94" name="Google Shape;94;p16"/>
          <p:cNvSpPr/>
          <p:nvPr/>
        </p:nvSpPr>
        <p:spPr>
          <a:xfrm>
            <a:off x="203550" y="3348000"/>
            <a:ext cx="8628900" cy="141000"/>
          </a:xfrm>
          <a:prstGeom prst="chevron">
            <a:avLst>
              <a:gd fmla="val 50000"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p>
        </p:txBody>
      </p:sp>
      <p:sp>
        <p:nvSpPr>
          <p:cNvPr id="95" name="Google Shape;95;p16"/>
          <p:cNvSpPr/>
          <p:nvPr/>
        </p:nvSpPr>
        <p:spPr>
          <a:xfrm>
            <a:off x="209625" y="2102369"/>
            <a:ext cx="2672700" cy="936000"/>
          </a:xfrm>
          <a:prstGeom prst="chevron">
            <a:avLst>
              <a:gd fmla="val 50000"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txBox="1"/>
          <p:nvPr/>
        </p:nvSpPr>
        <p:spPr>
          <a:xfrm>
            <a:off x="611275" y="2102394"/>
            <a:ext cx="20439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rPr>
              <a:t>STEP ONE:</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Define focus &amp; growth goals for</a:t>
            </a:r>
            <a:endParaRPr b="1" sz="900">
              <a:solidFill>
                <a:schemeClr val="lt1"/>
              </a:solidFill>
            </a:endParaRPr>
          </a:p>
          <a:p>
            <a:pPr indent="0" lvl="0" marL="0" rtl="0" algn="ctr">
              <a:spcBef>
                <a:spcPts val="0"/>
              </a:spcBef>
              <a:spcAft>
                <a:spcPts val="0"/>
              </a:spcAft>
              <a:buNone/>
            </a:pPr>
            <a:r>
              <a:rPr b="1" lang="en" sz="900">
                <a:solidFill>
                  <a:schemeClr val="lt1"/>
                </a:solidFill>
              </a:rPr>
              <a:t>Performance year</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(August - September)</a:t>
            </a:r>
            <a:endParaRPr b="1" sz="900">
              <a:solidFill>
                <a:schemeClr val="lt1"/>
              </a:solidFill>
            </a:endParaRPr>
          </a:p>
          <a:p>
            <a:pPr indent="0" lvl="0" marL="0" rtl="0" algn="l">
              <a:spcBef>
                <a:spcPts val="0"/>
              </a:spcBef>
              <a:spcAft>
                <a:spcPts val="0"/>
              </a:spcAft>
              <a:buNone/>
            </a:pPr>
            <a:r>
              <a:t/>
            </a:r>
            <a:endParaRPr b="1" sz="800">
              <a:solidFill>
                <a:schemeClr val="lt1"/>
              </a:solidFill>
            </a:endParaRPr>
          </a:p>
        </p:txBody>
      </p:sp>
      <p:sp>
        <p:nvSpPr>
          <p:cNvPr id="97" name="Google Shape;97;p16"/>
          <p:cNvSpPr/>
          <p:nvPr/>
        </p:nvSpPr>
        <p:spPr>
          <a:xfrm>
            <a:off x="3235650" y="2102369"/>
            <a:ext cx="2672700" cy="936000"/>
          </a:xfrm>
          <a:prstGeom prst="chevron">
            <a:avLst>
              <a:gd fmla="val 50000"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nvSpPr>
        <p:spPr>
          <a:xfrm>
            <a:off x="3573850" y="2102394"/>
            <a:ext cx="20439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rPr>
              <a:t>STEP TWO:</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Formal mid-cycle check-in</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**(February)</a:t>
            </a:r>
            <a:endParaRPr b="1" sz="900">
              <a:solidFill>
                <a:schemeClr val="lt1"/>
              </a:solidFill>
            </a:endParaRPr>
          </a:p>
          <a:p>
            <a:pPr indent="0" lvl="0" marL="0" rtl="0" algn="l">
              <a:spcBef>
                <a:spcPts val="0"/>
              </a:spcBef>
              <a:spcAft>
                <a:spcPts val="0"/>
              </a:spcAft>
              <a:buNone/>
            </a:pPr>
            <a:r>
              <a:t/>
            </a:r>
            <a:endParaRPr b="1" sz="800">
              <a:solidFill>
                <a:schemeClr val="lt1"/>
              </a:solidFill>
            </a:endParaRPr>
          </a:p>
        </p:txBody>
      </p:sp>
      <p:sp>
        <p:nvSpPr>
          <p:cNvPr id="99" name="Google Shape;99;p16"/>
          <p:cNvSpPr/>
          <p:nvPr/>
        </p:nvSpPr>
        <p:spPr>
          <a:xfrm>
            <a:off x="6309286" y="2107693"/>
            <a:ext cx="2672700" cy="936000"/>
          </a:xfrm>
          <a:prstGeom prst="chevron">
            <a:avLst>
              <a:gd fmla="val 50000" name="adj"/>
            </a:avLst>
          </a:prstGeom>
          <a:solidFill>
            <a:srgbClr val="4A86E8"/>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txBox="1"/>
          <p:nvPr/>
        </p:nvSpPr>
        <p:spPr>
          <a:xfrm>
            <a:off x="6533911" y="2107718"/>
            <a:ext cx="20439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rPr>
              <a:t>STEP THREE:</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Performance Evaluation</a:t>
            </a:r>
            <a:endParaRPr b="1" sz="900">
              <a:solidFill>
                <a:schemeClr val="lt1"/>
              </a:solidFill>
            </a:endParaRPr>
          </a:p>
          <a:p>
            <a:pPr indent="0" lvl="0" marL="0" rtl="0" algn="ctr">
              <a:spcBef>
                <a:spcPts val="0"/>
              </a:spcBef>
              <a:spcAft>
                <a:spcPts val="0"/>
              </a:spcAft>
              <a:buNone/>
            </a:pPr>
            <a:r>
              <a:rPr b="1" lang="en" sz="900">
                <a:solidFill>
                  <a:schemeClr val="lt1"/>
                </a:solidFill>
              </a:rPr>
              <a:t>Recap of Year</a:t>
            </a:r>
            <a:endParaRPr b="1" sz="900">
              <a:solidFill>
                <a:schemeClr val="lt1"/>
              </a:solidFill>
            </a:endParaRPr>
          </a:p>
          <a:p>
            <a:pPr indent="0" lvl="0" marL="0" rtl="0" algn="ctr">
              <a:spcBef>
                <a:spcPts val="0"/>
              </a:spcBef>
              <a:spcAft>
                <a:spcPts val="0"/>
              </a:spcAft>
              <a:buNone/>
            </a:pPr>
            <a:r>
              <a:t/>
            </a:r>
            <a:endParaRPr b="1" sz="900">
              <a:solidFill>
                <a:schemeClr val="lt1"/>
              </a:solidFill>
            </a:endParaRPr>
          </a:p>
          <a:p>
            <a:pPr indent="0" lvl="0" marL="0" rtl="0" algn="ctr">
              <a:spcBef>
                <a:spcPts val="0"/>
              </a:spcBef>
              <a:spcAft>
                <a:spcPts val="0"/>
              </a:spcAft>
              <a:buNone/>
            </a:pPr>
            <a:r>
              <a:rPr b="1" lang="en" sz="900">
                <a:solidFill>
                  <a:schemeClr val="lt1"/>
                </a:solidFill>
              </a:rPr>
              <a:t>(June - July)</a:t>
            </a:r>
            <a:endParaRPr b="1" sz="900">
              <a:solidFill>
                <a:schemeClr val="lt1"/>
              </a:solidFill>
            </a:endParaRPr>
          </a:p>
          <a:p>
            <a:pPr indent="0" lvl="0" marL="0" rtl="0" algn="l">
              <a:spcBef>
                <a:spcPts val="0"/>
              </a:spcBef>
              <a:spcAft>
                <a:spcPts val="0"/>
              </a:spcAft>
              <a:buNone/>
            </a:pPr>
            <a:r>
              <a:t/>
            </a:r>
            <a:endParaRPr b="1" sz="800">
              <a:solidFill>
                <a:schemeClr val="lt1"/>
              </a:solidFill>
            </a:endParaRPr>
          </a:p>
        </p:txBody>
      </p:sp>
      <p:sp>
        <p:nvSpPr>
          <p:cNvPr id="101" name="Google Shape;101;p16"/>
          <p:cNvSpPr txBox="1"/>
          <p:nvPr/>
        </p:nvSpPr>
        <p:spPr>
          <a:xfrm>
            <a:off x="274800" y="3264594"/>
            <a:ext cx="8486400" cy="3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Roboto"/>
                <a:ea typeface="Roboto"/>
                <a:cs typeface="Roboto"/>
                <a:sym typeface="Roboto"/>
              </a:rPr>
              <a:t>ONGOING FEEDBACK                              ONGOING FEEDBACK                              ONGOING FEEDBACK                              ONGOING FEEDBACK                              ONGOING FEEDBACK</a:t>
            </a:r>
            <a:endParaRPr b="1" sz="800">
              <a:solidFill>
                <a:schemeClr val="lt1"/>
              </a:solidFill>
              <a:latin typeface="Roboto"/>
              <a:ea typeface="Roboto"/>
              <a:cs typeface="Roboto"/>
              <a:sym typeface="Roboto"/>
            </a:endParaRPr>
          </a:p>
        </p:txBody>
      </p:sp>
      <p:sp>
        <p:nvSpPr>
          <p:cNvPr id="102" name="Google Shape;102;p16"/>
          <p:cNvSpPr txBox="1"/>
          <p:nvPr/>
        </p:nvSpPr>
        <p:spPr>
          <a:xfrm>
            <a:off x="501050" y="4525025"/>
            <a:ext cx="4509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Roboto"/>
                <a:ea typeface="Roboto"/>
                <a:cs typeface="Roboto"/>
                <a:sym typeface="Roboto"/>
              </a:rPr>
              <a:t>** denotes change from prior year</a:t>
            </a:r>
            <a:endParaRPr sz="800">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Goal Setting</a:t>
            </a:r>
            <a:endParaRPr/>
          </a:p>
        </p:txBody>
      </p:sp>
      <p:sp>
        <p:nvSpPr>
          <p:cNvPr id="108" name="Google Shape;108;p17"/>
          <p:cNvSpPr txBox="1"/>
          <p:nvPr/>
        </p:nvSpPr>
        <p:spPr>
          <a:xfrm>
            <a:off x="224600" y="1363100"/>
            <a:ext cx="8198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At the beginning of the </a:t>
            </a:r>
            <a:r>
              <a:rPr lang="en" sz="900"/>
              <a:t>performance</a:t>
            </a:r>
            <a:r>
              <a:rPr lang="en" sz="900"/>
              <a:t> </a:t>
            </a:r>
            <a:r>
              <a:rPr lang="en" sz="900"/>
              <a:t>management cycle, it is important for supervisors to work with employees to establish performance expectations, and develop SMART goals  for the performance year.  These goals should outline the expected performance AND result.  </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b="1" lang="en" sz="900"/>
              <a:t>SMART goals</a:t>
            </a:r>
            <a:r>
              <a:rPr lang="en" sz="900"/>
              <a:t> aid in the development of individual plans and tasks as well as provide the framework for performance feedback and coaching conversations. </a:t>
            </a:r>
            <a:r>
              <a:rPr lang="en" sz="800"/>
              <a:t> </a:t>
            </a:r>
            <a:endParaRPr sz="800"/>
          </a:p>
        </p:txBody>
      </p:sp>
      <p:sp>
        <p:nvSpPr>
          <p:cNvPr id="109" name="Google Shape;109;p17"/>
          <p:cNvSpPr/>
          <p:nvPr/>
        </p:nvSpPr>
        <p:spPr>
          <a:xfrm>
            <a:off x="359375" y="2277898"/>
            <a:ext cx="3983100" cy="2740200"/>
          </a:xfrm>
          <a:prstGeom prst="rect">
            <a:avLst/>
          </a:prstGeom>
          <a:solidFill>
            <a:schemeClr val="lt1"/>
          </a:solid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7"/>
          <p:cNvSpPr/>
          <p:nvPr/>
        </p:nvSpPr>
        <p:spPr>
          <a:xfrm>
            <a:off x="4572000" y="2277898"/>
            <a:ext cx="3983100" cy="2740200"/>
          </a:xfrm>
          <a:prstGeom prst="rect">
            <a:avLst/>
          </a:prstGeom>
          <a:solidFill>
            <a:schemeClr val="lt1"/>
          </a:solid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txBox="1"/>
          <p:nvPr/>
        </p:nvSpPr>
        <p:spPr>
          <a:xfrm>
            <a:off x="381825" y="2246075"/>
            <a:ext cx="396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graphicFrame>
        <p:nvGraphicFramePr>
          <p:cNvPr id="112" name="Google Shape;112;p17"/>
          <p:cNvGraphicFramePr/>
          <p:nvPr/>
        </p:nvGraphicFramePr>
        <p:xfrm>
          <a:off x="369725" y="2332656"/>
          <a:ext cx="3000000" cy="3000000"/>
        </p:xfrm>
        <a:graphic>
          <a:graphicData uri="http://schemas.openxmlformats.org/drawingml/2006/table">
            <a:tbl>
              <a:tblPr>
                <a:noFill/>
                <a:tableStyleId>{FA772E86-2306-4654-8CAA-47AB28CC7F5F}</a:tableStyleId>
              </a:tblPr>
              <a:tblGrid>
                <a:gridCol w="1019175"/>
                <a:gridCol w="2943225"/>
              </a:tblGrid>
              <a:tr h="162400">
                <a:tc>
                  <a:txBody>
                    <a:bodyPr/>
                    <a:lstStyle/>
                    <a:p>
                      <a:pPr indent="0" lvl="0" marL="0" rtl="0" algn="l">
                        <a:lnSpc>
                          <a:spcPct val="115000"/>
                        </a:lnSpc>
                        <a:spcBef>
                          <a:spcPts val="0"/>
                        </a:spcBef>
                        <a:spcAft>
                          <a:spcPts val="0"/>
                        </a:spcAft>
                        <a:buNone/>
                      </a:pPr>
                      <a:r>
                        <a:rPr b="1" lang="en" sz="800"/>
                        <a:t>Specific</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Goals are straightforward in their description. Describes exactly what needs to be accomplished.</a:t>
                      </a:r>
                      <a:endParaRPr sz="800"/>
                    </a:p>
                  </a:txBody>
                  <a:tcPr marT="19050" marB="19050" marR="28575" marL="28575" anchor="b">
                    <a:solidFill>
                      <a:srgbClr val="FFFFFF"/>
                    </a:solidFill>
                  </a:tcPr>
                </a:tc>
              </a:tr>
              <a:tr h="12610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234025">
                <a:tc>
                  <a:txBody>
                    <a:bodyPr/>
                    <a:lstStyle/>
                    <a:p>
                      <a:pPr indent="0" lvl="0" marL="0" rtl="0" algn="l">
                        <a:lnSpc>
                          <a:spcPct val="115000"/>
                        </a:lnSpc>
                        <a:spcBef>
                          <a:spcPts val="0"/>
                        </a:spcBef>
                        <a:spcAft>
                          <a:spcPts val="0"/>
                        </a:spcAft>
                        <a:buNone/>
                      </a:pPr>
                      <a:r>
                        <a:rPr b="1" lang="en" sz="800"/>
                        <a:t>Measurable</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Goals have concrete, objective criteria that determine if and when a goal is met. Pre-defined measures help keep the employee on track toward reaching the goal.</a:t>
                      </a:r>
                      <a:endParaRPr sz="800"/>
                    </a:p>
                  </a:txBody>
                  <a:tcPr marT="19050" marB="19050" marR="28575" marL="28575" anchor="b">
                    <a:solidFill>
                      <a:srgbClr val="FFFFFF"/>
                    </a:solidFill>
                  </a:tcPr>
                </a:tc>
              </a:tr>
              <a:tr h="149675">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62400">
                <a:tc>
                  <a:txBody>
                    <a:bodyPr/>
                    <a:lstStyle/>
                    <a:p>
                      <a:pPr indent="0" lvl="0" marL="0" rtl="0" algn="l">
                        <a:lnSpc>
                          <a:spcPct val="115000"/>
                        </a:lnSpc>
                        <a:spcBef>
                          <a:spcPts val="0"/>
                        </a:spcBef>
                        <a:spcAft>
                          <a:spcPts val="0"/>
                        </a:spcAft>
                        <a:buNone/>
                      </a:pPr>
                      <a:r>
                        <a:rPr b="1" lang="en" sz="800"/>
                        <a:t>Ambitious but Attainable</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Goals are considered a stretch, but realistic, and can be accomplished within the specified timeframe, with the available resources.</a:t>
                      </a:r>
                      <a:endParaRPr sz="800"/>
                    </a:p>
                  </a:txBody>
                  <a:tcPr marT="19050" marB="19050" marR="28575" marL="28575" anchor="b">
                    <a:solidFill>
                      <a:srgbClr val="FFFFFF"/>
                    </a:solidFill>
                  </a:tcPr>
                </a:tc>
              </a:tr>
              <a:tr h="12610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00300">
                <a:tc>
                  <a:txBody>
                    <a:bodyPr/>
                    <a:lstStyle/>
                    <a:p>
                      <a:pPr indent="0" lvl="0" marL="0" rtl="0" algn="l">
                        <a:lnSpc>
                          <a:spcPct val="115000"/>
                        </a:lnSpc>
                        <a:spcBef>
                          <a:spcPts val="0"/>
                        </a:spcBef>
                        <a:spcAft>
                          <a:spcPts val="0"/>
                        </a:spcAft>
                        <a:buNone/>
                      </a:pPr>
                      <a:r>
                        <a:rPr b="1" lang="en" sz="800"/>
                        <a:t>Results-Oriented</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Goals focus on the intended results.</a:t>
                      </a:r>
                      <a:endParaRPr sz="800"/>
                    </a:p>
                  </a:txBody>
                  <a:tcPr marT="19050" marB="19050" marR="28575" marL="28575" anchor="b">
                    <a:solidFill>
                      <a:srgbClr val="FFFFFF"/>
                    </a:solidFill>
                  </a:tcPr>
                </a:tc>
              </a:tr>
              <a:tr h="12610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00300">
                <a:tc>
                  <a:txBody>
                    <a:bodyPr/>
                    <a:lstStyle/>
                    <a:p>
                      <a:pPr indent="0" lvl="0" marL="0" rtl="0" algn="l">
                        <a:lnSpc>
                          <a:spcPct val="115000"/>
                        </a:lnSpc>
                        <a:spcBef>
                          <a:spcPts val="0"/>
                        </a:spcBef>
                        <a:spcAft>
                          <a:spcPts val="0"/>
                        </a:spcAft>
                        <a:buNone/>
                      </a:pPr>
                      <a:r>
                        <a:rPr b="1" lang="en" sz="800"/>
                        <a:t>Timebound</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Goals have specific target date that must be met.</a:t>
                      </a:r>
                      <a:endParaRPr sz="800"/>
                    </a:p>
                  </a:txBody>
                  <a:tcPr marT="19050" marB="19050" marR="28575" marL="28575" anchor="b">
                    <a:solidFill>
                      <a:srgbClr val="FFFFFF"/>
                    </a:solidFill>
                  </a:tcPr>
                </a:tc>
              </a:tr>
            </a:tbl>
          </a:graphicData>
        </a:graphic>
      </p:graphicFrame>
      <p:graphicFrame>
        <p:nvGraphicFramePr>
          <p:cNvPr id="113" name="Google Shape;113;p17"/>
          <p:cNvGraphicFramePr/>
          <p:nvPr/>
        </p:nvGraphicFramePr>
        <p:xfrm>
          <a:off x="4639920" y="2330629"/>
          <a:ext cx="3000000" cy="3000000"/>
        </p:xfrm>
        <a:graphic>
          <a:graphicData uri="http://schemas.openxmlformats.org/drawingml/2006/table">
            <a:tbl>
              <a:tblPr>
                <a:noFill/>
                <a:tableStyleId>{FA772E86-2306-4654-8CAA-47AB28CC7F5F}</a:tableStyleId>
              </a:tblPr>
              <a:tblGrid>
                <a:gridCol w="996425"/>
                <a:gridCol w="2877550"/>
              </a:tblGrid>
              <a:tr h="162400">
                <a:tc>
                  <a:txBody>
                    <a:bodyPr/>
                    <a:lstStyle/>
                    <a:p>
                      <a:pPr indent="0" lvl="0" marL="0" rtl="0" algn="l">
                        <a:lnSpc>
                          <a:spcPct val="115000"/>
                        </a:lnSpc>
                        <a:spcBef>
                          <a:spcPts val="0"/>
                        </a:spcBef>
                        <a:spcAft>
                          <a:spcPts val="0"/>
                        </a:spcAft>
                        <a:buNone/>
                      </a:pPr>
                      <a:r>
                        <a:rPr b="1" lang="en" sz="800"/>
                        <a:t>Specific</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b="1" lang="en" sz="800"/>
                        <a:t>Be specific.</a:t>
                      </a:r>
                      <a:r>
                        <a:rPr lang="en" sz="800"/>
                        <a:t> What am I going to do?  What do I want to accomplish? How am I going to do it?</a:t>
                      </a:r>
                      <a:endParaRPr sz="800"/>
                    </a:p>
                  </a:txBody>
                  <a:tcPr marT="19050" marB="19050" marR="28575" marL="28575" anchor="b">
                    <a:solidFill>
                      <a:srgbClr val="FFFFFF"/>
                    </a:solidFill>
                  </a:tcPr>
                </a:tc>
              </a:tr>
              <a:tr h="25145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234025">
                <a:tc>
                  <a:txBody>
                    <a:bodyPr/>
                    <a:lstStyle/>
                    <a:p>
                      <a:pPr indent="0" lvl="0" marL="0" rtl="0" algn="l">
                        <a:lnSpc>
                          <a:spcPct val="115000"/>
                        </a:lnSpc>
                        <a:spcBef>
                          <a:spcPts val="0"/>
                        </a:spcBef>
                        <a:spcAft>
                          <a:spcPts val="0"/>
                        </a:spcAft>
                        <a:buNone/>
                      </a:pPr>
                      <a:r>
                        <a:rPr b="1" lang="en" sz="800"/>
                        <a:t>Measurable</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b="1" lang="en" sz="800"/>
                        <a:t>Build-in ways to measure progress.</a:t>
                      </a:r>
                      <a:r>
                        <a:rPr lang="en" sz="800"/>
                        <a:t> How will I know when I’ve reached my goal?  How will I measure my progress?</a:t>
                      </a:r>
                      <a:endParaRPr sz="800"/>
                    </a:p>
                  </a:txBody>
                  <a:tcPr marT="19050" marB="19050" marR="28575" marL="28575" anchor="b">
                    <a:solidFill>
                      <a:srgbClr val="FFFFFF"/>
                    </a:solidFill>
                  </a:tcPr>
                </a:tc>
              </a:tr>
              <a:tr h="25145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62400">
                <a:tc>
                  <a:txBody>
                    <a:bodyPr/>
                    <a:lstStyle/>
                    <a:p>
                      <a:pPr indent="0" lvl="0" marL="0" rtl="0" algn="l">
                        <a:lnSpc>
                          <a:spcPct val="115000"/>
                        </a:lnSpc>
                        <a:spcBef>
                          <a:spcPts val="0"/>
                        </a:spcBef>
                        <a:spcAft>
                          <a:spcPts val="0"/>
                        </a:spcAft>
                        <a:buNone/>
                      </a:pPr>
                      <a:r>
                        <a:rPr b="1" lang="en" sz="800"/>
                        <a:t>Ambitious but Attainable</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b="1" lang="en" sz="800"/>
                        <a:t>Stretch yourself.</a:t>
                      </a:r>
                      <a:r>
                        <a:rPr lang="en" sz="800"/>
                        <a:t> Does this goal stretch my knowledge and/or skillset?  Can I realistically accomplish this goal?</a:t>
                      </a:r>
                      <a:endParaRPr sz="800"/>
                    </a:p>
                  </a:txBody>
                  <a:tcPr marT="19050" marB="19050" marR="28575" marL="28575" anchor="b">
                    <a:solidFill>
                      <a:srgbClr val="FFFFFF"/>
                    </a:solidFill>
                  </a:tcPr>
                </a:tc>
              </a:tr>
              <a:tr h="25145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00300">
                <a:tc>
                  <a:txBody>
                    <a:bodyPr/>
                    <a:lstStyle/>
                    <a:p>
                      <a:pPr indent="0" lvl="0" marL="0" rtl="0" algn="l">
                        <a:lnSpc>
                          <a:spcPct val="115000"/>
                        </a:lnSpc>
                        <a:spcBef>
                          <a:spcPts val="0"/>
                        </a:spcBef>
                        <a:spcAft>
                          <a:spcPts val="0"/>
                        </a:spcAft>
                        <a:buNone/>
                      </a:pPr>
                      <a:r>
                        <a:rPr b="1" lang="en" sz="800"/>
                        <a:t>Results-Oriented</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lang="en" sz="800"/>
                        <a:t>Does the goal relate to what I want to accomplish in my role, or for the department?</a:t>
                      </a:r>
                      <a:endParaRPr sz="800"/>
                    </a:p>
                  </a:txBody>
                  <a:tcPr marT="19050" marB="19050" marR="28575" marL="28575" anchor="b">
                    <a:solidFill>
                      <a:srgbClr val="FFFFFF"/>
                    </a:solidFill>
                  </a:tcPr>
                </a:tc>
              </a:tr>
              <a:tr h="251450">
                <a:tc>
                  <a:txBody>
                    <a:bodyPr/>
                    <a:lstStyle/>
                    <a:p>
                      <a:pPr indent="0" lvl="0" marL="0" rtl="0" algn="l">
                        <a:spcBef>
                          <a:spcPts val="0"/>
                        </a:spcBef>
                        <a:spcAft>
                          <a:spcPts val="0"/>
                        </a:spcAft>
                        <a:buNone/>
                      </a:pPr>
                      <a:r>
                        <a:t/>
                      </a:r>
                      <a:endParaRPr/>
                    </a:p>
                  </a:txBody>
                  <a:tcPr marT="19050" marB="19050" marR="28575" marL="28575">
                    <a:solidFill>
                      <a:srgbClr val="FFFFFF"/>
                    </a:solidFill>
                  </a:tcPr>
                </a:tc>
                <a:tc>
                  <a:txBody>
                    <a:bodyPr/>
                    <a:lstStyle/>
                    <a:p>
                      <a:pPr indent="0" lvl="0" marL="0" rtl="0" algn="l">
                        <a:spcBef>
                          <a:spcPts val="0"/>
                        </a:spcBef>
                        <a:spcAft>
                          <a:spcPts val="0"/>
                        </a:spcAft>
                        <a:buNone/>
                      </a:pPr>
                      <a:r>
                        <a:t/>
                      </a:r>
                      <a:endParaRPr/>
                    </a:p>
                  </a:txBody>
                  <a:tcPr marT="19050" marB="19050" marR="28575" marL="28575" anchor="b">
                    <a:solidFill>
                      <a:srgbClr val="FFFFFF"/>
                    </a:solidFill>
                  </a:tcPr>
                </a:tc>
              </a:tr>
              <a:tr h="100300">
                <a:tc>
                  <a:txBody>
                    <a:bodyPr/>
                    <a:lstStyle/>
                    <a:p>
                      <a:pPr indent="0" lvl="0" marL="0" rtl="0" algn="l">
                        <a:lnSpc>
                          <a:spcPct val="115000"/>
                        </a:lnSpc>
                        <a:spcBef>
                          <a:spcPts val="0"/>
                        </a:spcBef>
                        <a:spcAft>
                          <a:spcPts val="0"/>
                        </a:spcAft>
                        <a:buNone/>
                      </a:pPr>
                      <a:r>
                        <a:rPr b="1" lang="en" sz="800"/>
                        <a:t>Timebound</a:t>
                      </a:r>
                      <a:endParaRPr b="1" sz="800"/>
                    </a:p>
                  </a:txBody>
                  <a:tcPr marT="19050" marB="19050" marR="28575" marL="28575">
                    <a:solidFill>
                      <a:srgbClr val="FFFFFF"/>
                    </a:solidFill>
                  </a:tcPr>
                </a:tc>
                <a:tc>
                  <a:txBody>
                    <a:bodyPr/>
                    <a:lstStyle/>
                    <a:p>
                      <a:pPr indent="0" lvl="0" marL="0" rtl="0" algn="l">
                        <a:lnSpc>
                          <a:spcPct val="115000"/>
                        </a:lnSpc>
                        <a:spcBef>
                          <a:spcPts val="0"/>
                        </a:spcBef>
                        <a:spcAft>
                          <a:spcPts val="0"/>
                        </a:spcAft>
                        <a:buNone/>
                      </a:pPr>
                      <a:r>
                        <a:rPr b="1" lang="en" sz="800"/>
                        <a:t>Commit to a target date. </a:t>
                      </a:r>
                      <a:r>
                        <a:rPr lang="en" sz="800"/>
                        <a:t>Will I accomplish my goal next month, next semester, by end of July?</a:t>
                      </a:r>
                      <a:endParaRPr sz="800"/>
                    </a:p>
                  </a:txBody>
                  <a:tcPr marT="19050" marB="19050" marR="28575" marL="28575" anchor="b">
                    <a:solidFill>
                      <a:srgbClr val="FFFFFF"/>
                    </a:solidFill>
                  </a:tcPr>
                </a:tc>
              </a:tr>
            </a:tbl>
          </a:graphicData>
        </a:graphic>
      </p:graphicFrame>
      <p:sp>
        <p:nvSpPr>
          <p:cNvPr id="114" name="Google Shape;114;p17"/>
          <p:cNvSpPr txBox="1"/>
          <p:nvPr/>
        </p:nvSpPr>
        <p:spPr>
          <a:xfrm>
            <a:off x="311725" y="2035527"/>
            <a:ext cx="1536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4A86E8"/>
                </a:solidFill>
              </a:rPr>
              <a:t>SMART Goals are:</a:t>
            </a:r>
            <a:endParaRPr b="1" sz="900">
              <a:solidFill>
                <a:srgbClr val="4A86E8"/>
              </a:solidFill>
            </a:endParaRPr>
          </a:p>
        </p:txBody>
      </p:sp>
      <p:sp>
        <p:nvSpPr>
          <p:cNvPr id="115" name="Google Shape;115;p17"/>
          <p:cNvSpPr txBox="1"/>
          <p:nvPr/>
        </p:nvSpPr>
        <p:spPr>
          <a:xfrm>
            <a:off x="4535096" y="2021902"/>
            <a:ext cx="1536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4A86E8"/>
                </a:solidFill>
              </a:rPr>
              <a:t>Questions to ask</a:t>
            </a:r>
            <a:r>
              <a:rPr b="1" lang="en" sz="900">
                <a:solidFill>
                  <a:srgbClr val="4A86E8"/>
                </a:solidFill>
              </a:rPr>
              <a:t>:</a:t>
            </a:r>
            <a:endParaRPr b="1" sz="900">
              <a:solidFill>
                <a:srgbClr val="4A86E8"/>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Step 1 in action</a:t>
            </a:r>
            <a:endParaRPr/>
          </a:p>
        </p:txBody>
      </p:sp>
      <p:pic>
        <p:nvPicPr>
          <p:cNvPr id="121" name="Google Shape;121;p18"/>
          <p:cNvPicPr preferRelativeResize="0"/>
          <p:nvPr/>
        </p:nvPicPr>
        <p:blipFill>
          <a:blip r:embed="rId3">
            <a:alphaModFix/>
          </a:blip>
          <a:stretch>
            <a:fillRect/>
          </a:stretch>
        </p:blipFill>
        <p:spPr>
          <a:xfrm rot="660003">
            <a:off x="3120063" y="843963"/>
            <a:ext cx="5564350" cy="3618276"/>
          </a:xfrm>
          <a:prstGeom prst="rect">
            <a:avLst/>
          </a:prstGeom>
          <a:noFill/>
          <a:ln>
            <a:noFill/>
          </a:ln>
          <a:effectLst>
            <a:outerShdw blurRad="714375" rotWithShape="0" algn="bl" dir="5400000" dist="19050">
              <a:srgbClr val="000000">
                <a:alpha val="50000"/>
              </a:srgbClr>
            </a:outerShdw>
          </a:effectLst>
        </p:spPr>
      </p:pic>
      <p:sp>
        <p:nvSpPr>
          <p:cNvPr id="122" name="Google Shape;122;p18"/>
          <p:cNvSpPr txBox="1"/>
          <p:nvPr/>
        </p:nvSpPr>
        <p:spPr>
          <a:xfrm>
            <a:off x="311725" y="1434000"/>
            <a:ext cx="2514300" cy="370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Key Actions:</a:t>
            </a:r>
            <a:endParaRPr b="1" sz="1200"/>
          </a:p>
          <a:p>
            <a:pPr indent="0" lvl="0" marL="0" rtl="0" algn="l">
              <a:spcBef>
                <a:spcPts val="0"/>
              </a:spcBef>
              <a:spcAft>
                <a:spcPts val="0"/>
              </a:spcAft>
              <a:buNone/>
            </a:pPr>
            <a:r>
              <a:t/>
            </a:r>
            <a:endParaRPr sz="1000"/>
          </a:p>
          <a:p>
            <a:pPr indent="0" lvl="0" marL="0" rtl="0" algn="l">
              <a:spcBef>
                <a:spcPts val="0"/>
              </a:spcBef>
              <a:spcAft>
                <a:spcPts val="0"/>
              </a:spcAft>
              <a:buNone/>
            </a:pPr>
            <a:r>
              <a:rPr lang="en" sz="1100"/>
              <a:t>- </a:t>
            </a:r>
            <a:r>
              <a:rPr lang="en" sz="1100"/>
              <a:t>Share any Department or Team goals for this academic year with your team.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lang="en" sz="1100"/>
              <a:t>Download Staff Review template from Mac Google Drive, and share with your direct report(s).</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lang="en" sz="1100"/>
              <a:t>Schedule 1:1s to collaborate and finalize </a:t>
            </a:r>
            <a:r>
              <a:rPr lang="en" sz="1100"/>
              <a:t>performance</a:t>
            </a:r>
            <a:r>
              <a:rPr lang="en" sz="1100"/>
              <a:t> and development goals, </a:t>
            </a:r>
            <a:r>
              <a:rPr lang="en" sz="1100" u="sng"/>
              <a:t>and</a:t>
            </a:r>
            <a:r>
              <a:rPr lang="en" sz="1100"/>
              <a:t> desired results for the academic year.</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lang="en" sz="1100"/>
              <a:t>Finalize goals by </a:t>
            </a:r>
            <a:r>
              <a:rPr b="1" lang="en" sz="1100">
                <a:solidFill>
                  <a:srgbClr val="4A86E8"/>
                </a:solidFill>
              </a:rPr>
              <a:t>November 18</a:t>
            </a:r>
            <a:r>
              <a:rPr lang="en" sz="1100"/>
              <a: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Schedule regularly occurring 1:1 meetings throughout the year.</a:t>
            </a:r>
            <a:endParaRPr sz="11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Mid-cycle Check-in</a:t>
            </a:r>
            <a:endParaRPr/>
          </a:p>
        </p:txBody>
      </p:sp>
      <p:sp>
        <p:nvSpPr>
          <p:cNvPr id="128" name="Google Shape;128;p19"/>
          <p:cNvSpPr txBox="1"/>
          <p:nvPr/>
        </p:nvSpPr>
        <p:spPr>
          <a:xfrm>
            <a:off x="224600" y="1452450"/>
            <a:ext cx="81981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The mid-cycle check-in is considered Step Two in Macalester’s Performance Management Framework, occurring in or around </a:t>
            </a:r>
            <a:r>
              <a:rPr b="1" lang="en" sz="1000">
                <a:solidFill>
                  <a:srgbClr val="4A86E8"/>
                </a:solidFill>
              </a:rPr>
              <a:t>February</a:t>
            </a:r>
            <a:r>
              <a:rPr lang="en" sz="1000"/>
              <a:t> of the performance calendar.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The check-in is an intentional discussion, focused on an open and honest, two-way </a:t>
            </a:r>
            <a:r>
              <a:rPr lang="en" sz="1000"/>
              <a:t>conversation</a:t>
            </a:r>
            <a:r>
              <a:rPr lang="en" sz="1000"/>
              <a:t> on the work performance to this point.  </a:t>
            </a:r>
            <a:endParaRPr sz="1000"/>
          </a:p>
        </p:txBody>
      </p:sp>
      <p:sp>
        <p:nvSpPr>
          <p:cNvPr id="129" name="Google Shape;129;p19"/>
          <p:cNvSpPr txBox="1"/>
          <p:nvPr/>
        </p:nvSpPr>
        <p:spPr>
          <a:xfrm>
            <a:off x="336900" y="2256625"/>
            <a:ext cx="3960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(Possible) Agenda for discussion:</a:t>
            </a:r>
            <a:endParaRPr b="1">
              <a:latin typeface="Roboto"/>
              <a:ea typeface="Roboto"/>
              <a:cs typeface="Roboto"/>
              <a:sym typeface="Roboto"/>
            </a:endParaRPr>
          </a:p>
          <a:p>
            <a:pPr indent="0" lvl="0" marL="0" rtl="0" algn="l">
              <a:spcBef>
                <a:spcPts val="0"/>
              </a:spcBef>
              <a:spcAft>
                <a:spcPts val="0"/>
              </a:spcAft>
              <a:buNone/>
            </a:pPr>
            <a:r>
              <a:t/>
            </a:r>
            <a:endParaRPr b="1">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Progress on identified goals.  Are they still appropriate?  Did anything change?</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Discuss</a:t>
            </a:r>
            <a:r>
              <a:rPr lang="en" sz="1000">
                <a:latin typeface="Roboto"/>
                <a:ea typeface="Roboto"/>
                <a:cs typeface="Roboto"/>
                <a:sym typeface="Roboto"/>
              </a:rPr>
              <a:t> overall performance to date.  Balanced conversation.</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Identify barriers and/or opportunities at the </a:t>
            </a:r>
            <a:r>
              <a:rPr lang="en" sz="1000">
                <a:latin typeface="Roboto"/>
                <a:ea typeface="Roboto"/>
                <a:cs typeface="Roboto"/>
                <a:sym typeface="Roboto"/>
              </a:rPr>
              <a:t>midpoint</a:t>
            </a:r>
            <a:r>
              <a:rPr lang="en" sz="1000">
                <a:latin typeface="Roboto"/>
                <a:ea typeface="Roboto"/>
                <a:cs typeface="Roboto"/>
                <a:sym typeface="Roboto"/>
              </a:rPr>
              <a:t> of the cycle.</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Promote collaborative focus on individual and department success.</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Open discussion to any additional support may be needed to ensure success.</a:t>
            </a:r>
            <a:endParaRPr b="1">
              <a:latin typeface="Roboto"/>
              <a:ea typeface="Roboto"/>
              <a:cs typeface="Roboto"/>
              <a:sym typeface="Roboto"/>
            </a:endParaRPr>
          </a:p>
        </p:txBody>
      </p:sp>
      <p:sp>
        <p:nvSpPr>
          <p:cNvPr id="130" name="Google Shape;130;p19"/>
          <p:cNvSpPr/>
          <p:nvPr/>
        </p:nvSpPr>
        <p:spPr>
          <a:xfrm>
            <a:off x="364500" y="2260025"/>
            <a:ext cx="3905400" cy="26409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p:nvPr/>
        </p:nvSpPr>
        <p:spPr>
          <a:xfrm>
            <a:off x="4572000" y="2260025"/>
            <a:ext cx="3905400" cy="26409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txBox="1"/>
          <p:nvPr/>
        </p:nvSpPr>
        <p:spPr>
          <a:xfrm>
            <a:off x="4615300" y="2260025"/>
            <a:ext cx="3740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(Possible) Prompts for discussion:</a:t>
            </a:r>
            <a:endParaRPr b="1">
              <a:latin typeface="Roboto"/>
              <a:ea typeface="Roboto"/>
              <a:cs typeface="Roboto"/>
              <a:sym typeface="Roboto"/>
            </a:endParaRPr>
          </a:p>
          <a:p>
            <a:pPr indent="0" lvl="0" marL="0" rtl="0" algn="l">
              <a:spcBef>
                <a:spcPts val="0"/>
              </a:spcBef>
              <a:spcAft>
                <a:spcPts val="0"/>
              </a:spcAft>
              <a:buNone/>
            </a:pPr>
            <a:r>
              <a:t/>
            </a:r>
            <a:endParaRPr b="1">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What’s working well?  What could be better?</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Are you experiencing any obstacles to achieving your goals?</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What thoughts do you have for helping us be even better at what we </a:t>
            </a:r>
            <a:r>
              <a:rPr lang="en" sz="1000">
                <a:latin typeface="Roboto"/>
                <a:ea typeface="Roboto"/>
                <a:cs typeface="Roboto"/>
                <a:sym typeface="Roboto"/>
              </a:rPr>
              <a:t>are</a:t>
            </a:r>
            <a:r>
              <a:rPr lang="en" sz="1000">
                <a:latin typeface="Roboto"/>
                <a:ea typeface="Roboto"/>
                <a:cs typeface="Roboto"/>
                <a:sym typeface="Roboto"/>
              </a:rPr>
              <a:t> trying to do this year?</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Anything</a:t>
            </a:r>
            <a:r>
              <a:rPr lang="en" sz="1000">
                <a:latin typeface="Roboto"/>
                <a:ea typeface="Roboto"/>
                <a:cs typeface="Roboto"/>
                <a:sym typeface="Roboto"/>
              </a:rPr>
              <a:t> we need from each other? </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Who should be recognized for their work and/or support in helping you be successful?  A specific person?  A department?</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Step 2 in action</a:t>
            </a:r>
            <a:endParaRPr/>
          </a:p>
        </p:txBody>
      </p:sp>
      <p:sp>
        <p:nvSpPr>
          <p:cNvPr id="138" name="Google Shape;138;p20"/>
          <p:cNvSpPr txBox="1"/>
          <p:nvPr/>
        </p:nvSpPr>
        <p:spPr>
          <a:xfrm>
            <a:off x="311725" y="1434000"/>
            <a:ext cx="25143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Key Actions:</a:t>
            </a:r>
            <a:endParaRPr b="1" sz="1200"/>
          </a:p>
          <a:p>
            <a:pPr indent="0" lvl="0" marL="0" rtl="0" algn="l">
              <a:spcBef>
                <a:spcPts val="0"/>
              </a:spcBef>
              <a:spcAft>
                <a:spcPts val="0"/>
              </a:spcAft>
              <a:buNone/>
            </a:pPr>
            <a:r>
              <a:t/>
            </a:r>
            <a:endParaRPr sz="1000"/>
          </a:p>
          <a:p>
            <a:pPr indent="0" lvl="0" marL="0" rtl="0" algn="l">
              <a:spcBef>
                <a:spcPts val="0"/>
              </a:spcBef>
              <a:spcAft>
                <a:spcPts val="0"/>
              </a:spcAft>
              <a:buNone/>
            </a:pPr>
            <a:r>
              <a:rPr lang="en" sz="1100"/>
              <a:t>- Schedule dedicated time for this discussion in or around </a:t>
            </a:r>
            <a:r>
              <a:rPr b="1" lang="en" sz="1100">
                <a:solidFill>
                  <a:srgbClr val="4A86E8"/>
                </a:solidFill>
              </a:rPr>
              <a:t>February</a:t>
            </a:r>
            <a:r>
              <a:rPr lang="en" sz="1100"/>
              <a: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Prior to the meeting both supervisor  and employee should revisit performance and development goals and prepare for an interactive conversation.</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Supervisor should reach out to Employment Services if coaching is needed.</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Ensure a balanced conversation; both talking/listening and content.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Continue with</a:t>
            </a:r>
            <a:r>
              <a:rPr lang="en" sz="1100"/>
              <a:t> regularly occurring 1:1 meetings throughout the year.</a:t>
            </a:r>
            <a:endParaRPr sz="1100"/>
          </a:p>
          <a:p>
            <a:pPr indent="0" lvl="0" marL="0" rtl="0" algn="l">
              <a:spcBef>
                <a:spcPts val="0"/>
              </a:spcBef>
              <a:spcAft>
                <a:spcPts val="0"/>
              </a:spcAft>
              <a:buNone/>
            </a:pPr>
            <a:r>
              <a:t/>
            </a:r>
            <a:endParaRPr sz="1000"/>
          </a:p>
        </p:txBody>
      </p:sp>
      <p:pic>
        <p:nvPicPr>
          <p:cNvPr id="139" name="Google Shape;139;p20"/>
          <p:cNvPicPr preferRelativeResize="0"/>
          <p:nvPr/>
        </p:nvPicPr>
        <p:blipFill>
          <a:blip r:embed="rId3">
            <a:alphaModFix/>
          </a:blip>
          <a:stretch>
            <a:fillRect/>
          </a:stretch>
        </p:blipFill>
        <p:spPr>
          <a:xfrm rot="659998">
            <a:off x="3031648" y="1263919"/>
            <a:ext cx="5875740" cy="2615386"/>
          </a:xfrm>
          <a:prstGeom prst="rect">
            <a:avLst/>
          </a:prstGeom>
          <a:noFill/>
          <a:ln>
            <a:noFill/>
          </a:ln>
          <a:effectLst>
            <a:outerShdw blurRad="714375"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Year-end Performance Review</a:t>
            </a:r>
            <a:endParaRPr/>
          </a:p>
        </p:txBody>
      </p:sp>
      <p:sp>
        <p:nvSpPr>
          <p:cNvPr id="145" name="Google Shape;145;p21"/>
          <p:cNvSpPr txBox="1"/>
          <p:nvPr/>
        </p:nvSpPr>
        <p:spPr>
          <a:xfrm>
            <a:off x="279300" y="1305725"/>
            <a:ext cx="81981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The Accomplishments &amp; Recap of the Year is considered Step Three in Macalester’s Performance Management Framework, occurring in </a:t>
            </a:r>
            <a:r>
              <a:rPr b="1" lang="en" sz="1000">
                <a:solidFill>
                  <a:srgbClr val="4A86E8"/>
                </a:solidFill>
              </a:rPr>
              <a:t>June and July</a:t>
            </a:r>
            <a:r>
              <a:rPr lang="en" sz="1000"/>
              <a:t> of the</a:t>
            </a:r>
            <a:r>
              <a:rPr lang="en" sz="1000"/>
              <a:t> performance</a:t>
            </a:r>
            <a:r>
              <a:rPr lang="en" sz="1000"/>
              <a:t> </a:t>
            </a:r>
            <a:r>
              <a:rPr lang="en" sz="1000"/>
              <a:t>calendar.</a:t>
            </a:r>
            <a:r>
              <a:rPr lang="en" sz="1000"/>
              <a: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The performance review session is a recap of what occurred throughout the rating period.  It also provides time for supervisors and employees to reflect on contributions, discuss SMART goals for the next rating cycle, as well as identify strengths and opportunities for improvement.</a:t>
            </a:r>
            <a:r>
              <a:rPr lang="en" sz="1000"/>
              <a:t>  </a:t>
            </a:r>
            <a:endParaRPr sz="1000"/>
          </a:p>
        </p:txBody>
      </p:sp>
      <p:sp>
        <p:nvSpPr>
          <p:cNvPr id="146" name="Google Shape;146;p21"/>
          <p:cNvSpPr txBox="1"/>
          <p:nvPr/>
        </p:nvSpPr>
        <p:spPr>
          <a:xfrm>
            <a:off x="311725" y="2173600"/>
            <a:ext cx="39606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Employee Self Assessment</a:t>
            </a:r>
            <a:endParaRPr b="1">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The outcomes of the self assessment are to:</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Ensure employee involvement in the performance review process, which enhances accountability;</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Give supervisor visibility into the contributions employees have made and how they were achieved;</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Increases communications between supervisors and employees;</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Allows supervisor to see the bigger picture of performance vs only results against goals.</a:t>
            </a:r>
            <a:endParaRPr sz="1000">
              <a:latin typeface="Roboto"/>
              <a:ea typeface="Roboto"/>
              <a:cs typeface="Roboto"/>
              <a:sym typeface="Roboto"/>
            </a:endParaRPr>
          </a:p>
        </p:txBody>
      </p:sp>
      <p:sp>
        <p:nvSpPr>
          <p:cNvPr id="147" name="Google Shape;147;p21"/>
          <p:cNvSpPr txBox="1"/>
          <p:nvPr/>
        </p:nvSpPr>
        <p:spPr>
          <a:xfrm>
            <a:off x="4572000" y="2173600"/>
            <a:ext cx="3740700" cy="307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Performance Evaluation &amp; Review</a:t>
            </a:r>
            <a:endParaRPr b="1">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Performance Evaluations &amp; Reviews focus on:</a:t>
            </a:r>
            <a:endParaRPr sz="1000">
              <a:latin typeface="Roboto"/>
              <a:ea typeface="Roboto"/>
              <a:cs typeface="Roboto"/>
              <a:sym typeface="Roboto"/>
            </a:endParaRPr>
          </a:p>
          <a:p>
            <a:pPr indent="0" lvl="0" marL="0" rtl="0" algn="l">
              <a:spcBef>
                <a:spcPts val="0"/>
              </a:spcBef>
              <a:spcAft>
                <a:spcPts val="0"/>
              </a:spcAft>
              <a:buNone/>
            </a:pPr>
            <a:r>
              <a:t/>
            </a:r>
            <a:endParaRPr b="1">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Overall Job Performance - what is expected in their role; how employee performs those duties;</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Performance Goals - results against what was expected;</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Professional development - discuss knowledge, skills, and abilities that would help the employee perform better;</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Performance ratings are based on the assessment of overall job performance and goals;</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Note:  Always check your biases.   </a:t>
            </a:r>
            <a:endParaRPr sz="1000">
              <a:latin typeface="Roboto"/>
              <a:ea typeface="Roboto"/>
              <a:cs typeface="Roboto"/>
              <a:sym typeface="Roboto"/>
            </a:endParaRPr>
          </a:p>
          <a:p>
            <a:pPr indent="0" lvl="0" marL="457200" rtl="0" algn="l">
              <a:spcBef>
                <a:spcPts val="0"/>
              </a:spcBef>
              <a:spcAft>
                <a:spcPts val="0"/>
              </a:spcAft>
              <a:buNone/>
            </a:pPr>
            <a:r>
              <a:t/>
            </a:r>
            <a:endParaRPr sz="1000">
              <a:latin typeface="Roboto"/>
              <a:ea typeface="Roboto"/>
              <a:cs typeface="Roboto"/>
              <a:sym typeface="Roboto"/>
            </a:endParaRPr>
          </a:p>
        </p:txBody>
      </p:sp>
      <p:sp>
        <p:nvSpPr>
          <p:cNvPr id="148" name="Google Shape;148;p21"/>
          <p:cNvSpPr/>
          <p:nvPr/>
        </p:nvSpPr>
        <p:spPr>
          <a:xfrm>
            <a:off x="4572000" y="2260025"/>
            <a:ext cx="3905400" cy="27681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339325" y="2260025"/>
            <a:ext cx="3905400" cy="27681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Step 3 in action</a:t>
            </a:r>
            <a:endParaRPr/>
          </a:p>
        </p:txBody>
      </p:sp>
      <p:sp>
        <p:nvSpPr>
          <p:cNvPr id="155" name="Google Shape;155;p22"/>
          <p:cNvSpPr txBox="1"/>
          <p:nvPr/>
        </p:nvSpPr>
        <p:spPr>
          <a:xfrm>
            <a:off x="311725" y="1434000"/>
            <a:ext cx="25143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Key Actions:</a:t>
            </a:r>
            <a:endParaRPr b="1" sz="1200"/>
          </a:p>
          <a:p>
            <a:pPr indent="0" lvl="0" marL="0" rtl="0" algn="l">
              <a:spcBef>
                <a:spcPts val="0"/>
              </a:spcBef>
              <a:spcAft>
                <a:spcPts val="0"/>
              </a:spcAft>
              <a:buNone/>
            </a:pPr>
            <a:r>
              <a:t/>
            </a:r>
            <a:endParaRPr sz="1000"/>
          </a:p>
          <a:p>
            <a:pPr indent="0" lvl="0" marL="0" rtl="0" algn="l">
              <a:spcBef>
                <a:spcPts val="0"/>
              </a:spcBef>
              <a:spcAft>
                <a:spcPts val="0"/>
              </a:spcAft>
              <a:buNone/>
            </a:pPr>
            <a:r>
              <a:rPr lang="en" sz="1100"/>
              <a:t>- Schedule dedicated time for this discussion in </a:t>
            </a:r>
            <a:r>
              <a:rPr b="1" lang="en" sz="1100">
                <a:solidFill>
                  <a:srgbClr val="4A86E8"/>
                </a:solidFill>
              </a:rPr>
              <a:t>June/July</a:t>
            </a:r>
            <a:r>
              <a:rPr lang="en" sz="1100"/>
              <a: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Build time into calendar for employee and </a:t>
            </a:r>
            <a:r>
              <a:rPr lang="en" sz="1100"/>
              <a:t>supervisor</a:t>
            </a:r>
            <a:r>
              <a:rPr lang="en" sz="1100"/>
              <a:t> to complete respective sections prior to discussion.</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Supervisor reviews goal outcomes, mid-year comments and any 1:1 notes about employee’s performance.</a:t>
            </a:r>
            <a:endParaRPr sz="1100"/>
          </a:p>
          <a:p>
            <a:pPr indent="0" lvl="0" marL="0" rtl="0" algn="l">
              <a:spcBef>
                <a:spcPts val="0"/>
              </a:spcBef>
              <a:spcAft>
                <a:spcPts val="0"/>
              </a:spcAft>
              <a:buNone/>
            </a:pPr>
            <a:r>
              <a:rPr lang="en" sz="1100"/>
              <a:t> </a:t>
            </a:r>
            <a:endParaRPr sz="1100"/>
          </a:p>
          <a:p>
            <a:pPr indent="0" lvl="0" marL="0" rtl="0" algn="l">
              <a:spcBef>
                <a:spcPts val="0"/>
              </a:spcBef>
              <a:spcAft>
                <a:spcPts val="0"/>
              </a:spcAft>
              <a:buNone/>
            </a:pPr>
            <a:r>
              <a:rPr lang="en" sz="1100"/>
              <a:t>- Nothing should be surprising to the employee in the </a:t>
            </a:r>
            <a:r>
              <a:rPr lang="en" sz="1100"/>
              <a:t>review</a:t>
            </a:r>
            <a:r>
              <a:rPr lang="en" sz="1100"/>
              <a: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Sign, scan and email to </a:t>
            </a:r>
            <a:r>
              <a:rPr lang="en" sz="1100" u="sng">
                <a:solidFill>
                  <a:schemeClr val="hlink"/>
                </a:solidFill>
                <a:hlinkClick r:id="rId3"/>
              </a:rPr>
              <a:t>hr@macalester.edu</a:t>
            </a:r>
            <a:r>
              <a:rPr lang="en" sz="1100"/>
              <a:t> by </a:t>
            </a:r>
            <a:r>
              <a:rPr b="1" lang="en" sz="1100">
                <a:solidFill>
                  <a:srgbClr val="4A86E8"/>
                </a:solidFill>
              </a:rPr>
              <a:t>July 31</a:t>
            </a:r>
            <a:r>
              <a:rPr lang="en" sz="1100"/>
              <a:t>.</a:t>
            </a:r>
            <a:endParaRPr sz="1100"/>
          </a:p>
          <a:p>
            <a:pPr indent="0" lvl="0" marL="0" rtl="0" algn="l">
              <a:spcBef>
                <a:spcPts val="0"/>
              </a:spcBef>
              <a:spcAft>
                <a:spcPts val="0"/>
              </a:spcAft>
              <a:buNone/>
            </a:pPr>
            <a:r>
              <a:t/>
            </a:r>
            <a:endParaRPr sz="1000"/>
          </a:p>
        </p:txBody>
      </p:sp>
      <p:pic>
        <p:nvPicPr>
          <p:cNvPr id="156" name="Google Shape;156;p22"/>
          <p:cNvPicPr preferRelativeResize="0"/>
          <p:nvPr/>
        </p:nvPicPr>
        <p:blipFill>
          <a:blip r:embed="rId4">
            <a:alphaModFix/>
          </a:blip>
          <a:stretch>
            <a:fillRect/>
          </a:stretch>
        </p:blipFill>
        <p:spPr>
          <a:xfrm rot="659999">
            <a:off x="3411859" y="1080008"/>
            <a:ext cx="5394706" cy="2593085"/>
          </a:xfrm>
          <a:prstGeom prst="rect">
            <a:avLst/>
          </a:prstGeom>
          <a:noFill/>
          <a:ln>
            <a:noFill/>
          </a:ln>
          <a:effectLst>
            <a:outerShdw blurRad="714375" rotWithShape="0" algn="bl" dir="5400000" dist="28575">
              <a:srgbClr val="000000">
                <a:alpha val="50000"/>
              </a:srgbClr>
            </a:outerShdw>
          </a:effectLst>
        </p:spPr>
      </p:pic>
      <p:pic>
        <p:nvPicPr>
          <p:cNvPr id="157" name="Google Shape;157;p22"/>
          <p:cNvPicPr preferRelativeResize="0"/>
          <p:nvPr/>
        </p:nvPicPr>
        <p:blipFill>
          <a:blip r:embed="rId5">
            <a:alphaModFix/>
          </a:blip>
          <a:stretch>
            <a:fillRect/>
          </a:stretch>
        </p:blipFill>
        <p:spPr>
          <a:xfrm rot="-1394083">
            <a:off x="3537025" y="2031338"/>
            <a:ext cx="1885950" cy="2695575"/>
          </a:xfrm>
          <a:prstGeom prst="rect">
            <a:avLst/>
          </a:prstGeom>
          <a:noFill/>
          <a:ln>
            <a:noFill/>
          </a:ln>
          <a:effectLst>
            <a:outerShdw blurRad="371475" rotWithShape="0" algn="bl" dir="5400000" dist="19050">
              <a:srgbClr val="000000">
                <a:alpha val="50000"/>
              </a:srgbClr>
            </a:outerShdw>
          </a:effectLst>
        </p:spPr>
      </p:pic>
      <p:pic>
        <p:nvPicPr>
          <p:cNvPr id="158" name="Google Shape;158;p22"/>
          <p:cNvPicPr preferRelativeResize="0"/>
          <p:nvPr/>
        </p:nvPicPr>
        <p:blipFill>
          <a:blip r:embed="rId6">
            <a:alphaModFix/>
          </a:blip>
          <a:stretch>
            <a:fillRect/>
          </a:stretch>
        </p:blipFill>
        <p:spPr>
          <a:xfrm rot="883721">
            <a:off x="5515787" y="2939825"/>
            <a:ext cx="3114675" cy="1695450"/>
          </a:xfrm>
          <a:prstGeom prst="rect">
            <a:avLst/>
          </a:prstGeom>
          <a:noFill/>
          <a:ln>
            <a:noFill/>
          </a:ln>
          <a:effectLst>
            <a:outerShdw blurRad="714375"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Giving and Getting Feedback</a:t>
            </a:r>
            <a:endParaRPr/>
          </a:p>
        </p:txBody>
      </p:sp>
      <p:sp>
        <p:nvSpPr>
          <p:cNvPr id="164" name="Google Shape;164;p23"/>
          <p:cNvSpPr txBox="1"/>
          <p:nvPr/>
        </p:nvSpPr>
        <p:spPr>
          <a:xfrm>
            <a:off x="224600" y="1278600"/>
            <a:ext cx="81981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Delivering and receiving feedback are essential in all parts of the performance </a:t>
            </a:r>
            <a:r>
              <a:rPr lang="en" sz="1000"/>
              <a:t>management process.  Supervisors and employees share equal responsibility in building two-way communications that are frequent and timely.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A common cause of poor work performance is the lack of feedback.  Feedback gives information to the employee, which will assist with current and future performance. </a:t>
            </a:r>
            <a:endParaRPr sz="1000"/>
          </a:p>
        </p:txBody>
      </p:sp>
      <p:sp>
        <p:nvSpPr>
          <p:cNvPr id="165" name="Google Shape;165;p23"/>
          <p:cNvSpPr txBox="1"/>
          <p:nvPr/>
        </p:nvSpPr>
        <p:spPr>
          <a:xfrm>
            <a:off x="336904" y="2178693"/>
            <a:ext cx="3960600" cy="241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latin typeface="Roboto"/>
              <a:ea typeface="Roboto"/>
              <a:cs typeface="Roboto"/>
              <a:sym typeface="Roboto"/>
            </a:endParaRPr>
          </a:p>
          <a:p>
            <a:pPr indent="0" lvl="0" marL="0" rtl="0" algn="l">
              <a:spcBef>
                <a:spcPts val="0"/>
              </a:spcBef>
              <a:spcAft>
                <a:spcPts val="0"/>
              </a:spcAft>
              <a:buNone/>
            </a:pPr>
            <a:r>
              <a:t/>
            </a:r>
            <a:endParaRPr b="1">
              <a:latin typeface="Roboto"/>
              <a:ea typeface="Roboto"/>
              <a:cs typeface="Roboto"/>
              <a:sym typeface="Roboto"/>
            </a:endParaRPr>
          </a:p>
          <a:p>
            <a:pPr indent="-285750" lvl="0" marL="457200" rtl="0" algn="l">
              <a:spcBef>
                <a:spcPts val="0"/>
              </a:spcBef>
              <a:spcAft>
                <a:spcPts val="0"/>
              </a:spcAft>
              <a:buSzPts val="900"/>
              <a:buChar char="●"/>
            </a:pPr>
            <a:r>
              <a:rPr lang="en" sz="900"/>
              <a:t>Learn about your employee, understand their style of receiving feedback, both positive and constructive.</a:t>
            </a:r>
            <a:endParaRPr sz="900"/>
          </a:p>
          <a:p>
            <a:pPr indent="0" lvl="0" marL="457200" rtl="0" algn="l">
              <a:spcBef>
                <a:spcPts val="0"/>
              </a:spcBef>
              <a:spcAft>
                <a:spcPts val="0"/>
              </a:spcAft>
              <a:buNone/>
            </a:pPr>
            <a:r>
              <a:t/>
            </a:r>
            <a:endParaRPr sz="900"/>
          </a:p>
          <a:p>
            <a:pPr indent="-285750" lvl="0" marL="457200" rtl="0" algn="l">
              <a:spcBef>
                <a:spcPts val="0"/>
              </a:spcBef>
              <a:spcAft>
                <a:spcPts val="0"/>
              </a:spcAft>
              <a:buSzPts val="900"/>
              <a:buChar char="●"/>
            </a:pPr>
            <a:r>
              <a:rPr lang="en" sz="900"/>
              <a:t>Give feedback regularly. You should </a:t>
            </a:r>
            <a:r>
              <a:rPr lang="en" sz="900"/>
              <a:t>have scheduled 1:1 </a:t>
            </a:r>
            <a:r>
              <a:rPr lang="en" sz="900"/>
              <a:t>meetings monthly, at a minimum.</a:t>
            </a:r>
            <a:endParaRPr sz="900"/>
          </a:p>
          <a:p>
            <a:pPr indent="0" lvl="0" marL="457200" rtl="0" algn="l">
              <a:spcBef>
                <a:spcPts val="0"/>
              </a:spcBef>
              <a:spcAft>
                <a:spcPts val="0"/>
              </a:spcAft>
              <a:buNone/>
            </a:pPr>
            <a:r>
              <a:t/>
            </a:r>
            <a:endParaRPr sz="900"/>
          </a:p>
          <a:p>
            <a:pPr indent="-285750" lvl="0" marL="457200" rtl="0" algn="l">
              <a:spcBef>
                <a:spcPts val="0"/>
              </a:spcBef>
              <a:spcAft>
                <a:spcPts val="0"/>
              </a:spcAft>
              <a:buSzPts val="900"/>
              <a:buChar char="●"/>
            </a:pPr>
            <a:r>
              <a:rPr lang="en" sz="900"/>
              <a:t>Feedback should be timely. Whether positive or constructive, deliver feedback as soon as possible. You do not have to wait for a scheduled 1:1.</a:t>
            </a:r>
            <a:endParaRPr sz="900"/>
          </a:p>
          <a:p>
            <a:pPr indent="0" lvl="0" marL="0" rtl="0" algn="l">
              <a:spcBef>
                <a:spcPts val="0"/>
              </a:spcBef>
              <a:spcAft>
                <a:spcPts val="0"/>
              </a:spcAft>
              <a:buNone/>
            </a:pPr>
            <a:r>
              <a:t/>
            </a:r>
            <a:endParaRPr sz="900"/>
          </a:p>
          <a:p>
            <a:pPr indent="-285750" lvl="0" marL="457200" rtl="0" algn="l">
              <a:spcBef>
                <a:spcPts val="0"/>
              </a:spcBef>
              <a:spcAft>
                <a:spcPts val="0"/>
              </a:spcAft>
              <a:buSzPts val="900"/>
              <a:buChar char="●"/>
            </a:pPr>
            <a:r>
              <a:rPr lang="en" sz="900"/>
              <a:t>Sometimes you may not have all the information. Listen and reassess the situation, if appropriate.</a:t>
            </a:r>
            <a:endParaRPr sz="900"/>
          </a:p>
          <a:p>
            <a:pPr indent="0" lvl="0" marL="0" rtl="0" algn="l">
              <a:spcBef>
                <a:spcPts val="0"/>
              </a:spcBef>
              <a:spcAft>
                <a:spcPts val="0"/>
              </a:spcAft>
              <a:buNone/>
            </a:pPr>
            <a:r>
              <a:t/>
            </a:r>
            <a:endParaRPr b="1" sz="900">
              <a:latin typeface="Roboto"/>
              <a:ea typeface="Roboto"/>
              <a:cs typeface="Roboto"/>
              <a:sym typeface="Roboto"/>
            </a:endParaRPr>
          </a:p>
        </p:txBody>
      </p:sp>
      <p:sp>
        <p:nvSpPr>
          <p:cNvPr id="166" name="Google Shape;166;p23"/>
          <p:cNvSpPr txBox="1"/>
          <p:nvPr/>
        </p:nvSpPr>
        <p:spPr>
          <a:xfrm>
            <a:off x="4584638" y="2224578"/>
            <a:ext cx="3960600" cy="261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ROLE OF EMPLOYEE</a:t>
            </a:r>
            <a:endParaRPr b="1">
              <a:latin typeface="Roboto"/>
              <a:ea typeface="Roboto"/>
              <a:cs typeface="Roboto"/>
              <a:sym typeface="Roboto"/>
            </a:endParaRPr>
          </a:p>
          <a:p>
            <a:pPr indent="0" lvl="0" marL="0" rtl="0" algn="l">
              <a:spcBef>
                <a:spcPts val="0"/>
              </a:spcBef>
              <a:spcAft>
                <a:spcPts val="0"/>
              </a:spcAft>
              <a:buNone/>
            </a:pPr>
            <a:r>
              <a:t/>
            </a:r>
            <a:endParaRPr b="1"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Share with your supervisor how you best receive feedback.</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Be open and remain calm.  Focus on the circumstance being discussed. This feedback is about the circumstance and not personal.</a:t>
            </a:r>
            <a:endParaRPr sz="900">
              <a:latin typeface="Roboto"/>
              <a:ea typeface="Roboto"/>
              <a:cs typeface="Roboto"/>
              <a:sym typeface="Roboto"/>
            </a:endParaRPr>
          </a:p>
          <a:p>
            <a:pPr indent="0" lvl="0" marL="457200" rtl="0" algn="l">
              <a:spcBef>
                <a:spcPts val="0"/>
              </a:spcBef>
              <a:spcAft>
                <a:spcPts val="0"/>
              </a:spcAft>
              <a:buNone/>
            </a:pPr>
            <a:r>
              <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If you do not understand the feedback, ask questions and get more details.</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If you feel you have been treated unfairly, think about the feedback overnight before responding.  Ask for this time, if needed.</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Use active listening skills.  Restate the feedback to ensure you understand it. </a:t>
            </a:r>
            <a:endParaRPr sz="900">
              <a:latin typeface="Roboto"/>
              <a:ea typeface="Roboto"/>
              <a:cs typeface="Roboto"/>
              <a:sym typeface="Roboto"/>
            </a:endParaRPr>
          </a:p>
        </p:txBody>
      </p:sp>
      <p:sp>
        <p:nvSpPr>
          <p:cNvPr id="167" name="Google Shape;167;p23"/>
          <p:cNvSpPr txBox="1"/>
          <p:nvPr/>
        </p:nvSpPr>
        <p:spPr>
          <a:xfrm>
            <a:off x="501215" y="2232902"/>
            <a:ext cx="396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ROLE OF SUPERVISOR</a:t>
            </a:r>
            <a:endParaRPr b="1">
              <a:latin typeface="Roboto"/>
              <a:ea typeface="Roboto"/>
              <a:cs typeface="Roboto"/>
              <a:sym typeface="Roboto"/>
            </a:endParaRPr>
          </a:p>
        </p:txBody>
      </p:sp>
      <p:sp>
        <p:nvSpPr>
          <p:cNvPr id="168" name="Google Shape;168;p23"/>
          <p:cNvSpPr/>
          <p:nvPr/>
        </p:nvSpPr>
        <p:spPr>
          <a:xfrm>
            <a:off x="4572000" y="2260025"/>
            <a:ext cx="3905400" cy="27681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3"/>
          <p:cNvSpPr/>
          <p:nvPr/>
        </p:nvSpPr>
        <p:spPr>
          <a:xfrm>
            <a:off x="311725" y="2260025"/>
            <a:ext cx="3905400" cy="2768100"/>
          </a:xfrm>
          <a:prstGeom prst="rect">
            <a:avLst/>
          </a:prstGeom>
          <a:no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Performance</a:t>
            </a:r>
            <a:r>
              <a:rPr lang="en"/>
              <a:t> Management:   </a:t>
            </a:r>
            <a:r>
              <a:rPr lang="en"/>
              <a:t>What</a:t>
            </a:r>
            <a:r>
              <a:rPr lang="en"/>
              <a:t> else?</a:t>
            </a:r>
            <a:endParaRPr/>
          </a:p>
        </p:txBody>
      </p:sp>
      <p:sp>
        <p:nvSpPr>
          <p:cNvPr id="175" name="Google Shape;175;p24"/>
          <p:cNvSpPr txBox="1"/>
          <p:nvPr/>
        </p:nvSpPr>
        <p:spPr>
          <a:xfrm>
            <a:off x="224600" y="1452450"/>
            <a:ext cx="8198100" cy="320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Staff hired after March 1 of the academic year do not need a formalized </a:t>
            </a:r>
            <a:r>
              <a:rPr lang="en"/>
              <a:t>review</a:t>
            </a:r>
            <a:r>
              <a:rPr lang="en"/>
              <a:t> completed.  Performance discussions still encouraged.</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Supervisor change mid-cycle?  Previous and current manager partner on review.</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Ensure goal setting is a part of on-boarding activities for new, or newly promoted </a:t>
            </a:r>
            <a:r>
              <a:rPr lang="en"/>
              <a:t>employees</a:t>
            </a:r>
            <a:r>
              <a:rPr lang="en"/>
              <a: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Full/Consistent Impact is a good rating.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The performance review is the expectation.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If you need assistance, please reach out to Employment Services.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Performance Management:  Next Steps</a:t>
            </a:r>
            <a:endParaRPr/>
          </a:p>
        </p:txBody>
      </p:sp>
      <p:sp>
        <p:nvSpPr>
          <p:cNvPr id="181" name="Google Shape;181;p25"/>
          <p:cNvSpPr txBox="1"/>
          <p:nvPr/>
        </p:nvSpPr>
        <p:spPr>
          <a:xfrm>
            <a:off x="224600" y="1452450"/>
            <a:ext cx="7868700" cy="3632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Supervisor </a:t>
            </a:r>
            <a:r>
              <a:rPr lang="en"/>
              <a:t>meets with team to discuss department/team goals for the performance year</a:t>
            </a:r>
            <a:endParaRPr/>
          </a:p>
          <a:p>
            <a:pPr indent="0" lvl="0" marL="0" rtl="0" algn="l">
              <a:spcBef>
                <a:spcPts val="0"/>
              </a:spcBef>
              <a:spcAft>
                <a:spcPts val="0"/>
              </a:spcAft>
              <a:buNone/>
            </a:pPr>
            <a:r>
              <a:t/>
            </a:r>
            <a:endParaRPr/>
          </a:p>
          <a:p>
            <a:pPr indent="-317500" lvl="1" marL="914400" rtl="0" algn="l">
              <a:spcBef>
                <a:spcPts val="0"/>
              </a:spcBef>
              <a:spcAft>
                <a:spcPts val="0"/>
              </a:spcAft>
              <a:buSzPts val="1400"/>
              <a:buChar char="○"/>
            </a:pPr>
            <a:r>
              <a:rPr lang="en"/>
              <a:t>This is a great opportunity for the leader to share their goals with the team.  This shows transparency and allows the team to understand how their work impacts the bigger picture at Mac.</a:t>
            </a:r>
            <a:endParaRPr/>
          </a:p>
          <a:p>
            <a:pPr indent="0" lvl="0" marL="0" rtl="0" algn="l">
              <a:spcBef>
                <a:spcPts val="0"/>
              </a:spcBef>
              <a:spcAft>
                <a:spcPts val="0"/>
              </a:spcAft>
              <a:buNone/>
            </a:pPr>
            <a:r>
              <a:rPr lang="en"/>
              <a:t> </a:t>
            </a:r>
            <a:endParaRPr/>
          </a:p>
          <a:p>
            <a:pPr indent="-317500" lvl="0" marL="457200" rtl="0" algn="l">
              <a:spcBef>
                <a:spcPts val="0"/>
              </a:spcBef>
              <a:spcAft>
                <a:spcPts val="0"/>
              </a:spcAft>
              <a:buSzPts val="1400"/>
              <a:buChar char="●"/>
            </a:pPr>
            <a:r>
              <a:rPr lang="en"/>
              <a:t>Supervisor accesses the Staff Employee Performance Review form in Google Drive templates; shares with employee(s).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Utilizing the SMART goal methodology, work together to </a:t>
            </a:r>
            <a:r>
              <a:rPr lang="en"/>
              <a:t>develop 3 to 4 Performance Goals that tie to specific elements of the employee’s role or work.  </a:t>
            </a:r>
            <a:endParaRPr/>
          </a:p>
          <a:p>
            <a:pPr indent="0" lvl="0" marL="0" rtl="0" algn="l">
              <a:spcBef>
                <a:spcPts val="0"/>
              </a:spcBef>
              <a:spcAft>
                <a:spcPts val="0"/>
              </a:spcAft>
              <a:buNone/>
            </a:pPr>
            <a:r>
              <a:t/>
            </a:r>
            <a:endParaRPr/>
          </a:p>
          <a:p>
            <a:pPr indent="-317500" lvl="1" marL="914400" rtl="0" algn="l">
              <a:spcBef>
                <a:spcPts val="0"/>
              </a:spcBef>
              <a:spcAft>
                <a:spcPts val="0"/>
              </a:spcAft>
              <a:buSzPts val="1400"/>
              <a:buFont typeface="Roboto"/>
              <a:buChar char="○"/>
            </a:pPr>
            <a:r>
              <a:rPr lang="en"/>
              <a:t>Please have Step 1 of the Staff Employee Performance Review form completed by </a:t>
            </a:r>
            <a:r>
              <a:rPr b="1" lang="en">
                <a:solidFill>
                  <a:srgbClr val="4A86E8"/>
                </a:solidFill>
              </a:rPr>
              <a:t>November 18</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Questions?</a:t>
            </a:r>
            <a:endParaRPr/>
          </a:p>
        </p:txBody>
      </p:sp>
      <p:sp>
        <p:nvSpPr>
          <p:cNvPr id="187" name="Google Shape;187;p26"/>
          <p:cNvSpPr txBox="1"/>
          <p:nvPr/>
        </p:nvSpPr>
        <p:spPr>
          <a:xfrm>
            <a:off x="900925" y="1700100"/>
            <a:ext cx="7342200" cy="246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Roboto"/>
                <a:ea typeface="Roboto"/>
                <a:cs typeface="Roboto"/>
                <a:sym typeface="Roboto"/>
              </a:rPr>
              <a:t>Performance Management “Refresher” Sessions</a:t>
            </a:r>
            <a:endParaRPr b="1" sz="1600">
              <a:latin typeface="Roboto"/>
              <a:ea typeface="Roboto"/>
              <a:cs typeface="Roboto"/>
              <a:sym typeface="Roboto"/>
            </a:endParaRPr>
          </a:p>
          <a:p>
            <a:pPr indent="0" lvl="0" marL="0" rtl="0" algn="ctr">
              <a:spcBef>
                <a:spcPts val="0"/>
              </a:spcBef>
              <a:spcAft>
                <a:spcPts val="0"/>
              </a:spcAft>
              <a:buNone/>
            </a:pPr>
            <a:r>
              <a:t/>
            </a:r>
            <a:endParaRPr b="1" sz="1600">
              <a:latin typeface="Roboto"/>
              <a:ea typeface="Roboto"/>
              <a:cs typeface="Roboto"/>
              <a:sym typeface="Roboto"/>
            </a:endParaRPr>
          </a:p>
          <a:p>
            <a:pPr indent="0" lvl="0" marL="0" rtl="0" algn="ctr">
              <a:spcBef>
                <a:spcPts val="0"/>
              </a:spcBef>
              <a:spcAft>
                <a:spcPts val="0"/>
              </a:spcAft>
              <a:buNone/>
            </a:pPr>
            <a:r>
              <a:rPr b="1" lang="en" sz="1600">
                <a:latin typeface="Roboto"/>
                <a:ea typeface="Roboto"/>
                <a:cs typeface="Roboto"/>
                <a:sym typeface="Roboto"/>
              </a:rPr>
              <a:t>Wednesday, November  2 - All Supervisors</a:t>
            </a:r>
            <a:endParaRPr b="1" sz="1600">
              <a:latin typeface="Roboto"/>
              <a:ea typeface="Roboto"/>
              <a:cs typeface="Roboto"/>
              <a:sym typeface="Roboto"/>
            </a:endParaRPr>
          </a:p>
          <a:p>
            <a:pPr indent="0" lvl="0" marL="0" rtl="0" algn="ctr">
              <a:spcBef>
                <a:spcPts val="0"/>
              </a:spcBef>
              <a:spcAft>
                <a:spcPts val="0"/>
              </a:spcAft>
              <a:buNone/>
            </a:pPr>
            <a:r>
              <a:rPr b="1" lang="en" sz="1600">
                <a:latin typeface="Roboto"/>
                <a:ea typeface="Roboto"/>
                <a:cs typeface="Roboto"/>
                <a:sym typeface="Roboto"/>
              </a:rPr>
              <a:t>Wednesday, November  9 - All Staff</a:t>
            </a:r>
            <a:endParaRPr b="1" sz="1600">
              <a:latin typeface="Roboto"/>
              <a:ea typeface="Roboto"/>
              <a:cs typeface="Roboto"/>
              <a:sym typeface="Roboto"/>
            </a:endParaRPr>
          </a:p>
          <a:p>
            <a:pPr indent="0" lvl="0" marL="0" rtl="0" algn="ctr">
              <a:spcBef>
                <a:spcPts val="0"/>
              </a:spcBef>
              <a:spcAft>
                <a:spcPts val="0"/>
              </a:spcAft>
              <a:buNone/>
            </a:pPr>
            <a:r>
              <a:t/>
            </a:r>
            <a:endParaRPr b="1">
              <a:latin typeface="Roboto"/>
              <a:ea typeface="Roboto"/>
              <a:cs typeface="Roboto"/>
              <a:sym typeface="Roboto"/>
            </a:endParaRPr>
          </a:p>
          <a:p>
            <a:pPr indent="0" lvl="0" marL="0" rtl="0" algn="ctr">
              <a:spcBef>
                <a:spcPts val="0"/>
              </a:spcBef>
              <a:spcAft>
                <a:spcPts val="0"/>
              </a:spcAft>
              <a:buNone/>
            </a:pPr>
            <a:r>
              <a:t/>
            </a:r>
            <a:endParaRPr b="1">
              <a:latin typeface="Roboto"/>
              <a:ea typeface="Roboto"/>
              <a:cs typeface="Roboto"/>
              <a:sym typeface="Roboto"/>
            </a:endParaRPr>
          </a:p>
          <a:p>
            <a:pPr indent="0" lvl="0" marL="0" rtl="0" algn="ctr">
              <a:spcBef>
                <a:spcPts val="0"/>
              </a:spcBef>
              <a:spcAft>
                <a:spcPts val="0"/>
              </a:spcAft>
              <a:buNone/>
            </a:pPr>
            <a:r>
              <a:t/>
            </a:r>
            <a:endParaRPr b="1">
              <a:latin typeface="Roboto"/>
              <a:ea typeface="Roboto"/>
              <a:cs typeface="Roboto"/>
              <a:sym typeface="Roboto"/>
            </a:endParaRPr>
          </a:p>
          <a:p>
            <a:pPr indent="0" lvl="0" marL="0" rtl="0" algn="ctr">
              <a:spcBef>
                <a:spcPts val="0"/>
              </a:spcBef>
              <a:spcAft>
                <a:spcPts val="0"/>
              </a:spcAft>
              <a:buNone/>
            </a:pPr>
            <a:r>
              <a:t/>
            </a:r>
            <a:endParaRPr b="1">
              <a:latin typeface="Roboto"/>
              <a:ea typeface="Roboto"/>
              <a:cs typeface="Roboto"/>
              <a:sym typeface="Roboto"/>
            </a:endParaRPr>
          </a:p>
          <a:p>
            <a:pPr indent="0" lvl="0" marL="0" rtl="0" algn="ctr">
              <a:spcBef>
                <a:spcPts val="0"/>
              </a:spcBef>
              <a:spcAft>
                <a:spcPts val="0"/>
              </a:spcAft>
              <a:buNone/>
            </a:pPr>
            <a:r>
              <a:t/>
            </a:r>
            <a:endParaRPr b="1">
              <a:latin typeface="Roboto"/>
              <a:ea typeface="Roboto"/>
              <a:cs typeface="Roboto"/>
              <a:sym typeface="Roboto"/>
            </a:endParaRPr>
          </a:p>
          <a:p>
            <a:pPr indent="0" lvl="0" marL="0" rtl="0" algn="ctr">
              <a:spcBef>
                <a:spcPts val="0"/>
              </a:spcBef>
              <a:spcAft>
                <a:spcPts val="0"/>
              </a:spcAft>
              <a:buNone/>
            </a:pPr>
            <a:r>
              <a:rPr b="1" lang="en">
                <a:latin typeface="Roboto"/>
                <a:ea typeface="Roboto"/>
                <a:cs typeface="Roboto"/>
                <a:sym typeface="Roboto"/>
              </a:rPr>
              <a:t>Additional questions can be directed to hr@macalester.edu.</a:t>
            </a:r>
            <a:endParaRPr b="1">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