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3"/>
  </p:notesMasterIdLst>
  <p:sldIdLst>
    <p:sldId id="283" r:id="rId2"/>
    <p:sldId id="262" r:id="rId3"/>
    <p:sldId id="264" r:id="rId4"/>
    <p:sldId id="266" r:id="rId5"/>
    <p:sldId id="272" r:id="rId6"/>
    <p:sldId id="273" r:id="rId7"/>
    <p:sldId id="311" r:id="rId8"/>
    <p:sldId id="312" r:id="rId9"/>
    <p:sldId id="310" r:id="rId10"/>
    <p:sldId id="284" r:id="rId11"/>
    <p:sldId id="285" r:id="rId12"/>
    <p:sldId id="274" r:id="rId13"/>
    <p:sldId id="275" r:id="rId14"/>
    <p:sldId id="286" r:id="rId15"/>
    <p:sldId id="289" r:id="rId16"/>
    <p:sldId id="288" r:id="rId17"/>
    <p:sldId id="281" r:id="rId18"/>
    <p:sldId id="259" r:id="rId19"/>
    <p:sldId id="257" r:id="rId20"/>
    <p:sldId id="313" r:id="rId21"/>
    <p:sldId id="314" r:id="rId22"/>
    <p:sldId id="315" r:id="rId23"/>
    <p:sldId id="316" r:id="rId24"/>
    <p:sldId id="317" r:id="rId25"/>
    <p:sldId id="318" r:id="rId26"/>
    <p:sldId id="319" r:id="rId27"/>
    <p:sldId id="320" r:id="rId28"/>
    <p:sldId id="321" r:id="rId29"/>
    <p:sldId id="322" r:id="rId30"/>
    <p:sldId id="323" r:id="rId31"/>
    <p:sldId id="324"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ykenzie Spaulding" initials="MS"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1"/>
    <a:srgbClr val="E87722"/>
    <a:srgbClr val="63666A"/>
    <a:srgbClr val="FFB000"/>
    <a:srgbClr val="F2B411"/>
    <a:srgbClr val="A32A2E"/>
    <a:srgbClr val="078576"/>
    <a:srgbClr val="F79D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5227" autoAdjust="0"/>
  </p:normalViewPr>
  <p:slideViewPr>
    <p:cSldViewPr>
      <p:cViewPr>
        <p:scale>
          <a:sx n="60" d="100"/>
          <a:sy n="60" d="100"/>
        </p:scale>
        <p:origin x="-2364" y="-114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Column1</c:v>
                </c:pt>
              </c:strCache>
            </c:strRef>
          </c:tx>
          <c:spPr>
            <a:ln w="6350">
              <a:noFill/>
            </a:ln>
            <a:effectLst>
              <a:outerShdw blurRad="50800" dist="38100" dir="2700000" algn="tl" rotWithShape="0">
                <a:prstClr val="black">
                  <a:alpha val="40000"/>
                </a:prstClr>
              </a:outerShdw>
            </a:effectLst>
          </c:spPr>
          <c:dPt>
            <c:idx val="0"/>
            <c:bubble3D val="0"/>
            <c:spPr>
              <a:solidFill>
                <a:srgbClr val="E87722"/>
              </a:solidFill>
              <a:ln w="6350" cap="flat" cmpd="sng" algn="ctr">
                <a:noFill/>
                <a:prstDash val="solid"/>
              </a:ln>
              <a:effectLst>
                <a:outerShdw blurRad="50800" dist="38100" dir="2700000" algn="tl" rotWithShape="0">
                  <a:prstClr val="black">
                    <a:alpha val="40000"/>
                  </a:prstClr>
                </a:outerShdw>
              </a:effectLst>
            </c:spPr>
          </c:dPt>
          <c:dPt>
            <c:idx val="1"/>
            <c:bubble3D val="0"/>
            <c:spPr>
              <a:solidFill>
                <a:srgbClr val="F2B411"/>
              </a:solidFill>
              <a:ln w="6350" cap="flat" cmpd="sng" algn="ctr">
                <a:noFill/>
                <a:prstDash val="solid"/>
              </a:ln>
              <a:effectLst>
                <a:outerShdw blurRad="50800" dist="38100" dir="2700000" algn="tl" rotWithShape="0">
                  <a:prstClr val="black">
                    <a:alpha val="40000"/>
                  </a:prstClr>
                </a:outerShdw>
              </a:effectLst>
            </c:spPr>
          </c:dPt>
          <c:dLbls>
            <c:dLbl>
              <c:idx val="0"/>
              <c:layout/>
              <c:dLblPos val="ctr"/>
              <c:showLegendKey val="0"/>
              <c:showVal val="1"/>
              <c:showCatName val="0"/>
              <c:showSerName val="0"/>
              <c:showPercent val="0"/>
              <c:showBubbleSize val="0"/>
            </c:dLbl>
            <c:dLbl>
              <c:idx val="1"/>
              <c:layout/>
              <c:dLblPos val="ctr"/>
              <c:showLegendKey val="0"/>
              <c:showVal val="1"/>
              <c:showCatName val="0"/>
              <c:showSerName val="0"/>
              <c:showPercent val="0"/>
              <c:showBubbleSize val="0"/>
            </c:dLbl>
            <c:txPr>
              <a:bodyPr/>
              <a:lstStyle/>
              <a:p>
                <a:pPr>
                  <a:defRPr sz="2400" b="1">
                    <a:solidFill>
                      <a:schemeClr val="bg1"/>
                    </a:solidFill>
                  </a:defRPr>
                </a:pPr>
                <a:endParaRPr lang="en-US"/>
              </a:p>
            </c:txPr>
            <c:dLblPos val="ctr"/>
            <c:showLegendKey val="0"/>
            <c:showVal val="0"/>
            <c:showCatName val="0"/>
            <c:showSerName val="0"/>
            <c:showPercent val="0"/>
            <c:showBubbleSize val="0"/>
          </c:dLbls>
          <c:cat>
            <c:strRef>
              <c:f>Sheet1!$A$2:$A$3</c:f>
              <c:strCache>
                <c:ptCount val="2"/>
                <c:pt idx="0">
                  <c:v>Used</c:v>
                </c:pt>
                <c:pt idx="1">
                  <c:v>Available for future medical expenses</c:v>
                </c:pt>
              </c:strCache>
            </c:strRef>
          </c:cat>
          <c:val>
            <c:numRef>
              <c:f>Sheet1!$B$2:$B$3</c:f>
              <c:numCache>
                <c:formatCode>"$"#,##0_);[Red]\("$"#,##0\)</c:formatCode>
                <c:ptCount val="2"/>
                <c:pt idx="0">
                  <c:v>680</c:v>
                </c:pt>
                <c:pt idx="1">
                  <c:v>1920</c:v>
                </c:pt>
              </c:numCache>
            </c:numRef>
          </c:val>
        </c:ser>
        <c:dLbls>
          <c:dLblPos val="ctr"/>
          <c:showLegendKey val="0"/>
          <c:showVal val="1"/>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205D6A-05D7-45FA-B98E-1D1B6DD0DC9C}" type="datetimeFigureOut">
              <a:rPr lang="en-US" smtClean="0"/>
              <a:t>1/5/2018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532228-7B1A-4A2D-8E07-0CDF206FBBB0}" type="slidenum">
              <a:rPr lang="en-US" smtClean="0"/>
              <a:t>‹#›</a:t>
            </a:fld>
            <a:endParaRPr lang="en-US"/>
          </a:p>
        </p:txBody>
      </p:sp>
    </p:spTree>
    <p:extLst>
      <p:ext uri="{BB962C8B-B14F-4D97-AF65-F5344CB8AC3E}">
        <p14:creationId xmlns:p14="http://schemas.microsoft.com/office/powerpoint/2010/main" val="1219977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Thank</a:t>
            </a:r>
            <a:r>
              <a:rPr lang="en-US" baseline="0" dirty="0" smtClean="0"/>
              <a:t> you for joining today. My name is &lt;</a:t>
            </a:r>
            <a:r>
              <a:rPr lang="en-US" i="1" baseline="0" dirty="0" smtClean="0"/>
              <a:t>insert presenters </a:t>
            </a:r>
            <a:r>
              <a:rPr lang="en-US" i="0" baseline="0" dirty="0" smtClean="0"/>
              <a:t>name&gt;.</a:t>
            </a:r>
          </a:p>
          <a:p>
            <a:endParaRPr lang="en-US" i="0" baseline="0" dirty="0" smtClean="0"/>
          </a:p>
          <a:p>
            <a:r>
              <a:rPr lang="en-US" i="0" dirty="0" smtClean="0"/>
              <a:t>You’ve</a:t>
            </a:r>
            <a:r>
              <a:rPr lang="en-US" dirty="0" smtClean="0"/>
              <a:t> likely recently enrolled in a high deductible health plan and opened a health savings account or HSA. Or perhaps you are considering opening one and are wondering what you need to know once you open an account. </a:t>
            </a:r>
          </a:p>
        </p:txBody>
      </p:sp>
      <p:sp>
        <p:nvSpPr>
          <p:cNvPr id="4" name="Slide Number Placeholder 3"/>
          <p:cNvSpPr>
            <a:spLocks noGrp="1"/>
          </p:cNvSpPr>
          <p:nvPr>
            <p:ph type="sldNum" sz="quarter" idx="10"/>
          </p:nvPr>
        </p:nvSpPr>
        <p:spPr/>
        <p:txBody>
          <a:bodyPr/>
          <a:lstStyle/>
          <a:p>
            <a:fld id="{2F532228-7B1A-4A2D-8E07-0CDF206FBBB0}" type="slidenum">
              <a:rPr lang="en-US" smtClean="0"/>
              <a:t>1</a:t>
            </a:fld>
            <a:endParaRPr lang="en-US"/>
          </a:p>
        </p:txBody>
      </p:sp>
    </p:spTree>
    <p:extLst>
      <p:ext uri="{BB962C8B-B14F-4D97-AF65-F5344CB8AC3E}">
        <p14:creationId xmlns:p14="http://schemas.microsoft.com/office/powerpoint/2010/main" val="3980566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effectLst/>
                <a:latin typeface="+mn-lt"/>
                <a:ea typeface="+mn-ea"/>
                <a:cs typeface="+mn-cs"/>
              </a:rPr>
              <a:t>Today we’re going to become more familiar with </a:t>
            </a:r>
            <a:r>
              <a:rPr lang="en-US" dirty="0" smtClean="0">
                <a:ea typeface="ＭＳ Ｐゴシック"/>
                <a:cs typeface="Arial Unicode MS" pitchFamily="34" charset="-128"/>
              </a:rPr>
              <a:t>what an HSA is, how it works</a:t>
            </a:r>
            <a:r>
              <a:rPr lang="en-US" baseline="0" dirty="0" smtClean="0">
                <a:ea typeface="ＭＳ Ｐゴシック"/>
                <a:cs typeface="Arial Unicode MS" pitchFamily="34" charset="-128"/>
              </a:rPr>
              <a:t>, which includes making deposits, savings and paying for qualified medical expenses. Additionally, we will discuss how to manage your account</a:t>
            </a:r>
            <a:r>
              <a:rPr lang="en-US" dirty="0" smtClean="0">
                <a:ea typeface="ＭＳ Ｐゴシック"/>
                <a:cs typeface="Arial Unicode MS" pitchFamily="34" charset="-128"/>
              </a:rPr>
              <a:t>. We</a:t>
            </a:r>
            <a:r>
              <a:rPr lang="en-US" baseline="0" dirty="0" smtClean="0">
                <a:ea typeface="ＭＳ Ｐゴシック"/>
                <a:cs typeface="Arial Unicode MS" pitchFamily="34" charset="-128"/>
              </a:rPr>
              <a:t> will reserve time at the end to answer any questions you may have.</a:t>
            </a:r>
            <a:endParaRPr lang="en-US" dirty="0" smtClean="0"/>
          </a:p>
        </p:txBody>
      </p:sp>
      <p:sp>
        <p:nvSpPr>
          <p:cNvPr id="4" name="Slide Number Placeholder 3"/>
          <p:cNvSpPr>
            <a:spLocks noGrp="1"/>
          </p:cNvSpPr>
          <p:nvPr>
            <p:ph type="sldNum" sz="quarter" idx="10"/>
          </p:nvPr>
        </p:nvSpPr>
        <p:spPr/>
        <p:txBody>
          <a:bodyPr/>
          <a:lstStyle/>
          <a:p>
            <a:fld id="{2F532228-7B1A-4A2D-8E07-0CDF206FBBB0}" type="slidenum">
              <a:rPr lang="en-US" smtClean="0"/>
              <a:t>2</a:t>
            </a:fld>
            <a:endParaRPr lang="en-US"/>
          </a:p>
        </p:txBody>
      </p:sp>
    </p:spTree>
    <p:extLst>
      <p:ext uri="{BB962C8B-B14F-4D97-AF65-F5344CB8AC3E}">
        <p14:creationId xmlns:p14="http://schemas.microsoft.com/office/powerpoint/2010/main" val="3748440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smtClean="0">
                <a:ea typeface="ＭＳ Ｐゴシック"/>
                <a:cs typeface="Arial Unicode MS" pitchFamily="34" charset="-128"/>
              </a:rPr>
              <a:t>What exactly is a health savings account, also known</a:t>
            </a:r>
            <a:r>
              <a:rPr lang="en-US" sz="1200" b="0" baseline="0" dirty="0" smtClean="0">
                <a:ea typeface="ＭＳ Ｐゴシック"/>
                <a:cs typeface="Arial Unicode MS" pitchFamily="34" charset="-128"/>
              </a:rPr>
              <a:t> as an</a:t>
            </a:r>
            <a:r>
              <a:rPr lang="en-US" sz="1200" b="0" dirty="0" smtClean="0">
                <a:ea typeface="ＭＳ Ｐゴシック"/>
                <a:cs typeface="Arial Unicode MS" pitchFamily="34" charset="-128"/>
              </a:rPr>
              <a:t> HSA?</a:t>
            </a:r>
          </a:p>
          <a:p>
            <a:endParaRPr lang="en-US" sz="1200" b="0" dirty="0" smtClean="0">
              <a:ea typeface="ＭＳ Ｐゴシック"/>
              <a:cs typeface="Arial Unicode MS" pitchFamily="34" charset="-128"/>
            </a:endParaRPr>
          </a:p>
          <a:p>
            <a:r>
              <a:rPr lang="en-US" sz="1200" b="0" dirty="0" smtClean="0">
                <a:ea typeface="ＭＳ Ｐゴシック"/>
                <a:cs typeface="Arial Unicode MS" pitchFamily="34" charset="-128"/>
              </a:rPr>
              <a:t>An HSA an individual</a:t>
            </a:r>
            <a:r>
              <a:rPr lang="en-US" sz="1200" b="0" baseline="0" dirty="0" smtClean="0">
                <a:ea typeface="ＭＳ Ｐゴシック"/>
                <a:cs typeface="Arial Unicode MS" pitchFamily="34" charset="-128"/>
              </a:rPr>
              <a:t> deposit account offering </a:t>
            </a:r>
            <a:r>
              <a:rPr lang="en-US" sz="1200" b="0" dirty="0" smtClean="0">
                <a:ea typeface="ＭＳ Ｐゴシック"/>
                <a:cs typeface="Arial Unicode MS" pitchFamily="34" charset="-128"/>
              </a:rPr>
              <a:t>a tax-advantaged means to save for health care expenses both now and in the</a:t>
            </a:r>
            <a:r>
              <a:rPr lang="en-US" sz="1200" b="0" baseline="0" dirty="0" smtClean="0">
                <a:ea typeface="ＭＳ Ｐゴシック"/>
                <a:cs typeface="Arial Unicode MS" pitchFamily="34" charset="-128"/>
              </a:rPr>
              <a:t> future.</a:t>
            </a:r>
            <a:endParaRPr lang="en-US" sz="1200" b="0" dirty="0" smtClean="0">
              <a:ea typeface="ＭＳ Ｐゴシック"/>
              <a:cs typeface="Arial Unicode MS" pitchFamily="34" charset="-128"/>
            </a:endParaRPr>
          </a:p>
          <a:p>
            <a:endParaRPr lang="en-US" sz="1200" b="0" dirty="0" smtClean="0">
              <a:ea typeface="ＭＳ Ｐゴシック"/>
              <a:cs typeface="Arial Unicode MS" pitchFamily="34" charset="-128"/>
            </a:endParaRPr>
          </a:p>
          <a:p>
            <a:r>
              <a:rPr lang="en-US" sz="1200" b="0" dirty="0" smtClean="0">
                <a:ea typeface="ＭＳ Ｐゴシック"/>
                <a:cs typeface="Arial Unicode MS" pitchFamily="34" charset="-128"/>
              </a:rPr>
              <a:t>An HSA works like this: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dirty="0" smtClean="0">
                <a:ea typeface="ＭＳ Ｐゴシック"/>
                <a:cs typeface="Arial Unicode MS" pitchFamily="34" charset="-128"/>
              </a:rPr>
              <a:t>First you open an account and deposit money into it.</a:t>
            </a:r>
            <a:r>
              <a:rPr lang="en-US" sz="1200" b="0" baseline="0" dirty="0" smtClean="0">
                <a:ea typeface="ＭＳ Ｐゴシック"/>
                <a:cs typeface="Arial Unicode MS" pitchFamily="34" charset="-128"/>
              </a:rPr>
              <a:t> </a:t>
            </a:r>
            <a:r>
              <a:rPr lang="en-US" sz="1200" b="0" dirty="0" smtClean="0">
                <a:ea typeface="ＭＳ Ｐゴシック"/>
                <a:cs typeface="Arial Unicode MS" pitchFamily="34" charset="-128"/>
              </a:rPr>
              <a:t>The money is deposited into the account</a:t>
            </a:r>
            <a:r>
              <a:rPr lang="en-US" sz="1200" b="0" baseline="0" dirty="0" smtClean="0">
                <a:ea typeface="ＭＳ Ｐゴシック"/>
                <a:cs typeface="Arial Unicode MS" pitchFamily="34" charset="-128"/>
              </a:rPr>
              <a:t> income</a:t>
            </a:r>
            <a:r>
              <a:rPr lang="en-US" sz="1200" b="0" dirty="0" smtClean="0">
                <a:ea typeface="ＭＳ Ｐゴシック"/>
                <a:cs typeface="Arial Unicode MS" pitchFamily="34" charset="-128"/>
              </a:rPr>
              <a:t> tax-free and the funds belong to you – even funds contributed by your employer. </a:t>
            </a:r>
            <a:r>
              <a:rPr lang="en-US" sz="1200" b="0" i="0" dirty="0" smtClean="0">
                <a:solidFill>
                  <a:schemeClr val="bg2"/>
                </a:solidFill>
                <a:effectLst/>
                <a:ea typeface="ＭＳ Ｐゴシック"/>
                <a:cs typeface="Arial Unicode MS" pitchFamily="34" charset="-128"/>
              </a:rPr>
              <a:t>If you change jobs</a:t>
            </a:r>
            <a:r>
              <a:rPr lang="en-US" sz="1200" b="0" i="0" baseline="0" dirty="0" smtClean="0">
                <a:solidFill>
                  <a:schemeClr val="bg2"/>
                </a:solidFill>
                <a:effectLst/>
                <a:ea typeface="ＭＳ Ｐゴシック"/>
                <a:cs typeface="Arial Unicode MS" pitchFamily="34" charset="-128"/>
              </a:rPr>
              <a:t> or health plans, the money is still yours to keep.</a:t>
            </a:r>
            <a:endParaRPr lang="en-US" sz="1200" b="0" dirty="0" smtClean="0">
              <a:ea typeface="ＭＳ Ｐゴシック"/>
              <a:cs typeface="Arial Unicode MS" pitchFamily="34" charset="-128"/>
            </a:endParaRPr>
          </a:p>
          <a:p>
            <a:pPr marL="228600" indent="-228600">
              <a:buFont typeface="+mj-lt"/>
              <a:buAutoNum type="arabicPeriod"/>
            </a:pPr>
            <a:r>
              <a:rPr lang="en-US" sz="1200" b="0" dirty="0" smtClean="0">
                <a:ea typeface="ＭＳ Ｐゴシック"/>
                <a:cs typeface="Arial Unicode MS" pitchFamily="34" charset="-128"/>
              </a:rPr>
              <a:t>Next,</a:t>
            </a:r>
            <a:r>
              <a:rPr lang="en-US" sz="1200" b="0" baseline="0" dirty="0" smtClean="0">
                <a:ea typeface="ＭＳ Ｐゴシック"/>
                <a:cs typeface="Arial Unicode MS" pitchFamily="34" charset="-128"/>
              </a:rPr>
              <a:t> y</a:t>
            </a:r>
            <a:r>
              <a:rPr lang="en-US" sz="1200" b="0" dirty="0" smtClean="0">
                <a:ea typeface="ＭＳ Ｐゴシック"/>
                <a:cs typeface="Arial Unicode MS" pitchFamily="34" charset="-128"/>
              </a:rPr>
              <a:t>ou save on taxes. The money goes in tax-free,</a:t>
            </a:r>
            <a:r>
              <a:rPr lang="en-US" sz="1200" b="0" baseline="0" dirty="0" smtClean="0">
                <a:ea typeface="ＭＳ Ｐゴシック"/>
                <a:cs typeface="Arial Unicode MS" pitchFamily="34" charset="-128"/>
              </a:rPr>
              <a:t> it grows tax-free and comes out tax-free when spent on qualified medical expenses</a:t>
            </a:r>
            <a:r>
              <a:rPr lang="en-US" sz="1200" b="0" dirty="0" smtClean="0">
                <a:ea typeface="ＭＳ Ｐゴシック"/>
                <a:cs typeface="Arial Unicode MS" pitchFamily="34" charset="-128"/>
              </a:rPr>
              <a:t>. </a:t>
            </a:r>
          </a:p>
          <a:p>
            <a:pPr marL="228600" indent="-228600">
              <a:buFont typeface="+mj-lt"/>
              <a:buAutoNum type="arabicPeriod"/>
            </a:pPr>
            <a:r>
              <a:rPr lang="en-US" sz="1200" b="0" dirty="0" smtClean="0">
                <a:ea typeface="ＭＳ Ｐゴシック"/>
                <a:cs typeface="Arial Unicode MS" pitchFamily="34" charset="-128"/>
              </a:rPr>
              <a:t>Your HSA funds can be used to pay for qualified</a:t>
            </a:r>
            <a:r>
              <a:rPr lang="en-US" sz="1200" b="0" baseline="0" dirty="0" smtClean="0">
                <a:ea typeface="ＭＳ Ｐゴシック"/>
                <a:cs typeface="Arial Unicode MS" pitchFamily="34" charset="-128"/>
              </a:rPr>
              <a:t> </a:t>
            </a:r>
            <a:r>
              <a:rPr lang="en-US" sz="1200" b="0" dirty="0" smtClean="0">
                <a:ea typeface="ＭＳ Ｐゴシック"/>
                <a:cs typeface="Arial Unicode MS" pitchFamily="34" charset="-128"/>
              </a:rPr>
              <a:t>medical expenses for you, your spouse, and your</a:t>
            </a:r>
            <a:r>
              <a:rPr lang="en-US" sz="1200" b="0" baseline="0" dirty="0" smtClean="0">
                <a:ea typeface="ＭＳ Ｐゴシック"/>
                <a:cs typeface="Arial Unicode MS" pitchFamily="34" charset="-128"/>
              </a:rPr>
              <a:t> tax-dependents.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dirty="0" smtClean="0">
                <a:ea typeface="ＭＳ Ｐゴシック"/>
                <a:cs typeface="Arial Unicode MS" pitchFamily="34" charset="-128"/>
              </a:rPr>
              <a:t>Lastly,</a:t>
            </a:r>
            <a:r>
              <a:rPr lang="en-US" sz="1200" b="0" baseline="0" dirty="0" smtClean="0">
                <a:ea typeface="ＭＳ Ｐゴシック"/>
                <a:cs typeface="Arial Unicode MS" pitchFamily="34" charset="-128"/>
              </a:rPr>
              <a:t> you may </a:t>
            </a:r>
            <a:r>
              <a:rPr lang="en-US" sz="1200" b="0" dirty="0" smtClean="0">
                <a:ea typeface="ＭＳ Ｐゴシック"/>
                <a:cs typeface="Arial Unicode MS" pitchFamily="34" charset="-128"/>
              </a:rPr>
              <a:t>invest a portion of your HSA</a:t>
            </a:r>
            <a:r>
              <a:rPr lang="en-US" sz="1200" b="0" baseline="0" dirty="0" smtClean="0">
                <a:ea typeface="ＭＳ Ｐゴシック"/>
                <a:cs typeface="Arial Unicode MS" pitchFamily="34" charset="-128"/>
              </a:rPr>
              <a:t> dollars</a:t>
            </a:r>
            <a:r>
              <a:rPr lang="en-US" sz="1200" b="0" dirty="0" smtClean="0">
                <a:ea typeface="ＭＳ Ｐゴシック"/>
                <a:cs typeface="Arial Unicode MS" pitchFamily="34" charset="-128"/>
              </a:rPr>
              <a:t> in mutual funds</a:t>
            </a:r>
            <a:r>
              <a:rPr lang="en-US" sz="1200" b="0" baseline="0" dirty="0" smtClean="0">
                <a:ea typeface="ＭＳ Ｐゴシック"/>
                <a:cs typeface="Arial Unicode MS" pitchFamily="34" charset="-128"/>
              </a:rPr>
              <a:t> once your account balance reaches the minimum investment threshold. </a:t>
            </a:r>
            <a:endParaRPr lang="en-US" b="0" dirty="0" smtClean="0">
              <a:effectLst/>
            </a:endParaRPr>
          </a:p>
        </p:txBody>
      </p:sp>
      <p:sp>
        <p:nvSpPr>
          <p:cNvPr id="4" name="Slide Number Placeholder 3"/>
          <p:cNvSpPr>
            <a:spLocks noGrp="1"/>
          </p:cNvSpPr>
          <p:nvPr>
            <p:ph type="sldNum" sz="quarter" idx="10"/>
          </p:nvPr>
        </p:nvSpPr>
        <p:spPr/>
        <p:txBody>
          <a:bodyPr/>
          <a:lstStyle/>
          <a:p>
            <a:fld id="{2F532228-7B1A-4A2D-8E07-0CDF206FBBB0}" type="slidenum">
              <a:rPr lang="en-US" smtClean="0"/>
              <a:t>3</a:t>
            </a:fld>
            <a:endParaRPr lang="en-US"/>
          </a:p>
        </p:txBody>
      </p:sp>
    </p:spTree>
    <p:extLst>
      <p:ext uri="{BB962C8B-B14F-4D97-AF65-F5344CB8AC3E}">
        <p14:creationId xmlns:p14="http://schemas.microsoft.com/office/powerpoint/2010/main" val="1461160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100" dirty="0" smtClean="0"/>
              <a:t>HSAs offer excellent tax benefits</a:t>
            </a:r>
            <a:r>
              <a:rPr lang="en-US" sz="1100" baseline="0" dirty="0" smtClean="0"/>
              <a:t> and help you make the </a:t>
            </a:r>
            <a:r>
              <a:rPr lang="en-US" sz="1100" dirty="0" smtClean="0"/>
              <a:t>most of every health care dollar</a:t>
            </a:r>
            <a:r>
              <a:rPr lang="en-US" sz="1100" dirty="0" smtClean="0">
                <a:ea typeface="Arial Unicode MS" charset="0"/>
              </a:rPr>
              <a:t>. </a:t>
            </a:r>
          </a:p>
          <a:p>
            <a:pPr>
              <a:defRPr/>
            </a:pPr>
            <a:endParaRPr lang="en-US" sz="1100" dirty="0" smtClean="0">
              <a:ea typeface="Arial Unicode MS" charset="0"/>
            </a:endParaRPr>
          </a:p>
          <a:p>
            <a:pPr>
              <a:defRPr/>
            </a:pPr>
            <a:r>
              <a:rPr lang="en-US" sz="1100" b="1" dirty="0" smtClean="0"/>
              <a:t>Money deposited is not taxed.</a:t>
            </a:r>
          </a:p>
          <a:p>
            <a:pPr>
              <a:defRPr/>
            </a:pPr>
            <a:r>
              <a:rPr lang="en-US" sz="1100" dirty="0" smtClean="0"/>
              <a:t>Deposits are exempt from federal income tax</a:t>
            </a:r>
            <a:endParaRPr lang="en-US" sz="1100" dirty="0" smtClean="0">
              <a:ea typeface="Arial Unicode MS" charset="0"/>
            </a:endParaRPr>
          </a:p>
          <a:p>
            <a:pPr>
              <a:defRPr/>
            </a:pPr>
            <a:endParaRPr lang="en-US" sz="1200" b="1" dirty="0" smtClean="0"/>
          </a:p>
          <a:p>
            <a:pPr>
              <a:defRPr/>
            </a:pPr>
            <a:r>
              <a:rPr lang="en-US" sz="1200" b="1" dirty="0" smtClean="0"/>
              <a:t>Interest earned is not taxed.</a:t>
            </a:r>
          </a:p>
          <a:p>
            <a:pPr>
              <a:defRPr/>
            </a:pPr>
            <a:r>
              <a:rPr lang="en-US" sz="1200" dirty="0" smtClean="0"/>
              <a:t>All of the interest you earn – both on the deposit account and interest earned through investments -- are generally not taxed.</a:t>
            </a:r>
          </a:p>
          <a:p>
            <a:pPr>
              <a:defRPr/>
            </a:pPr>
            <a:endParaRPr lang="en-US" sz="1200" dirty="0" smtClean="0"/>
          </a:p>
          <a:p>
            <a:pPr>
              <a:defRPr/>
            </a:pPr>
            <a:r>
              <a:rPr lang="en-US" sz="1200" b="1" dirty="0" smtClean="0"/>
              <a:t>Money withdrawn to pay for medical expenses is not taxed</a:t>
            </a:r>
            <a:r>
              <a:rPr lang="en-US" sz="1200" b="1" baseline="0" dirty="0" smtClean="0"/>
              <a:t> either.</a:t>
            </a:r>
            <a:endParaRPr lang="en-US" sz="1200" b="1" dirty="0" smtClean="0"/>
          </a:p>
          <a:p>
            <a:endParaRPr lang="en-US" dirty="0"/>
          </a:p>
        </p:txBody>
      </p:sp>
      <p:sp>
        <p:nvSpPr>
          <p:cNvPr id="4" name="Slide Number Placeholder 3"/>
          <p:cNvSpPr>
            <a:spLocks noGrp="1"/>
          </p:cNvSpPr>
          <p:nvPr>
            <p:ph type="sldNum" sz="quarter" idx="10"/>
          </p:nvPr>
        </p:nvSpPr>
        <p:spPr/>
        <p:txBody>
          <a:bodyPr/>
          <a:lstStyle/>
          <a:p>
            <a:fld id="{2F532228-7B1A-4A2D-8E07-0CDF206FBBB0}" type="slidenum">
              <a:rPr lang="en-US" smtClean="0"/>
              <a:t>4</a:t>
            </a:fld>
            <a:endParaRPr lang="en-US"/>
          </a:p>
        </p:txBody>
      </p:sp>
    </p:spTree>
    <p:extLst>
      <p:ext uri="{BB962C8B-B14F-4D97-AF65-F5344CB8AC3E}">
        <p14:creationId xmlns:p14="http://schemas.microsoft.com/office/powerpoint/2010/main" val="302603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ea typeface="ＭＳ Ｐゴシック"/>
                <a:cs typeface="Arial Unicode MS" pitchFamily="34" charset="-128"/>
              </a:rPr>
              <a:t>Use your HSA savings for a wide variety of qualified medical expenses.</a:t>
            </a:r>
          </a:p>
          <a:p>
            <a:r>
              <a:rPr lang="en-US" sz="1200" dirty="0" smtClean="0">
                <a:ea typeface="Arial Unicode MS" pitchFamily="34" charset="-128"/>
                <a:cs typeface="Arial Unicode MS" pitchFamily="34" charset="-128"/>
              </a:rPr>
              <a:t>Like, chiropractic care, acupuncture, contact lenses, eye glasses, LASIK surgery, dental treatments, braces and even hearing aids. For a detailed list of qualified and non-qualified medical expenses visit IRS.gov.</a:t>
            </a:r>
          </a:p>
          <a:p>
            <a:endParaRPr lang="en-US" sz="1200" dirty="0" smtClean="0">
              <a:ea typeface="ＭＳ Ｐゴシック"/>
              <a:cs typeface="Arial Unicode MS" pitchFamily="34" charset="-128"/>
            </a:endParaRPr>
          </a:p>
          <a:p>
            <a:r>
              <a:rPr lang="en-US" sz="1200" dirty="0" smtClean="0">
                <a:ea typeface="Arial Unicode MS" pitchFamily="34" charset="-128"/>
                <a:cs typeface="Arial Unicode MS" pitchFamily="34" charset="-128"/>
              </a:rPr>
              <a:t>An easy way to pay for qualified expenses is with the Optum Payment Card.</a:t>
            </a:r>
            <a:r>
              <a:rPr lang="en-US" sz="1200" baseline="0" dirty="0" smtClean="0">
                <a:ea typeface="Arial Unicode MS" pitchFamily="34" charset="-128"/>
                <a:cs typeface="Arial Unicode MS" pitchFamily="34" charset="-128"/>
              </a:rPr>
              <a:t> </a:t>
            </a:r>
            <a:r>
              <a:rPr lang="en-US" sz="1200" dirty="0" smtClean="0">
                <a:ea typeface="Arial Unicode MS" pitchFamily="34" charset="-128"/>
                <a:cs typeface="Arial Unicode MS" pitchFamily="34" charset="-128"/>
              </a:rPr>
              <a:t>You’ll get one with your account and you can use it wherever MasterCard is accepted.</a:t>
            </a:r>
          </a:p>
          <a:p>
            <a:endParaRPr lang="en-US" sz="1200" dirty="0" smtClean="0">
              <a:ea typeface="Arial Unicode MS" pitchFamily="34" charset="-128"/>
              <a:cs typeface="Arial Unicode MS" pitchFamily="34" charset="-128"/>
            </a:endParaRPr>
          </a:p>
          <a:p>
            <a:r>
              <a:rPr lang="en-US" sz="1200" b="1" dirty="0" smtClean="0">
                <a:ea typeface="ＭＳ Ｐゴシック"/>
                <a:cs typeface="Arial Unicode MS" pitchFamily="34" charset="-128"/>
              </a:rPr>
              <a:t>Remember to track your expenses and save your receipts.</a:t>
            </a:r>
          </a:p>
          <a:p>
            <a:r>
              <a:rPr lang="en-US" sz="1200" dirty="0" smtClean="0">
                <a:ea typeface="Arial Unicode MS" pitchFamily="34" charset="-128"/>
                <a:cs typeface="Arial Unicode MS" pitchFamily="34" charset="-128"/>
              </a:rPr>
              <a:t>The IRS may ask you for proof of an expense. If it’s not a qualified medical expense, it will be subject to income tax and assessed a 20% penalty.</a:t>
            </a:r>
          </a:p>
          <a:p>
            <a:endParaRPr lang="en-US" sz="1200" dirty="0" smtClean="0">
              <a:ea typeface="Arial Unicode MS" pitchFamily="34" charset="-128"/>
              <a:cs typeface="Arial Unicode MS" pitchFamily="34" charset="-128"/>
            </a:endParaRPr>
          </a:p>
          <a:p>
            <a:r>
              <a:rPr lang="en-US" sz="1200" dirty="0" smtClean="0"/>
              <a:t>Receipt</a:t>
            </a:r>
            <a:r>
              <a:rPr lang="en-US" sz="1200" baseline="0" dirty="0" smtClean="0"/>
              <a:t> vault is a helpful tool that allows Optum account holders to upload and store images of qualified medical receipts through a tablet, computer, or smartphone. This tool gives you a safe and secure place to save receipts for as long as you’d like without worry of them getting lost or ruined. Log in to your account at OptumBank.com and click “Receipt Vault” on the HSA Summary page to get started.</a:t>
            </a:r>
            <a:endParaRPr lang="en-US" sz="1200" dirty="0" smtClean="0"/>
          </a:p>
          <a:p>
            <a:endParaRPr lang="en-US" sz="1200" dirty="0" smtClean="0">
              <a:ea typeface="ＭＳ Ｐゴシック"/>
              <a:cs typeface="Arial Unicode MS" pitchFamily="34" charset="-128"/>
            </a:endParaRPr>
          </a:p>
          <a:p>
            <a:r>
              <a:rPr lang="en-US" sz="1200" dirty="0" smtClean="0">
                <a:ea typeface="ＭＳ Ｐゴシック"/>
                <a:cs typeface="Arial Unicode MS" pitchFamily="34" charset="-128"/>
              </a:rPr>
              <a:t>You can find a detailed list of qualified and non-qualified expenses by going to irs.gov. </a:t>
            </a:r>
          </a:p>
        </p:txBody>
      </p:sp>
      <p:sp>
        <p:nvSpPr>
          <p:cNvPr id="4" name="Slide Number Placeholder 3"/>
          <p:cNvSpPr>
            <a:spLocks noGrp="1"/>
          </p:cNvSpPr>
          <p:nvPr>
            <p:ph type="sldNum" sz="quarter" idx="10"/>
          </p:nvPr>
        </p:nvSpPr>
        <p:spPr/>
        <p:txBody>
          <a:bodyPr/>
          <a:lstStyle/>
          <a:p>
            <a:fld id="{2F532228-7B1A-4A2D-8E07-0CDF206FBBB0}" type="slidenum">
              <a:rPr lang="en-US" smtClean="0"/>
              <a:t>5</a:t>
            </a:fld>
            <a:endParaRPr lang="en-US"/>
          </a:p>
        </p:txBody>
      </p:sp>
    </p:spTree>
    <p:extLst>
      <p:ext uri="{BB962C8B-B14F-4D97-AF65-F5344CB8AC3E}">
        <p14:creationId xmlns:p14="http://schemas.microsoft.com/office/powerpoint/2010/main" val="1741113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2F532228-7B1A-4A2D-8E07-0CDF206FBBB0}" type="slidenum">
              <a:rPr lang="en-US" smtClean="0"/>
              <a:t>6</a:t>
            </a:fld>
            <a:endParaRPr lang="en-US"/>
          </a:p>
        </p:txBody>
      </p:sp>
    </p:spTree>
    <p:extLst>
      <p:ext uri="{BB962C8B-B14F-4D97-AF65-F5344CB8AC3E}">
        <p14:creationId xmlns:p14="http://schemas.microsoft.com/office/powerpoint/2010/main" val="2930525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2F532228-7B1A-4A2D-8E07-0CDF206FBBB0}" type="slidenum">
              <a:rPr lang="en-US" smtClean="0"/>
              <a:t>7</a:t>
            </a:fld>
            <a:endParaRPr lang="en-US"/>
          </a:p>
        </p:txBody>
      </p:sp>
    </p:spTree>
    <p:extLst>
      <p:ext uri="{BB962C8B-B14F-4D97-AF65-F5344CB8AC3E}">
        <p14:creationId xmlns:p14="http://schemas.microsoft.com/office/powerpoint/2010/main" val="2930525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2F532228-7B1A-4A2D-8E07-0CDF206FBBB0}" type="slidenum">
              <a:rPr lang="en-US" smtClean="0"/>
              <a:t>8</a:t>
            </a:fld>
            <a:endParaRPr lang="en-US"/>
          </a:p>
        </p:txBody>
      </p:sp>
    </p:spTree>
    <p:extLst>
      <p:ext uri="{BB962C8B-B14F-4D97-AF65-F5344CB8AC3E}">
        <p14:creationId xmlns:p14="http://schemas.microsoft.com/office/powerpoint/2010/main" val="29305252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Utilize the numerous online features </a:t>
            </a:r>
            <a:r>
              <a:rPr lang="en-US" baseline="0" dirty="0" smtClean="0"/>
              <a:t>by l</a:t>
            </a:r>
            <a:r>
              <a:rPr lang="en-US" dirty="0" smtClean="0"/>
              <a:t>oggin</a:t>
            </a:r>
            <a:r>
              <a:rPr lang="en-US" baseline="0" dirty="0" smtClean="0"/>
              <a:t>g </a:t>
            </a:r>
            <a:r>
              <a:rPr lang="en-US" dirty="0" smtClean="0"/>
              <a:t>in to your account at myCDH.optum.com. Here,</a:t>
            </a:r>
            <a:r>
              <a:rPr lang="en-US" baseline="0" dirty="0" smtClean="0"/>
              <a:t> you have the ability to</a:t>
            </a:r>
            <a:r>
              <a:rPr lang="en-US" dirty="0" smtClean="0"/>
              <a:t> pay bills, make deposits</a:t>
            </a:r>
            <a:r>
              <a:rPr lang="en-US" baseline="0" dirty="0" smtClean="0"/>
              <a:t>, reimbursement yourself, and manage investments</a:t>
            </a:r>
            <a:r>
              <a:rPr lang="en-US" dirty="0" smtClean="0"/>
              <a:t>. myCDH.optum.com also has a variety of tools</a:t>
            </a:r>
            <a:r>
              <a:rPr lang="en-US" baseline="0" dirty="0" smtClean="0"/>
              <a:t> and r</a:t>
            </a:r>
            <a:r>
              <a:rPr lang="en-US" dirty="0" smtClean="0"/>
              <a:t>esources to help you plan and save for health care, </a:t>
            </a:r>
            <a:r>
              <a:rPr lang="en-US" baseline="0" dirty="0" smtClean="0"/>
              <a:t>including HSA Calculators and Expense Tracker. Remember to p</a:t>
            </a:r>
            <a:r>
              <a:rPr lang="en-US" dirty="0" smtClean="0"/>
              <a:t>eriodically check your statements and account activity to ensure fraudulent activity hasn’t occurred.</a:t>
            </a:r>
            <a:r>
              <a:rPr lang="en-US" baseline="0" dirty="0" smtClean="0"/>
              <a:t> Contact Optum Bank if any questions should arise.</a:t>
            </a:r>
            <a:endParaRPr lang="en-US" dirty="0" smtClean="0"/>
          </a:p>
        </p:txBody>
      </p:sp>
      <p:sp>
        <p:nvSpPr>
          <p:cNvPr id="4" name="Slide Number Placeholder 3"/>
          <p:cNvSpPr>
            <a:spLocks noGrp="1"/>
          </p:cNvSpPr>
          <p:nvPr>
            <p:ph type="sldNum" sz="quarter" idx="10"/>
          </p:nvPr>
        </p:nvSpPr>
        <p:spPr/>
        <p:txBody>
          <a:bodyPr/>
          <a:lstStyle/>
          <a:p>
            <a:fld id="{2F532228-7B1A-4A2D-8E07-0CDF206FBBB0}" type="slidenum">
              <a:rPr lang="en-US" smtClean="0"/>
              <a:t>9</a:t>
            </a:fld>
            <a:endParaRPr lang="en-US"/>
          </a:p>
        </p:txBody>
      </p:sp>
    </p:spTree>
    <p:extLst>
      <p:ext uri="{BB962C8B-B14F-4D97-AF65-F5344CB8AC3E}">
        <p14:creationId xmlns:p14="http://schemas.microsoft.com/office/powerpoint/2010/main" val="2930525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myCDH also makes</a:t>
            </a:r>
            <a:r>
              <a:rPr lang="en-US" baseline="0" dirty="0" smtClean="0"/>
              <a:t> it easy to manage your account on the go with a mobile app, myCDH by Optum. This is an industry leading app for both Apple and Android devices. Go to the iTunes or Google Play store and search myCDH by Optum to download for free. Features include the ability to access account details, make a contribution, view account messages, manage expenses and more.</a:t>
            </a:r>
            <a:endParaRPr lang="en-US" dirty="0" smtClean="0"/>
          </a:p>
        </p:txBody>
      </p:sp>
      <p:sp>
        <p:nvSpPr>
          <p:cNvPr id="4" name="Slide Number Placeholder 3"/>
          <p:cNvSpPr>
            <a:spLocks noGrp="1"/>
          </p:cNvSpPr>
          <p:nvPr>
            <p:ph type="sldNum" sz="quarter" idx="10"/>
          </p:nvPr>
        </p:nvSpPr>
        <p:spPr/>
        <p:txBody>
          <a:bodyPr/>
          <a:lstStyle/>
          <a:p>
            <a:fld id="{2F532228-7B1A-4A2D-8E07-0CDF206FBBB0}" type="slidenum">
              <a:rPr lang="en-US" smtClean="0"/>
              <a:t>10</a:t>
            </a:fld>
            <a:endParaRPr lang="en-US"/>
          </a:p>
        </p:txBody>
      </p:sp>
    </p:spTree>
    <p:extLst>
      <p:ext uri="{BB962C8B-B14F-4D97-AF65-F5344CB8AC3E}">
        <p14:creationId xmlns:p14="http://schemas.microsoft.com/office/powerpoint/2010/main" val="29305252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Within</a:t>
            </a:r>
            <a:r>
              <a:rPr lang="en-US" baseline="0" dirty="0" smtClean="0"/>
              <a:t> the app, there is a great tool called an Expense Tracker. This tool allows you to consolidate and manage your health care bills. Simply, enter your expenses online, track and categorize your expenses and securely upload your receipts.</a:t>
            </a:r>
            <a:endParaRPr lang="en-US" dirty="0"/>
          </a:p>
        </p:txBody>
      </p:sp>
      <p:sp>
        <p:nvSpPr>
          <p:cNvPr id="4" name="Slide Number Placeholder 3"/>
          <p:cNvSpPr>
            <a:spLocks noGrp="1"/>
          </p:cNvSpPr>
          <p:nvPr>
            <p:ph type="sldNum" sz="quarter" idx="10"/>
          </p:nvPr>
        </p:nvSpPr>
        <p:spPr/>
        <p:txBody>
          <a:bodyPr/>
          <a:lstStyle/>
          <a:p>
            <a:fld id="{2F532228-7B1A-4A2D-8E07-0CDF206FBBB0}" type="slidenum">
              <a:rPr lang="en-US" smtClean="0"/>
              <a:t>11</a:t>
            </a:fld>
            <a:endParaRPr lang="en-US"/>
          </a:p>
        </p:txBody>
      </p:sp>
    </p:spTree>
    <p:extLst>
      <p:ext uri="{BB962C8B-B14F-4D97-AF65-F5344CB8AC3E}">
        <p14:creationId xmlns:p14="http://schemas.microsoft.com/office/powerpoint/2010/main" val="26907762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smtClean="0"/>
              <a:t>Let’s look at an example of how Mark’s HSA works for him.</a:t>
            </a:r>
          </a:p>
          <a:p>
            <a:pPr>
              <a:defRPr/>
            </a:pPr>
            <a:r>
              <a:rPr lang="en-US" dirty="0" smtClean="0"/>
              <a:t>Mark l</a:t>
            </a:r>
            <a:r>
              <a:rPr lang="en-US" dirty="0" smtClean="0">
                <a:ea typeface="Arial Unicode MS" charset="0"/>
              </a:rPr>
              <a:t>ives in Utah, which does not tax HSAs. </a:t>
            </a:r>
          </a:p>
          <a:p>
            <a:pPr>
              <a:defRPr/>
            </a:pPr>
            <a:endParaRPr lang="en-US" dirty="0" smtClean="0">
              <a:ea typeface="Arial Unicode MS" charset="0"/>
            </a:endParaRPr>
          </a:p>
          <a:p>
            <a:pPr>
              <a:defRPr/>
            </a:pPr>
            <a:r>
              <a:rPr lang="en-US" dirty="0" smtClean="0">
                <a:ea typeface="Arial Unicode MS" charset="0"/>
              </a:rPr>
              <a:t>He’s single, and he’s chosen an HSA-qualifying health plan with a $1,500 dollar deductible.</a:t>
            </a:r>
            <a:endParaRPr lang="en-US" sz="1400" dirty="0" smtClean="0">
              <a:ea typeface="Arial Unicode MS" charset="0"/>
            </a:endParaRPr>
          </a:p>
          <a:p>
            <a:pPr>
              <a:defRPr/>
            </a:pPr>
            <a:endParaRPr lang="en-US" dirty="0" smtClean="0">
              <a:ea typeface="Arial Unicode MS" charset="0"/>
            </a:endParaRPr>
          </a:p>
          <a:p>
            <a:pPr>
              <a:defRPr/>
            </a:pPr>
            <a:r>
              <a:rPr lang="en-US" dirty="0" smtClean="0">
                <a:ea typeface="Arial Unicode MS" charset="0"/>
              </a:rPr>
              <a:t>He opens an HSA and deposits $100 from every paycheck, for a total $2,600 for the year.</a:t>
            </a:r>
            <a:endParaRPr lang="en-US" sz="1400" dirty="0" smtClean="0">
              <a:ea typeface="Arial Unicode MS" charset="0"/>
            </a:endParaRPr>
          </a:p>
          <a:p>
            <a:pPr>
              <a:defRPr/>
            </a:pPr>
            <a:endParaRPr lang="en-US" dirty="0" smtClean="0">
              <a:ea typeface="Arial Unicode MS" charset="0"/>
            </a:endParaRPr>
          </a:p>
          <a:p>
            <a:pPr>
              <a:defRPr/>
            </a:pPr>
            <a:r>
              <a:rPr lang="en-US" dirty="0" smtClean="0">
                <a:ea typeface="Arial Unicode MS" charset="0"/>
              </a:rPr>
              <a:t>Since he doesn’t have to pay Federal, State or FICA taxes on the $2,600 he deposited, he saved $979 for the year.</a:t>
            </a:r>
            <a:endParaRPr lang="en-US" sz="1400" dirty="0" smtClean="0">
              <a:ea typeface="Arial Unicode MS" charset="0"/>
            </a:endParaRPr>
          </a:p>
        </p:txBody>
      </p:sp>
      <p:sp>
        <p:nvSpPr>
          <p:cNvPr id="4" name="Slide Number Placeholder 3"/>
          <p:cNvSpPr>
            <a:spLocks noGrp="1"/>
          </p:cNvSpPr>
          <p:nvPr>
            <p:ph type="sldNum" sz="quarter" idx="10"/>
          </p:nvPr>
        </p:nvSpPr>
        <p:spPr/>
        <p:txBody>
          <a:bodyPr/>
          <a:lstStyle/>
          <a:p>
            <a:fld id="{2F532228-7B1A-4A2D-8E07-0CDF206FBBB0}" type="slidenum">
              <a:rPr lang="en-US" smtClean="0"/>
              <a:t>12</a:t>
            </a:fld>
            <a:endParaRPr lang="en-US"/>
          </a:p>
        </p:txBody>
      </p:sp>
    </p:spTree>
    <p:extLst>
      <p:ext uri="{BB962C8B-B14F-4D97-AF65-F5344CB8AC3E}">
        <p14:creationId xmlns:p14="http://schemas.microsoft.com/office/powerpoint/2010/main" val="35669137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smtClean="0"/>
              <a:t>Mark uses his HSA funds to pay for a routine doctor’s office visit, a monthly prescription, and a few chiropractor visits – totaling $680.</a:t>
            </a:r>
          </a:p>
          <a:p>
            <a:pPr>
              <a:defRPr/>
            </a:pPr>
            <a:r>
              <a:rPr lang="en-US" dirty="0" smtClean="0">
                <a:ea typeface="Arial Unicode MS" charset="0"/>
              </a:rPr>
              <a:t>He pays for these expenses using his HSA debit card and saves his receipts</a:t>
            </a:r>
            <a:r>
              <a:rPr lang="en-US" sz="1400" dirty="0" smtClean="0">
                <a:ea typeface="Arial Unicode MS" charset="0"/>
              </a:rPr>
              <a:t>. </a:t>
            </a:r>
            <a:r>
              <a:rPr lang="en-US" dirty="0" smtClean="0"/>
              <a:t>At the end of the year his unused balance of $1,920 carries forward.</a:t>
            </a:r>
            <a:endParaRPr lang="en-US" sz="1400" b="1" dirty="0" smtClean="0"/>
          </a:p>
        </p:txBody>
      </p:sp>
      <p:sp>
        <p:nvSpPr>
          <p:cNvPr id="4" name="Slide Number Placeholder 3"/>
          <p:cNvSpPr>
            <a:spLocks noGrp="1"/>
          </p:cNvSpPr>
          <p:nvPr>
            <p:ph type="sldNum" sz="quarter" idx="10"/>
          </p:nvPr>
        </p:nvSpPr>
        <p:spPr/>
        <p:txBody>
          <a:bodyPr/>
          <a:lstStyle/>
          <a:p>
            <a:fld id="{2F532228-7B1A-4A2D-8E07-0CDF206FBBB0}" type="slidenum">
              <a:rPr lang="en-US" smtClean="0"/>
              <a:t>13</a:t>
            </a:fld>
            <a:endParaRPr lang="en-US"/>
          </a:p>
        </p:txBody>
      </p:sp>
    </p:spTree>
    <p:extLst>
      <p:ext uri="{BB962C8B-B14F-4D97-AF65-F5344CB8AC3E}">
        <p14:creationId xmlns:p14="http://schemas.microsoft.com/office/powerpoint/2010/main" val="2205759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400" b="1" dirty="0" smtClean="0"/>
          </a:p>
        </p:txBody>
      </p:sp>
      <p:sp>
        <p:nvSpPr>
          <p:cNvPr id="4" name="Slide Number Placeholder 3"/>
          <p:cNvSpPr>
            <a:spLocks noGrp="1"/>
          </p:cNvSpPr>
          <p:nvPr>
            <p:ph type="sldNum" sz="quarter" idx="10"/>
          </p:nvPr>
        </p:nvSpPr>
        <p:spPr/>
        <p:txBody>
          <a:bodyPr/>
          <a:lstStyle/>
          <a:p>
            <a:fld id="{2F532228-7B1A-4A2D-8E07-0CDF206FBBB0}" type="slidenum">
              <a:rPr lang="en-US" smtClean="0"/>
              <a:t>14</a:t>
            </a:fld>
            <a:endParaRPr lang="en-US"/>
          </a:p>
        </p:txBody>
      </p:sp>
    </p:spTree>
    <p:extLst>
      <p:ext uri="{BB962C8B-B14F-4D97-AF65-F5344CB8AC3E}">
        <p14:creationId xmlns:p14="http://schemas.microsoft.com/office/powerpoint/2010/main" val="22057590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First, let’s take</a:t>
            </a:r>
            <a:r>
              <a:rPr lang="en-US" sz="1200" kern="1200" baseline="0" dirty="0" smtClean="0">
                <a:solidFill>
                  <a:schemeClr val="tx1"/>
                </a:solidFill>
                <a:effectLst/>
                <a:latin typeface="+mn-lt"/>
                <a:ea typeface="+mn-ea"/>
                <a:cs typeface="+mn-cs"/>
              </a:rPr>
              <a:t> a </a:t>
            </a:r>
            <a:r>
              <a:rPr lang="en-US" sz="1200" kern="1200" dirty="0" smtClean="0">
                <a:solidFill>
                  <a:schemeClr val="tx1"/>
                </a:solidFill>
                <a:effectLst/>
                <a:latin typeface="+mn-lt"/>
                <a:ea typeface="+mn-ea"/>
                <a:cs typeface="+mn-cs"/>
              </a:rPr>
              <a:t>quick quiz, so I can see what you already know.</a:t>
            </a:r>
          </a:p>
          <a:p>
            <a:endParaRPr lang="en-US" sz="1200" kern="1200" dirty="0" smtClean="0">
              <a:solidFill>
                <a:schemeClr val="tx1"/>
              </a:solidFill>
              <a:effectLst/>
              <a:latin typeface="+mn-lt"/>
              <a:ea typeface="+mn-ea"/>
              <a:cs typeface="+mn-cs"/>
            </a:endParaRPr>
          </a:p>
          <a:p>
            <a:pPr marL="228600" indent="-228600">
              <a:buAutoNum type="arabicParenR"/>
            </a:pPr>
            <a:r>
              <a:rPr lang="en-US" sz="1200" kern="1200" baseline="0" dirty="0" smtClean="0">
                <a:solidFill>
                  <a:schemeClr val="tx1"/>
                </a:solidFill>
                <a:effectLst/>
                <a:latin typeface="+mn-lt"/>
                <a:ea typeface="+mn-ea"/>
                <a:cs typeface="+mn-cs"/>
              </a:rPr>
              <a:t>When am I eligible to invest my HSA dollars in mutual funds?</a:t>
            </a:r>
          </a:p>
          <a:p>
            <a:pPr marL="685800" lvl="1" indent="-228600">
              <a:buFont typeface="+mj-lt"/>
              <a:buAutoNum type="alphaLcParenR"/>
            </a:pPr>
            <a:r>
              <a:rPr lang="en-US" b="1" kern="1200" baseline="0" dirty="0" smtClean="0">
                <a:solidFill>
                  <a:schemeClr val="tx1"/>
                </a:solidFill>
                <a:effectLst/>
                <a:latin typeface="+mn-lt"/>
                <a:ea typeface="+mn-ea"/>
                <a:cs typeface="+mn-cs"/>
              </a:rPr>
              <a:t>When my HSA balance meets the minimum investment threshold</a:t>
            </a:r>
          </a:p>
          <a:p>
            <a:pPr marL="685800" lvl="1" indent="-228600">
              <a:buFont typeface="+mj-lt"/>
              <a:buAutoNum type="alphaLcParenR"/>
            </a:pPr>
            <a:r>
              <a:rPr lang="en-US" kern="1200" baseline="0" dirty="0" smtClean="0">
                <a:solidFill>
                  <a:schemeClr val="tx1"/>
                </a:solidFill>
                <a:effectLst/>
                <a:latin typeface="+mn-lt"/>
                <a:ea typeface="+mn-ea"/>
                <a:cs typeface="+mn-cs"/>
              </a:rPr>
              <a:t>There are no eligibility requirements</a:t>
            </a:r>
          </a:p>
          <a:p>
            <a:pPr marL="228600" lvl="0" indent="-228600">
              <a:buFont typeface="+mj-lt"/>
              <a:buAutoNum type="arabicParenR"/>
            </a:pPr>
            <a:r>
              <a:rPr lang="en-US" kern="1200" baseline="0" dirty="0" smtClean="0">
                <a:solidFill>
                  <a:schemeClr val="tx1"/>
                </a:solidFill>
                <a:effectLst/>
                <a:latin typeface="+mn-lt"/>
                <a:ea typeface="+mn-ea"/>
                <a:cs typeface="+mn-cs"/>
              </a:rPr>
              <a:t>Do I pay taxes on money I earn in an HSA investment account?</a:t>
            </a:r>
          </a:p>
          <a:p>
            <a:pPr marL="685800" marR="0" lvl="1" indent="-228600" algn="l" defTabSz="914400" rtl="0" eaLnBrk="1" fontAlgn="auto" latinLnBrk="0" hangingPunct="1">
              <a:lnSpc>
                <a:spcPct val="100000"/>
              </a:lnSpc>
              <a:spcBef>
                <a:spcPts val="0"/>
              </a:spcBef>
              <a:spcAft>
                <a:spcPts val="0"/>
              </a:spcAft>
              <a:buClrTx/>
              <a:buSzTx/>
              <a:buFont typeface="+mj-lt"/>
              <a:buAutoNum type="alphaLcParenR"/>
              <a:tabLst/>
              <a:defRPr/>
            </a:pPr>
            <a:r>
              <a:rPr lang="en-US" kern="1200" baseline="0" dirty="0" smtClean="0">
                <a:solidFill>
                  <a:schemeClr val="tx1"/>
                </a:solidFill>
                <a:effectLst/>
                <a:latin typeface="+mn-lt"/>
                <a:ea typeface="+mn-ea"/>
                <a:cs typeface="+mn-cs"/>
              </a:rPr>
              <a:t>Yes, taxes are charged on investment earnings</a:t>
            </a:r>
            <a:endParaRPr lang="en-US" dirty="0" smtClean="0">
              <a:effectLst/>
            </a:endParaRPr>
          </a:p>
          <a:p>
            <a:pPr marL="685800" lvl="1" indent="-228600">
              <a:buFont typeface="+mj-lt"/>
              <a:buAutoNum type="alphaLcParenR"/>
            </a:pPr>
            <a:r>
              <a:rPr lang="en-US" b="1" kern="1200" baseline="0" dirty="0" smtClean="0">
                <a:solidFill>
                  <a:schemeClr val="tx1"/>
                </a:solidFill>
                <a:effectLst/>
                <a:latin typeface="+mn-lt"/>
                <a:ea typeface="+mn-ea"/>
                <a:cs typeface="+mn-cs"/>
              </a:rPr>
              <a:t>No, investment earnings are tax free</a:t>
            </a:r>
          </a:p>
        </p:txBody>
      </p:sp>
      <p:sp>
        <p:nvSpPr>
          <p:cNvPr id="4" name="Slide Number Placeholder 3"/>
          <p:cNvSpPr>
            <a:spLocks noGrp="1"/>
          </p:cNvSpPr>
          <p:nvPr>
            <p:ph type="sldNum" sz="quarter" idx="10"/>
          </p:nvPr>
        </p:nvSpPr>
        <p:spPr/>
        <p:txBody>
          <a:bodyPr/>
          <a:lstStyle/>
          <a:p>
            <a:fld id="{FB4DE9B1-3FDF-45C1-963B-7282C209FAD0}" type="slidenum">
              <a:rPr lang="en-US" smtClean="0"/>
              <a:t>15</a:t>
            </a:fld>
            <a:endParaRPr lang="en-US" dirty="0"/>
          </a:p>
        </p:txBody>
      </p:sp>
    </p:spTree>
    <p:extLst>
      <p:ext uri="{BB962C8B-B14F-4D97-AF65-F5344CB8AC3E}">
        <p14:creationId xmlns:p14="http://schemas.microsoft.com/office/powerpoint/2010/main" val="16256624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You become eligible when your HSA cash account</a:t>
            </a:r>
            <a:r>
              <a:rPr lang="en-US" b="0" baseline="0" dirty="0" smtClean="0"/>
              <a:t> balance</a:t>
            </a:r>
            <a:r>
              <a:rPr lang="en-US" b="0" dirty="0" smtClean="0"/>
              <a:t> meets the minimum required balance, which is typically $2,500. </a:t>
            </a:r>
          </a:p>
          <a:p>
            <a:endParaRPr lang="en-US" b="0" dirty="0" smtClean="0"/>
          </a:p>
          <a:p>
            <a:r>
              <a:rPr lang="en-US" b="0" dirty="0" smtClean="0"/>
              <a:t>The minimum amount you can transfer is $100. However, your HSA balance needs</a:t>
            </a:r>
            <a:r>
              <a:rPr lang="en-US" b="0" baseline="0" dirty="0" smtClean="0"/>
              <a:t> to stay at $2,500 or more. This means that the amount you choose to transfer cannot bring your balance below that $2,500 mark</a:t>
            </a:r>
            <a:r>
              <a:rPr lang="en-US" b="0" dirty="0" smtClean="0"/>
              <a:t>.</a:t>
            </a:r>
          </a:p>
          <a:p>
            <a:endParaRPr lang="en-US" b="1" baseline="0" dirty="0" smtClean="0">
              <a:solidFill>
                <a:srgbClr val="FF0000"/>
              </a:solidFill>
            </a:endParaRPr>
          </a:p>
          <a:p>
            <a:r>
              <a:rPr lang="en-US" b="0" dirty="0" smtClean="0"/>
              <a:t>However, after you’ve put some investments in place, </a:t>
            </a:r>
            <a:r>
              <a:rPr lang="en-US" b="0" baseline="0" dirty="0" smtClean="0"/>
              <a:t>it’s okay if your balance drops below $2,500 (such as if you needed to pay for some qualified medical expenses). You just won’t be able to invest any more HSA funds until your balance reaches $2,600 again.</a:t>
            </a:r>
            <a:endParaRPr lang="en-US" b="0" dirty="0" smtClean="0"/>
          </a:p>
        </p:txBody>
      </p:sp>
      <p:sp>
        <p:nvSpPr>
          <p:cNvPr id="4" name="Slide Number Placeholder 3"/>
          <p:cNvSpPr>
            <a:spLocks noGrp="1"/>
          </p:cNvSpPr>
          <p:nvPr>
            <p:ph type="sldNum" sz="quarter" idx="10"/>
          </p:nvPr>
        </p:nvSpPr>
        <p:spPr/>
        <p:txBody>
          <a:bodyPr/>
          <a:lstStyle/>
          <a:p>
            <a:fld id="{FB4DE9B1-3FDF-45C1-963B-7282C209FAD0}" type="slidenum">
              <a:rPr lang="en-US" smtClean="0"/>
              <a:t>16</a:t>
            </a:fld>
            <a:endParaRPr lang="en-US" dirty="0"/>
          </a:p>
        </p:txBody>
      </p:sp>
    </p:spTree>
    <p:extLst>
      <p:ext uri="{BB962C8B-B14F-4D97-AF65-F5344CB8AC3E}">
        <p14:creationId xmlns:p14="http://schemas.microsoft.com/office/powerpoint/2010/main" val="31492722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ea typeface="ＭＳ Ｐゴシック"/>
                <a:cs typeface="Arial Unicode MS" pitchFamily="34" charset="-128"/>
              </a:rPr>
              <a:t>Let’s recap what we’ve learned.</a:t>
            </a:r>
          </a:p>
          <a:p>
            <a:pPr>
              <a:buFontTx/>
              <a:buAutoNum type="arabicPeriod"/>
            </a:pPr>
            <a:r>
              <a:rPr lang="en-US" sz="1200" dirty="0" smtClean="0">
                <a:ea typeface="Arial Unicode MS" pitchFamily="34" charset="-128"/>
                <a:cs typeface="Arial Unicode MS" pitchFamily="34" charset="-128"/>
              </a:rPr>
              <a:t>An HSA is a savings account for health care expenses.</a:t>
            </a:r>
          </a:p>
          <a:p>
            <a:pPr>
              <a:buFontTx/>
              <a:buAutoNum type="arabicPeriod"/>
            </a:pPr>
            <a:r>
              <a:rPr lang="en-US" sz="1200" dirty="0" smtClean="0">
                <a:ea typeface="Arial Unicode MS" pitchFamily="34" charset="-128"/>
                <a:cs typeface="Arial Unicode MS" pitchFamily="34" charset="-128"/>
              </a:rPr>
              <a:t>You must be enrolled in a high deductible health plan.</a:t>
            </a:r>
          </a:p>
          <a:p>
            <a:pPr>
              <a:buFontTx/>
              <a:buAutoNum type="arabicPeriod"/>
            </a:pPr>
            <a:r>
              <a:rPr lang="en-US" sz="1200" dirty="0" smtClean="0">
                <a:ea typeface="Arial Unicode MS" pitchFamily="34" charset="-128"/>
                <a:cs typeface="Arial Unicode MS" pitchFamily="34" charset="-128"/>
              </a:rPr>
              <a:t>You</a:t>
            </a:r>
            <a:r>
              <a:rPr lang="en-US" sz="1200" baseline="0" dirty="0" smtClean="0">
                <a:ea typeface="Arial Unicode MS" pitchFamily="34" charset="-128"/>
                <a:cs typeface="Arial Unicode MS" pitchFamily="34" charset="-128"/>
              </a:rPr>
              <a:t> and </a:t>
            </a:r>
            <a:r>
              <a:rPr lang="en-US" sz="1200" dirty="0" smtClean="0">
                <a:ea typeface="Arial Unicode MS" pitchFamily="34" charset="-128"/>
                <a:cs typeface="Arial Unicode MS" pitchFamily="34" charset="-128"/>
              </a:rPr>
              <a:t>your employer can make contributions to your HSA.</a:t>
            </a:r>
          </a:p>
          <a:p>
            <a:pPr>
              <a:buFontTx/>
              <a:buAutoNum type="arabicPeriod"/>
            </a:pPr>
            <a:r>
              <a:rPr lang="en-US" sz="1200" dirty="0" smtClean="0">
                <a:ea typeface="Arial Unicode MS" pitchFamily="34" charset="-128"/>
                <a:cs typeface="Arial Unicode MS" pitchFamily="34" charset="-128"/>
              </a:rPr>
              <a:t>HSAs offer tax savings.</a:t>
            </a:r>
          </a:p>
          <a:p>
            <a:pPr>
              <a:buFontTx/>
              <a:buAutoNum type="arabicPeriod"/>
            </a:pPr>
            <a:r>
              <a:rPr lang="en-US" sz="1200" dirty="0" smtClean="0">
                <a:ea typeface="Arial Unicode MS" pitchFamily="34" charset="-128"/>
                <a:cs typeface="Arial Unicode MS" pitchFamily="34" charset="-128"/>
              </a:rPr>
              <a:t>Funds can be used to pay for qualified medical expenses.</a:t>
            </a:r>
          </a:p>
          <a:p>
            <a:pPr>
              <a:buFontTx/>
              <a:buAutoNum type="arabicPeriod"/>
            </a:pPr>
            <a:r>
              <a:rPr lang="en-US" sz="1200" dirty="0" smtClean="0">
                <a:ea typeface="Arial Unicode MS" pitchFamily="34" charset="-128"/>
                <a:cs typeface="Arial Unicode MS" pitchFamily="34" charset="-128"/>
              </a:rPr>
              <a:t>Unused funds roll over each year and earn interest.</a:t>
            </a:r>
          </a:p>
          <a:p>
            <a:pPr>
              <a:buFontTx/>
              <a:buAutoNum type="arabicPeriod"/>
            </a:pPr>
            <a:r>
              <a:rPr lang="en-US" sz="1200" dirty="0" smtClean="0">
                <a:ea typeface="Arial Unicode MS" pitchFamily="34" charset="-128"/>
                <a:cs typeface="Arial Unicode MS" pitchFamily="34" charset="-128"/>
              </a:rPr>
              <a:t>You may increase earnings by investing in</a:t>
            </a:r>
            <a:r>
              <a:rPr lang="en-US" sz="1200" baseline="0" dirty="0" smtClean="0">
                <a:ea typeface="Arial Unicode MS" pitchFamily="34" charset="-128"/>
                <a:cs typeface="Arial Unicode MS" pitchFamily="34" charset="-128"/>
              </a:rPr>
              <a:t> mutual funds.</a:t>
            </a:r>
            <a:endParaRPr lang="en-US" sz="1200" dirty="0" smtClean="0">
              <a:ea typeface="Arial Unicode MS" pitchFamily="34" charset="-128"/>
              <a:cs typeface="Arial Unicode MS" pitchFamily="34" charset="-128"/>
            </a:endParaRPr>
          </a:p>
          <a:p>
            <a:pPr>
              <a:buFontTx/>
              <a:buAutoNum type="arabicPeriod"/>
            </a:pPr>
            <a:r>
              <a:rPr lang="en-US" sz="1200" dirty="0" smtClean="0">
                <a:ea typeface="Arial Unicode MS" pitchFamily="34" charset="-128"/>
                <a:cs typeface="Arial Unicode MS" pitchFamily="34" charset="-128"/>
              </a:rPr>
              <a:t>HSA’s are a great short and long-term savings tool.</a:t>
            </a:r>
          </a:p>
        </p:txBody>
      </p:sp>
      <p:sp>
        <p:nvSpPr>
          <p:cNvPr id="4" name="Slide Number Placeholder 3"/>
          <p:cNvSpPr>
            <a:spLocks noGrp="1"/>
          </p:cNvSpPr>
          <p:nvPr>
            <p:ph type="sldNum" sz="quarter" idx="10"/>
          </p:nvPr>
        </p:nvSpPr>
        <p:spPr/>
        <p:txBody>
          <a:bodyPr/>
          <a:lstStyle/>
          <a:p>
            <a:fld id="{2F532228-7B1A-4A2D-8E07-0CDF206FBBB0}" type="slidenum">
              <a:rPr lang="en-US" smtClean="0"/>
              <a:t>17</a:t>
            </a:fld>
            <a:endParaRPr lang="en-US"/>
          </a:p>
        </p:txBody>
      </p:sp>
    </p:spTree>
    <p:extLst>
      <p:ext uri="{BB962C8B-B14F-4D97-AF65-F5344CB8AC3E}">
        <p14:creationId xmlns:p14="http://schemas.microsoft.com/office/powerpoint/2010/main" val="4172704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Now, I would like to open things up for your questions.</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2F532228-7B1A-4A2D-8E07-0CDF206FBBB0}" type="slidenum">
              <a:rPr lang="en-US" smtClean="0"/>
              <a:t>18</a:t>
            </a:fld>
            <a:endParaRPr lang="en-US"/>
          </a:p>
        </p:txBody>
      </p:sp>
    </p:spTree>
    <p:extLst>
      <p:ext uri="{BB962C8B-B14F-4D97-AF65-F5344CB8AC3E}">
        <p14:creationId xmlns:p14="http://schemas.microsoft.com/office/powerpoint/2010/main" val="24438712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If you have questions that come up later, visit myCDH.optum.com.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The website contains lots of easy-to-use information, frequently asked questions, and tools to help you better understand your HSA. Or, you can talk to your benefits representative.</a:t>
            </a:r>
            <a:endParaRPr lang="en-US" dirty="0" smtClean="0">
              <a:effectLst/>
            </a:endParaRPr>
          </a:p>
        </p:txBody>
      </p:sp>
      <p:sp>
        <p:nvSpPr>
          <p:cNvPr id="4" name="Slide Number Placeholder 3"/>
          <p:cNvSpPr>
            <a:spLocks noGrp="1"/>
          </p:cNvSpPr>
          <p:nvPr>
            <p:ph type="sldNum" sz="quarter" idx="10"/>
          </p:nvPr>
        </p:nvSpPr>
        <p:spPr/>
        <p:txBody>
          <a:bodyPr/>
          <a:lstStyle/>
          <a:p>
            <a:fld id="{2F532228-7B1A-4A2D-8E07-0CDF206FBBB0}" type="slidenum">
              <a:rPr lang="en-US" smtClean="0"/>
              <a:t>19</a:t>
            </a:fld>
            <a:endParaRPr lang="en-US"/>
          </a:p>
        </p:txBody>
      </p:sp>
    </p:spTree>
    <p:extLst>
      <p:ext uri="{BB962C8B-B14F-4D97-AF65-F5344CB8AC3E}">
        <p14:creationId xmlns:p14="http://schemas.microsoft.com/office/powerpoint/2010/main" val="3105243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a:t>
            </a:r>
            <a:r>
              <a:rPr lang="en-US" baseline="0" dirty="0" smtClean="0"/>
              <a:t> see if you’re eligible, log </a:t>
            </a:r>
            <a:r>
              <a:rPr lang="en-US" dirty="0" smtClean="0"/>
              <a:t>into your Optum HSA at myCDH.optum.com.</a:t>
            </a:r>
            <a:r>
              <a:rPr lang="en-US" baseline="0" dirty="0" smtClean="0"/>
              <a:t> </a:t>
            </a:r>
            <a:r>
              <a:rPr lang="en-US" dirty="0" smtClean="0"/>
              <a:t>You’ll see your current account balance on the left hand side. If</a:t>
            </a:r>
            <a:r>
              <a:rPr lang="en-US" baseline="0" dirty="0" smtClean="0"/>
              <a:t> your cash account balance exceed $2,600, you are eligible to invest.</a:t>
            </a:r>
            <a:endParaRPr lang="en-US" dirty="0" smtClean="0"/>
          </a:p>
        </p:txBody>
      </p:sp>
      <p:sp>
        <p:nvSpPr>
          <p:cNvPr id="4" name="Slide Number Placeholder 3"/>
          <p:cNvSpPr>
            <a:spLocks noGrp="1"/>
          </p:cNvSpPr>
          <p:nvPr>
            <p:ph type="sldNum" sz="quarter" idx="10"/>
          </p:nvPr>
        </p:nvSpPr>
        <p:spPr/>
        <p:txBody>
          <a:bodyPr/>
          <a:lstStyle/>
          <a:p>
            <a:fld id="{FB4DE9B1-3FDF-45C1-963B-7282C209FAD0}" type="slidenum">
              <a:rPr lang="en-US" smtClean="0"/>
              <a:t>32</a:t>
            </a:fld>
            <a:endParaRPr lang="en-US" dirty="0"/>
          </a:p>
        </p:txBody>
      </p:sp>
    </p:spTree>
    <p:extLst>
      <p:ext uri="{BB962C8B-B14F-4D97-AF65-F5344CB8AC3E}">
        <p14:creationId xmlns:p14="http://schemas.microsoft.com/office/powerpoint/2010/main" val="11689180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Before you get started, review the education and tools available at myCDH.optum.com to learn more and research common investing questions. There are also many educational resources that may be helpful including various documents and forms, commonly asked questions, quick links and access on how to contact Optum, if needed. Once you access the investing feature of myCDH.optum.com, you’ll have access to additional educational tools specific to investing your HSA. Stay tuned, we will review those later.</a:t>
            </a:r>
            <a:endParaRPr kumimoji="0" lang="en-US" sz="1200" b="0"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FB4DE9B1-3FDF-45C1-963B-7282C209FAD0}" type="slidenum">
              <a:rPr lang="en-US" smtClean="0"/>
              <a:t>33</a:t>
            </a:fld>
            <a:endParaRPr lang="en-US" dirty="0"/>
          </a:p>
        </p:txBody>
      </p:sp>
    </p:spTree>
    <p:extLst>
      <p:ext uri="{BB962C8B-B14F-4D97-AF65-F5344CB8AC3E}">
        <p14:creationId xmlns:p14="http://schemas.microsoft.com/office/powerpoint/2010/main" val="38459480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Clr>
                <a:srgbClr val="E87722"/>
              </a:buClr>
              <a:buFont typeface="Arial" panose="020B0604020202020204" pitchFamily="34" charset="0"/>
              <a:buNone/>
              <a:defRPr/>
            </a:pPr>
            <a:r>
              <a:rPr kumimoji="0" lang="en-US" sz="1200" i="0" u="none" strike="noStrike" kern="1200" cap="none" spc="0" normalizeH="0" baseline="0" noProof="0" dirty="0" smtClean="0">
                <a:ln>
                  <a:noFill/>
                </a:ln>
                <a:solidFill>
                  <a:srgbClr val="53565A"/>
                </a:solidFill>
                <a:effectLst/>
                <a:uLnTx/>
                <a:uFillTx/>
                <a:latin typeface="Arial" pitchFamily="34" charset="0"/>
                <a:ea typeface="+mn-ea"/>
                <a:cs typeface="Arial" pitchFamily="34" charset="0"/>
              </a:rPr>
              <a:t>The first step to investing your HSA is setting</a:t>
            </a:r>
            <a:r>
              <a:rPr kumimoji="0" lang="en-US" sz="1200" i="0" u="none" strike="noStrike" kern="1200" cap="none" spc="0" normalizeH="0" noProof="0" dirty="0" smtClean="0">
                <a:ln>
                  <a:noFill/>
                </a:ln>
                <a:solidFill>
                  <a:srgbClr val="53565A"/>
                </a:solidFill>
                <a:effectLst/>
                <a:uLnTx/>
                <a:uFillTx/>
                <a:latin typeface="Arial" pitchFamily="34" charset="0"/>
                <a:ea typeface="+mn-ea"/>
                <a:cs typeface="Arial" pitchFamily="34" charset="0"/>
              </a:rPr>
              <a:t> the allocations for your desired investments.</a:t>
            </a:r>
            <a:endParaRPr kumimoji="0" lang="en-US" sz="1100" i="0" u="none" strike="noStrike" kern="1200" cap="none" spc="0" normalizeH="0" noProof="0" dirty="0" smtClean="0">
              <a:ln>
                <a:noFill/>
              </a:ln>
              <a:solidFill>
                <a:srgbClr val="53565A"/>
              </a:solidFill>
              <a:effectLst/>
              <a:uLnTx/>
              <a:uFillTx/>
              <a:latin typeface="Arial" pitchFamily="34" charset="0"/>
              <a:ea typeface="+mn-ea"/>
              <a:cs typeface="Arial" pitchFamily="34" charset="0"/>
            </a:endParaRPr>
          </a:p>
          <a:p>
            <a:pPr marL="0" indent="0">
              <a:buClr>
                <a:srgbClr val="E87722"/>
              </a:buClr>
              <a:buFont typeface="Arial" panose="020B0604020202020204" pitchFamily="34" charset="0"/>
              <a:buNone/>
              <a:defRPr/>
            </a:pPr>
            <a:endParaRPr lang="en-US" sz="1200" b="1" dirty="0" smtClean="0">
              <a:solidFill>
                <a:srgbClr val="53565A"/>
              </a:solidFill>
            </a:endParaRPr>
          </a:p>
          <a:p>
            <a:pPr marL="0" indent="0">
              <a:buClr>
                <a:srgbClr val="E87722"/>
              </a:buClr>
              <a:buFont typeface="Arial" panose="020B0604020202020204" pitchFamily="34" charset="0"/>
              <a:buNone/>
              <a:defRPr/>
            </a:pPr>
            <a:r>
              <a:rPr lang="en-US" sz="1200" b="1" dirty="0" smtClean="0">
                <a:solidFill>
                  <a:srgbClr val="53565A"/>
                </a:solidFill>
              </a:rPr>
              <a:t>Please note: </a:t>
            </a:r>
            <a:r>
              <a:rPr lang="en-US" sz="1200" dirty="0" smtClean="0">
                <a:solidFill>
                  <a:srgbClr val="53565A"/>
                </a:solidFill>
              </a:rPr>
              <a:t>if no allocation is completed, 100% of your funds will automatically be invested in the First American Prime investment account.</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FB4DE9B1-3FDF-45C1-963B-7282C209FAD0}" type="slidenum">
              <a:rPr lang="en-US" smtClean="0"/>
              <a:t>34</a:t>
            </a:fld>
            <a:endParaRPr lang="en-US" dirty="0"/>
          </a:p>
        </p:txBody>
      </p:sp>
    </p:spTree>
    <p:extLst>
      <p:ext uri="{BB962C8B-B14F-4D97-AF65-F5344CB8AC3E}">
        <p14:creationId xmlns:p14="http://schemas.microsoft.com/office/powerpoint/2010/main" val="28463087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Creating your investment account takes just six</a:t>
            </a:r>
            <a:r>
              <a:rPr lang="en-US" baseline="0" dirty="0" smtClean="0"/>
              <a:t> </a:t>
            </a:r>
            <a:r>
              <a:rPr lang="en-US" dirty="0" smtClean="0"/>
              <a:t>easy steps:</a:t>
            </a:r>
          </a:p>
          <a:p>
            <a:endParaRPr lang="en-US" dirty="0" smtClean="0"/>
          </a:p>
          <a:p>
            <a:r>
              <a:rPr lang="en-US" dirty="0" smtClean="0"/>
              <a:t>First, log in at myCDH.optum.com by selecting “participant</a:t>
            </a:r>
            <a:r>
              <a:rPr lang="en-US" baseline="0" dirty="0" smtClean="0"/>
              <a:t> log in.”</a:t>
            </a:r>
            <a:endParaRPr lang="en-US" dirty="0" smtClean="0"/>
          </a:p>
        </p:txBody>
      </p:sp>
      <p:sp>
        <p:nvSpPr>
          <p:cNvPr id="4" name="Slide Number Placeholder 3"/>
          <p:cNvSpPr>
            <a:spLocks noGrp="1"/>
          </p:cNvSpPr>
          <p:nvPr>
            <p:ph type="sldNum" sz="quarter" idx="10"/>
          </p:nvPr>
        </p:nvSpPr>
        <p:spPr/>
        <p:txBody>
          <a:bodyPr/>
          <a:lstStyle/>
          <a:p>
            <a:fld id="{FB4DE9B1-3FDF-45C1-963B-7282C209FAD0}" type="slidenum">
              <a:rPr lang="en-US" smtClean="0"/>
              <a:t>35</a:t>
            </a:fld>
            <a:endParaRPr lang="en-US" dirty="0"/>
          </a:p>
        </p:txBody>
      </p:sp>
    </p:spTree>
    <p:extLst>
      <p:ext uri="{BB962C8B-B14F-4D97-AF65-F5344CB8AC3E}">
        <p14:creationId xmlns:p14="http://schemas.microsoft.com/office/powerpoint/2010/main" val="13721695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navigate to the investment</a:t>
            </a:r>
            <a:r>
              <a:rPr lang="en-US" baseline="0" dirty="0" smtClean="0"/>
              <a:t> section of your account. This can be done by selecting the “Account” tab near the top of the page followed by “Investments” on the left hand side, and finally, click the orange “Manage Investments” button.</a:t>
            </a:r>
            <a:endParaRPr lang="en-US" dirty="0" smtClean="0"/>
          </a:p>
        </p:txBody>
      </p:sp>
      <p:sp>
        <p:nvSpPr>
          <p:cNvPr id="4" name="Slide Number Placeholder 3"/>
          <p:cNvSpPr>
            <a:spLocks noGrp="1"/>
          </p:cNvSpPr>
          <p:nvPr>
            <p:ph type="sldNum" sz="quarter" idx="10"/>
          </p:nvPr>
        </p:nvSpPr>
        <p:spPr/>
        <p:txBody>
          <a:bodyPr/>
          <a:lstStyle/>
          <a:p>
            <a:fld id="{FB4DE9B1-3FDF-45C1-963B-7282C209FAD0}" type="slidenum">
              <a:rPr lang="en-US" smtClean="0"/>
              <a:t>36</a:t>
            </a:fld>
            <a:endParaRPr lang="en-US" dirty="0"/>
          </a:p>
        </p:txBody>
      </p:sp>
    </p:spTree>
    <p:extLst>
      <p:ext uri="{BB962C8B-B14F-4D97-AF65-F5344CB8AC3E}">
        <p14:creationId xmlns:p14="http://schemas.microsoft.com/office/powerpoint/2010/main" val="13721695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cs typeface="Arial" pitchFamily="34" charset="0"/>
              </a:rPr>
              <a:t>This is bring you</a:t>
            </a:r>
            <a:r>
              <a:rPr lang="en-US" baseline="0" dirty="0" smtClean="0">
                <a:latin typeface="Arial" pitchFamily="34" charset="0"/>
                <a:cs typeface="Arial" pitchFamily="34" charset="0"/>
              </a:rPr>
              <a:t> to a pop-up. Please click “Continue” in order to be navigated to a third-party website to begin the investing process.</a:t>
            </a:r>
            <a:endParaRPr lang="en-US"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FB4DE9B1-3FDF-45C1-963B-7282C209FAD0}" type="slidenum">
              <a:rPr lang="en-US" smtClean="0"/>
              <a:t>37</a:t>
            </a:fld>
            <a:endParaRPr lang="en-US" dirty="0"/>
          </a:p>
        </p:txBody>
      </p:sp>
    </p:spTree>
    <p:extLst>
      <p:ext uri="{BB962C8B-B14F-4D97-AF65-F5344CB8AC3E}">
        <p14:creationId xmlns:p14="http://schemas.microsoft.com/office/powerpoint/2010/main" val="2775464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Once you have navigated</a:t>
            </a:r>
            <a:r>
              <a:rPr lang="en-US" baseline="0" dirty="0" smtClean="0"/>
              <a:t> to the third-party website, your screen will be as shown. Select the “Manage My Investment Account” tab near the top, followed by “Update Investment Elections” that appears in the drop down.</a:t>
            </a:r>
            <a:endParaRPr lang="en-US" dirty="0" smtClean="0"/>
          </a:p>
        </p:txBody>
      </p:sp>
      <p:sp>
        <p:nvSpPr>
          <p:cNvPr id="4" name="Slide Number Placeholder 3"/>
          <p:cNvSpPr>
            <a:spLocks noGrp="1"/>
          </p:cNvSpPr>
          <p:nvPr>
            <p:ph type="sldNum" sz="quarter" idx="10"/>
          </p:nvPr>
        </p:nvSpPr>
        <p:spPr/>
        <p:txBody>
          <a:bodyPr/>
          <a:lstStyle/>
          <a:p>
            <a:fld id="{FB4DE9B1-3FDF-45C1-963B-7282C209FAD0}" type="slidenum">
              <a:rPr lang="en-US" smtClean="0"/>
              <a:t>38</a:t>
            </a:fld>
            <a:endParaRPr lang="en-US" dirty="0"/>
          </a:p>
        </p:txBody>
      </p:sp>
    </p:spTree>
    <p:extLst>
      <p:ext uri="{BB962C8B-B14F-4D97-AF65-F5344CB8AC3E}">
        <p14:creationId xmlns:p14="http://schemas.microsoft.com/office/powerpoint/2010/main" val="42912097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is where you enter your desired allocation percentages. We will review tools and resources shortly to help with your decision, but please remember that </a:t>
            </a:r>
            <a:r>
              <a:rPr lang="en-US" sz="1200" dirty="0" smtClean="0">
                <a:solidFill>
                  <a:srgbClr val="53565A"/>
                </a:solidFill>
              </a:rPr>
              <a:t>if no allocation is completed, 100% of your funds will automatically be invested in the First American Prime investment account.</a:t>
            </a:r>
          </a:p>
        </p:txBody>
      </p:sp>
      <p:sp>
        <p:nvSpPr>
          <p:cNvPr id="4" name="Slide Number Placeholder 3"/>
          <p:cNvSpPr>
            <a:spLocks noGrp="1"/>
          </p:cNvSpPr>
          <p:nvPr>
            <p:ph type="sldNum" sz="quarter" idx="10"/>
          </p:nvPr>
        </p:nvSpPr>
        <p:spPr/>
        <p:txBody>
          <a:bodyPr/>
          <a:lstStyle/>
          <a:p>
            <a:fld id="{FB4DE9B1-3FDF-45C1-963B-7282C209FAD0}" type="slidenum">
              <a:rPr lang="en-US" smtClean="0"/>
              <a:t>39</a:t>
            </a:fld>
            <a:endParaRPr lang="en-US" dirty="0"/>
          </a:p>
        </p:txBody>
      </p:sp>
    </p:spTree>
    <p:extLst>
      <p:ext uri="{BB962C8B-B14F-4D97-AF65-F5344CB8AC3E}">
        <p14:creationId xmlns:p14="http://schemas.microsoft.com/office/powerpoint/2010/main" val="1464788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final step is to select “Submit Election Change Request.” Congratulations! You‘ve completed the first aspect to investing with your HSA.</a:t>
            </a:r>
          </a:p>
        </p:txBody>
      </p:sp>
      <p:sp>
        <p:nvSpPr>
          <p:cNvPr id="4" name="Slide Number Placeholder 3"/>
          <p:cNvSpPr>
            <a:spLocks noGrp="1"/>
          </p:cNvSpPr>
          <p:nvPr>
            <p:ph type="sldNum" sz="quarter" idx="10"/>
          </p:nvPr>
        </p:nvSpPr>
        <p:spPr/>
        <p:txBody>
          <a:bodyPr/>
          <a:lstStyle/>
          <a:p>
            <a:fld id="{FB4DE9B1-3FDF-45C1-963B-7282C209FAD0}" type="slidenum">
              <a:rPr lang="en-US" smtClean="0"/>
              <a:t>40</a:t>
            </a:fld>
            <a:endParaRPr lang="en-US" dirty="0"/>
          </a:p>
        </p:txBody>
      </p:sp>
    </p:spTree>
    <p:extLst>
      <p:ext uri="{BB962C8B-B14F-4D97-AF65-F5344CB8AC3E}">
        <p14:creationId xmlns:p14="http://schemas.microsoft.com/office/powerpoint/2010/main" val="1464788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next step is to set up fund transfers. </a:t>
            </a:r>
            <a:r>
              <a:rPr lang="en-US" sz="1200" dirty="0" smtClean="0">
                <a:solidFill>
                  <a:srgbClr val="53565A"/>
                </a:solidFill>
              </a:rPr>
              <a:t>In order for your HSA funds to be invested, you need one final step: setting up your investment transfer threshold and sweeps.</a:t>
            </a:r>
          </a:p>
          <a:p>
            <a:endParaRPr lang="en-US" dirty="0" smtClean="0"/>
          </a:p>
          <a:p>
            <a:r>
              <a:rPr lang="en-US" sz="1200" b="1" dirty="0" smtClean="0">
                <a:solidFill>
                  <a:srgbClr val="53565A"/>
                </a:solidFill>
              </a:rPr>
              <a:t>Please note: </a:t>
            </a:r>
            <a:r>
              <a:rPr lang="en-US" sz="1200" dirty="0" smtClean="0">
                <a:solidFill>
                  <a:srgbClr val="53565A"/>
                </a:solidFill>
              </a:rPr>
              <a:t>if no investment transfer threshold is set, your HSA funds will not be transferred to your investment account. We will review sweeps</a:t>
            </a:r>
            <a:r>
              <a:rPr lang="en-US" sz="1200" baseline="0" dirty="0" smtClean="0">
                <a:solidFill>
                  <a:srgbClr val="53565A"/>
                </a:solidFill>
              </a:rPr>
              <a:t> and transfers to help make you more familiar.</a:t>
            </a:r>
            <a:endParaRPr lang="en-US" dirty="0"/>
          </a:p>
        </p:txBody>
      </p:sp>
      <p:sp>
        <p:nvSpPr>
          <p:cNvPr id="4" name="Slide Number Placeholder 3"/>
          <p:cNvSpPr>
            <a:spLocks noGrp="1"/>
          </p:cNvSpPr>
          <p:nvPr>
            <p:ph type="sldNum" sz="quarter" idx="10"/>
          </p:nvPr>
        </p:nvSpPr>
        <p:spPr/>
        <p:txBody>
          <a:bodyPr/>
          <a:lstStyle/>
          <a:p>
            <a:fld id="{FB4DE9B1-3FDF-45C1-963B-7282C209FAD0}" type="slidenum">
              <a:rPr lang="en-US" smtClean="0"/>
              <a:t>41</a:t>
            </a:fld>
            <a:endParaRPr lang="en-US" dirty="0"/>
          </a:p>
        </p:txBody>
      </p:sp>
    </p:spTree>
    <p:extLst>
      <p:ext uri="{BB962C8B-B14F-4D97-AF65-F5344CB8AC3E}">
        <p14:creationId xmlns:p14="http://schemas.microsoft.com/office/powerpoint/2010/main" val="24828675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You may be asking,</a:t>
            </a:r>
            <a:r>
              <a:rPr lang="en-US" baseline="0" dirty="0" smtClean="0"/>
              <a:t> what is an investment transfer threshold? What’s a sweep?</a:t>
            </a:r>
            <a:endParaRPr lang="en-US" dirty="0" smtClean="0"/>
          </a:p>
          <a:p>
            <a:endParaRPr lang="en-US" baseline="0" dirty="0" smtClean="0"/>
          </a:p>
          <a:p>
            <a:pPr marL="0" marR="0" lvl="2"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53565A"/>
                </a:solidFill>
              </a:rPr>
              <a:t>The investment transfer threshold sets the maximum amount of funds to remain in your HSA cash account. All funds exceeding this threshold will be moved automatically from your HSA cash account to your investment account. As mentioned, the threshold can be increments of $100 within a minimum value of $2,500.</a:t>
            </a:r>
          </a:p>
          <a:p>
            <a:pPr marL="0" marR="0" lvl="2" indent="0" algn="l" defTabSz="914400" rtl="0" eaLnBrk="1" fontAlgn="auto" latinLnBrk="0" hangingPunct="1">
              <a:lnSpc>
                <a:spcPct val="100000"/>
              </a:lnSpc>
              <a:spcBef>
                <a:spcPts val="0"/>
              </a:spcBef>
              <a:spcAft>
                <a:spcPts val="0"/>
              </a:spcAft>
              <a:buClrTx/>
              <a:buSzTx/>
              <a:buFontTx/>
              <a:buNone/>
              <a:tabLst/>
              <a:defRPr/>
            </a:pPr>
            <a:endParaRPr lang="en-US" dirty="0" smtClean="0">
              <a:solidFill>
                <a:srgbClr val="53565A"/>
              </a:solidFill>
            </a:endParaRPr>
          </a:p>
          <a:p>
            <a:pPr marL="0" marR="0" lvl="2"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53565A"/>
                </a:solidFill>
              </a:rPr>
              <a:t>A sweep is the process of Optum automatically moving the funds from your HSA cash account to your investment account when the funds in your HSA cash account exceed your investment transfer threshold. If your account balance falls below the investment transfer threshold, funds will be automatically swept back to your HSA cash account from your investment account.</a:t>
            </a:r>
          </a:p>
          <a:p>
            <a:pPr marL="0" marR="0" lvl="2" indent="0" algn="l" defTabSz="914400" rtl="0" eaLnBrk="1" fontAlgn="auto" latinLnBrk="0" hangingPunct="1">
              <a:lnSpc>
                <a:spcPct val="100000"/>
              </a:lnSpc>
              <a:spcBef>
                <a:spcPts val="0"/>
              </a:spcBef>
              <a:spcAft>
                <a:spcPts val="0"/>
              </a:spcAft>
              <a:buClrTx/>
              <a:buSzTx/>
              <a:buFontTx/>
              <a:buNone/>
              <a:tabLst/>
              <a:defRPr/>
            </a:pPr>
            <a:endParaRPr lang="en-US" dirty="0" smtClean="0">
              <a:solidFill>
                <a:srgbClr val="53565A"/>
              </a:solidFill>
            </a:endParaRPr>
          </a:p>
          <a:p>
            <a:pPr marL="0" marR="0" lvl="2"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53565A"/>
                </a:solidFill>
              </a:rPr>
              <a:t>For example, if an</a:t>
            </a:r>
            <a:r>
              <a:rPr lang="en-US" baseline="0" dirty="0" smtClean="0">
                <a:solidFill>
                  <a:srgbClr val="53565A"/>
                </a:solidFill>
              </a:rPr>
              <a:t> account holde</a:t>
            </a:r>
            <a:r>
              <a:rPr lang="en-US" dirty="0" smtClean="0">
                <a:solidFill>
                  <a:srgbClr val="53565A"/>
                </a:solidFill>
              </a:rPr>
              <a:t>r’s cash account balance</a:t>
            </a:r>
            <a:r>
              <a:rPr lang="en-US" baseline="0" dirty="0" smtClean="0">
                <a:solidFill>
                  <a:srgbClr val="53565A"/>
                </a:solidFill>
              </a:rPr>
              <a:t> is $2,550, this will not trigger a sweep because it does not meet the $100 minimum sweep transaction amount. But, if an account holder’s balance is $2,950, Optum’s system will trigger a sweep transaction that will initiate an investment buy in the amount of $350.</a:t>
            </a:r>
            <a:endParaRPr lang="en-US" dirty="0" smtClean="0">
              <a:solidFill>
                <a:srgbClr val="53565A"/>
              </a:solidFill>
            </a:endParaRPr>
          </a:p>
        </p:txBody>
      </p:sp>
      <p:sp>
        <p:nvSpPr>
          <p:cNvPr id="4" name="Slide Number Placeholder 3"/>
          <p:cNvSpPr>
            <a:spLocks noGrp="1"/>
          </p:cNvSpPr>
          <p:nvPr>
            <p:ph type="sldNum" sz="quarter" idx="10"/>
          </p:nvPr>
        </p:nvSpPr>
        <p:spPr/>
        <p:txBody>
          <a:bodyPr/>
          <a:lstStyle/>
          <a:p>
            <a:fld id="{FB4DE9B1-3FDF-45C1-963B-7282C209FAD0}" type="slidenum">
              <a:rPr lang="en-US" smtClean="0"/>
              <a:t>42</a:t>
            </a:fld>
            <a:endParaRPr lang="en-US" dirty="0"/>
          </a:p>
        </p:txBody>
      </p:sp>
    </p:spTree>
    <p:extLst>
      <p:ext uri="{BB962C8B-B14F-4D97-AF65-F5344CB8AC3E}">
        <p14:creationId xmlns:p14="http://schemas.microsoft.com/office/powerpoint/2010/main" val="26974850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Let’s go through an example. Say you set your recurring transfer threshold at $2,800. As of April 1</a:t>
            </a:r>
            <a:r>
              <a:rPr lang="en-US" baseline="30000" dirty="0" smtClean="0"/>
              <a:t>st</a:t>
            </a:r>
            <a:r>
              <a:rPr lang="en-US" baseline="0" dirty="0" smtClean="0"/>
              <a:t>, your HSA balance is $2,700, but you make a deposit on the 6</a:t>
            </a:r>
            <a:r>
              <a:rPr lang="en-US" baseline="30000" dirty="0" smtClean="0"/>
              <a:t>th</a:t>
            </a:r>
            <a:r>
              <a:rPr lang="en-US" baseline="0" dirty="0" smtClean="0"/>
              <a:t> for $600. This brings your total HSA balance to $3,300. Again, your recurring transfer threshold is set at $2,800. Because of this, $500 will be automatically transferred to your HSA investment account, bringing your HSA balance to $2,800.</a:t>
            </a:r>
          </a:p>
        </p:txBody>
      </p:sp>
      <p:sp>
        <p:nvSpPr>
          <p:cNvPr id="4" name="Slide Number Placeholder 3"/>
          <p:cNvSpPr>
            <a:spLocks noGrp="1"/>
          </p:cNvSpPr>
          <p:nvPr>
            <p:ph type="sldNum" sz="quarter" idx="10"/>
          </p:nvPr>
        </p:nvSpPr>
        <p:spPr/>
        <p:txBody>
          <a:bodyPr/>
          <a:lstStyle/>
          <a:p>
            <a:fld id="{FB4DE9B1-3FDF-45C1-963B-7282C209FAD0}" type="slidenum">
              <a:rPr lang="en-US" smtClean="0"/>
              <a:t>43</a:t>
            </a:fld>
            <a:endParaRPr lang="en-US" dirty="0"/>
          </a:p>
        </p:txBody>
      </p:sp>
    </p:spTree>
    <p:extLst>
      <p:ext uri="{BB962C8B-B14F-4D97-AF65-F5344CB8AC3E}">
        <p14:creationId xmlns:p14="http://schemas.microsoft.com/office/powerpoint/2010/main" val="20063608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First, select “Setup Investment Transfers” on the investment page after you log in at myCDH.optum.com.</a:t>
            </a:r>
          </a:p>
        </p:txBody>
      </p:sp>
      <p:sp>
        <p:nvSpPr>
          <p:cNvPr id="4" name="Slide Number Placeholder 3"/>
          <p:cNvSpPr>
            <a:spLocks noGrp="1"/>
          </p:cNvSpPr>
          <p:nvPr>
            <p:ph type="sldNum" sz="quarter" idx="10"/>
          </p:nvPr>
        </p:nvSpPr>
        <p:spPr/>
        <p:txBody>
          <a:bodyPr/>
          <a:lstStyle/>
          <a:p>
            <a:fld id="{FB4DE9B1-3FDF-45C1-963B-7282C209FAD0}" type="slidenum">
              <a:rPr lang="en-US" smtClean="0"/>
              <a:t>44</a:t>
            </a:fld>
            <a:endParaRPr lang="en-US" dirty="0"/>
          </a:p>
        </p:txBody>
      </p:sp>
    </p:spTree>
    <p:extLst>
      <p:ext uri="{BB962C8B-B14F-4D97-AF65-F5344CB8AC3E}">
        <p14:creationId xmlns:p14="http://schemas.microsoft.com/office/powerpoint/2010/main" val="1464788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select the checkbox and enter your desired investment threshold. </a:t>
            </a:r>
          </a:p>
          <a:p>
            <a:endParaRPr lang="en-US" baseline="0" dirty="0" smtClean="0"/>
          </a:p>
          <a:p>
            <a:r>
              <a:rPr lang="en-US" baseline="0" dirty="0" smtClean="0"/>
              <a:t>Your investment transfer threshold may be $2,500 or more, but must be in increments of $100.</a:t>
            </a:r>
          </a:p>
        </p:txBody>
      </p:sp>
      <p:sp>
        <p:nvSpPr>
          <p:cNvPr id="4" name="Slide Number Placeholder 3"/>
          <p:cNvSpPr>
            <a:spLocks noGrp="1"/>
          </p:cNvSpPr>
          <p:nvPr>
            <p:ph type="sldNum" sz="quarter" idx="10"/>
          </p:nvPr>
        </p:nvSpPr>
        <p:spPr/>
        <p:txBody>
          <a:bodyPr/>
          <a:lstStyle/>
          <a:p>
            <a:fld id="{FB4DE9B1-3FDF-45C1-963B-7282C209FAD0}" type="slidenum">
              <a:rPr lang="en-US" smtClean="0"/>
              <a:t>45</a:t>
            </a:fld>
            <a:endParaRPr lang="en-US" dirty="0"/>
          </a:p>
        </p:txBody>
      </p:sp>
    </p:spTree>
    <p:extLst>
      <p:ext uri="{BB962C8B-B14F-4D97-AF65-F5344CB8AC3E}">
        <p14:creationId xmlns:p14="http://schemas.microsoft.com/office/powerpoint/2010/main" val="19756713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many account management tools available for you online at myCDH.optum.com. Once you navigate</a:t>
            </a:r>
            <a:r>
              <a:rPr lang="en-US" baseline="0" dirty="0" smtClean="0"/>
              <a:t> to the third-party website, the homepage allows you to view a snapshot of:</a:t>
            </a:r>
          </a:p>
          <a:p>
            <a:pPr marL="228600" indent="-228600">
              <a:buFont typeface="Arial" panose="020B0604020202020204" pitchFamily="34" charset="0"/>
              <a:buChar char="−"/>
            </a:pPr>
            <a:r>
              <a:rPr lang="en-US" baseline="0" dirty="0" smtClean="0"/>
              <a:t>Account messages</a:t>
            </a:r>
          </a:p>
          <a:p>
            <a:pPr marL="228600" indent="-228600">
              <a:buFont typeface="Arial" panose="020B0604020202020204" pitchFamily="34" charset="0"/>
              <a:buChar char="−"/>
            </a:pPr>
            <a:r>
              <a:rPr lang="en-US" baseline="0" dirty="0" smtClean="0"/>
              <a:t>Daily market activity</a:t>
            </a:r>
          </a:p>
          <a:p>
            <a:pPr marL="228600" indent="-228600">
              <a:buFont typeface="Arial" panose="020B0604020202020204" pitchFamily="34" charset="0"/>
              <a:buChar char="−"/>
            </a:pPr>
            <a:r>
              <a:rPr lang="en-US" baseline="0" dirty="0" smtClean="0"/>
              <a:t>Your account balances</a:t>
            </a:r>
          </a:p>
          <a:p>
            <a:pPr marL="228600" indent="-228600">
              <a:buFont typeface="Arial" panose="020B0604020202020204" pitchFamily="34" charset="0"/>
              <a:buChar char="−"/>
            </a:pPr>
            <a:r>
              <a:rPr lang="en-US" baseline="0" dirty="0" smtClean="0"/>
              <a:t>Your investment elections, portfolio and returns on investments</a:t>
            </a:r>
          </a:p>
        </p:txBody>
      </p:sp>
      <p:sp>
        <p:nvSpPr>
          <p:cNvPr id="4" name="Slide Number Placeholder 3"/>
          <p:cNvSpPr>
            <a:spLocks noGrp="1"/>
          </p:cNvSpPr>
          <p:nvPr>
            <p:ph type="sldNum" sz="quarter" idx="10"/>
          </p:nvPr>
        </p:nvSpPr>
        <p:spPr/>
        <p:txBody>
          <a:bodyPr/>
          <a:lstStyle/>
          <a:p>
            <a:fld id="{FB4DE9B1-3FDF-45C1-963B-7282C209FAD0}" type="slidenum">
              <a:rPr lang="en-US" smtClean="0"/>
              <a:t>46</a:t>
            </a:fld>
            <a:endParaRPr lang="en-US" dirty="0"/>
          </a:p>
        </p:txBody>
      </p:sp>
    </p:spTree>
    <p:extLst>
      <p:ext uri="{BB962C8B-B14F-4D97-AF65-F5344CB8AC3E}">
        <p14:creationId xmlns:p14="http://schemas.microsoft.com/office/powerpoint/2010/main" val="24123358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When you click the “Investment Account Information” tab,</a:t>
            </a:r>
            <a:r>
              <a:rPr lang="en-US" baseline="0" dirty="0" smtClean="0">
                <a:effectLst/>
              </a:rPr>
              <a:t> you can also find your current balance by investment, fund performance, transaction details and a detailed summary of your account.</a:t>
            </a:r>
            <a:endParaRPr lang="en-US" dirty="0" smtClean="0">
              <a:effectLst/>
            </a:endParaRPr>
          </a:p>
        </p:txBody>
      </p:sp>
      <p:sp>
        <p:nvSpPr>
          <p:cNvPr id="4" name="Slide Number Placeholder 3"/>
          <p:cNvSpPr>
            <a:spLocks noGrp="1"/>
          </p:cNvSpPr>
          <p:nvPr>
            <p:ph type="sldNum" sz="quarter" idx="10"/>
          </p:nvPr>
        </p:nvSpPr>
        <p:spPr/>
        <p:txBody>
          <a:bodyPr/>
          <a:lstStyle/>
          <a:p>
            <a:fld id="{FB4DE9B1-3FDF-45C1-963B-7282C209FAD0}" type="slidenum">
              <a:rPr lang="en-US" smtClean="0"/>
              <a:t>47</a:t>
            </a:fld>
            <a:endParaRPr lang="en-US" dirty="0"/>
          </a:p>
        </p:txBody>
      </p:sp>
    </p:spTree>
    <p:extLst>
      <p:ext uri="{BB962C8B-B14F-4D97-AF65-F5344CB8AC3E}">
        <p14:creationId xmlns:p14="http://schemas.microsoft.com/office/powerpoint/2010/main" val="1924190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tab, “My HSA Performance” shows your personal rate of return and other</a:t>
            </a:r>
            <a:r>
              <a:rPr lang="en-US" baseline="0" dirty="0" smtClean="0"/>
              <a:t> investment related information specific to your investment elections.</a:t>
            </a:r>
            <a:endParaRPr lang="en-US" dirty="0"/>
          </a:p>
        </p:txBody>
      </p:sp>
      <p:sp>
        <p:nvSpPr>
          <p:cNvPr id="4" name="Slide Number Placeholder 3"/>
          <p:cNvSpPr>
            <a:spLocks noGrp="1"/>
          </p:cNvSpPr>
          <p:nvPr>
            <p:ph type="sldNum" sz="quarter" idx="10"/>
          </p:nvPr>
        </p:nvSpPr>
        <p:spPr/>
        <p:txBody>
          <a:bodyPr/>
          <a:lstStyle/>
          <a:p>
            <a:fld id="{FB4DE9B1-3FDF-45C1-963B-7282C209FAD0}" type="slidenum">
              <a:rPr lang="en-US" smtClean="0"/>
              <a:t>48</a:t>
            </a:fld>
            <a:endParaRPr lang="en-US" dirty="0"/>
          </a:p>
        </p:txBody>
      </p:sp>
    </p:spTree>
    <p:extLst>
      <p:ext uri="{BB962C8B-B14F-4D97-AF65-F5344CB8AC3E}">
        <p14:creationId xmlns:p14="http://schemas.microsoft.com/office/powerpoint/2010/main" val="6582377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“Manage</a:t>
            </a:r>
            <a:r>
              <a:rPr lang="en-US" baseline="0" dirty="0" smtClean="0">
                <a:effectLst/>
              </a:rPr>
              <a:t> My Investment Account” is where we visited earlier to set allocations. Under this tab you can update investment elections or allocations, realign investment balances, transfer between funds, automatically rebalance your investment account and view pending and processed requests.</a:t>
            </a:r>
            <a:endParaRPr lang="en-US" dirty="0" smtClean="0">
              <a:effectLst/>
            </a:endParaRPr>
          </a:p>
        </p:txBody>
      </p:sp>
      <p:sp>
        <p:nvSpPr>
          <p:cNvPr id="4" name="Slide Number Placeholder 3"/>
          <p:cNvSpPr>
            <a:spLocks noGrp="1"/>
          </p:cNvSpPr>
          <p:nvPr>
            <p:ph type="sldNum" sz="quarter" idx="10"/>
          </p:nvPr>
        </p:nvSpPr>
        <p:spPr/>
        <p:txBody>
          <a:bodyPr/>
          <a:lstStyle/>
          <a:p>
            <a:fld id="{FB4DE9B1-3FDF-45C1-963B-7282C209FAD0}" type="slidenum">
              <a:rPr lang="en-US" smtClean="0"/>
              <a:t>49</a:t>
            </a:fld>
            <a:endParaRPr lang="en-US" dirty="0"/>
          </a:p>
        </p:txBody>
      </p:sp>
    </p:spTree>
    <p:extLst>
      <p:ext uri="{BB962C8B-B14F-4D97-AF65-F5344CB8AC3E}">
        <p14:creationId xmlns:p14="http://schemas.microsoft.com/office/powerpoint/2010/main" val="19994344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The “Investment Guidance</a:t>
            </a:r>
            <a:r>
              <a:rPr lang="en-US" baseline="0" dirty="0" smtClean="0">
                <a:effectLst/>
              </a:rPr>
              <a:t> Help” tab provides access to Strategy Builder and additional educational tools. Strategy Builder allows you to add details about your health care expenses and/or spouse information in order to develop a personalized HSA savings and investment action plan. The educational tools cover everything from HSA rules, eligibility requirements and qualified medical expenses. </a:t>
            </a:r>
            <a:endParaRPr lang="en-US" dirty="0" smtClean="0">
              <a:effectLst/>
            </a:endParaRPr>
          </a:p>
        </p:txBody>
      </p:sp>
      <p:sp>
        <p:nvSpPr>
          <p:cNvPr id="4" name="Slide Number Placeholder 3"/>
          <p:cNvSpPr>
            <a:spLocks noGrp="1"/>
          </p:cNvSpPr>
          <p:nvPr>
            <p:ph type="sldNum" sz="quarter" idx="10"/>
          </p:nvPr>
        </p:nvSpPr>
        <p:spPr/>
        <p:txBody>
          <a:bodyPr/>
          <a:lstStyle/>
          <a:p>
            <a:fld id="{FB4DE9B1-3FDF-45C1-963B-7282C209FAD0}" type="slidenum">
              <a:rPr lang="en-US" smtClean="0"/>
              <a:t>50</a:t>
            </a:fld>
            <a:endParaRPr lang="en-US" dirty="0"/>
          </a:p>
        </p:txBody>
      </p:sp>
    </p:spTree>
    <p:extLst>
      <p:ext uri="{BB962C8B-B14F-4D97-AF65-F5344CB8AC3E}">
        <p14:creationId xmlns:p14="http://schemas.microsoft.com/office/powerpoint/2010/main" val="19994344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Finally,</a:t>
            </a:r>
            <a:r>
              <a:rPr lang="en-US" baseline="0" dirty="0" smtClean="0">
                <a:effectLst/>
              </a:rPr>
              <a:t> the “HSA Calculators” tab give you access to 5 different tools including:</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effectLst/>
              </a:rPr>
              <a:t>Account projection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effectLst/>
              </a:rPr>
              <a:t>HSA contribution calculator</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effectLst/>
              </a:rPr>
              <a:t>HSA goal calculator</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effectLst/>
              </a:rPr>
              <a:t>HSA savings calculator</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effectLst/>
              </a:rPr>
              <a:t>And a calculator to show the differences between an HSA and a Traditional Health Plan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aseline="0" dirty="0" smtClean="0">
              <a:effectLst/>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smtClean="0">
                <a:effectLst/>
              </a:rPr>
              <a:t>Each of these tools can help you better use and understand your HSA.</a:t>
            </a:r>
            <a:endParaRPr lang="en-US" dirty="0" smtClean="0">
              <a:effectLst/>
            </a:endParaRPr>
          </a:p>
        </p:txBody>
      </p:sp>
      <p:sp>
        <p:nvSpPr>
          <p:cNvPr id="4" name="Slide Number Placeholder 3"/>
          <p:cNvSpPr>
            <a:spLocks noGrp="1"/>
          </p:cNvSpPr>
          <p:nvPr>
            <p:ph type="sldNum" sz="quarter" idx="10"/>
          </p:nvPr>
        </p:nvSpPr>
        <p:spPr/>
        <p:txBody>
          <a:bodyPr/>
          <a:lstStyle/>
          <a:p>
            <a:fld id="{FB4DE9B1-3FDF-45C1-963B-7282C209FAD0}" type="slidenum">
              <a:rPr lang="en-US" smtClean="0"/>
              <a:t>51</a:t>
            </a:fld>
            <a:endParaRPr lang="en-US" dirty="0"/>
          </a:p>
        </p:txBody>
      </p:sp>
    </p:spTree>
    <p:extLst>
      <p:ext uri="{BB962C8B-B14F-4D97-AF65-F5344CB8AC3E}">
        <p14:creationId xmlns:p14="http://schemas.microsoft.com/office/powerpoint/2010/main" val="1999434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8645FC3-F68D-4C05-98FF-12C81E180B5D}" type="datetime1">
              <a:rPr lang="en-US" smtClean="0"/>
              <a:t>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02AE76-99CA-49A0-AC36-64F5F5D07FB4}" type="slidenum">
              <a:rPr lang="en-US" smtClean="0"/>
              <a:t>‹#›</a:t>
            </a:fld>
            <a:endParaRPr lang="en-US"/>
          </a:p>
        </p:txBody>
      </p:sp>
    </p:spTree>
    <p:extLst>
      <p:ext uri="{BB962C8B-B14F-4D97-AF65-F5344CB8AC3E}">
        <p14:creationId xmlns:p14="http://schemas.microsoft.com/office/powerpoint/2010/main" val="1793629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387C8D-D5C0-494D-B09D-BD6559EB3D25}" type="datetime1">
              <a:rPr lang="en-US" smtClean="0"/>
              <a:t>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02AE76-99CA-49A0-AC36-64F5F5D07FB4}" type="slidenum">
              <a:rPr lang="en-US" smtClean="0"/>
              <a:t>‹#›</a:t>
            </a:fld>
            <a:endParaRPr lang="en-US"/>
          </a:p>
        </p:txBody>
      </p:sp>
    </p:spTree>
    <p:extLst>
      <p:ext uri="{BB962C8B-B14F-4D97-AF65-F5344CB8AC3E}">
        <p14:creationId xmlns:p14="http://schemas.microsoft.com/office/powerpoint/2010/main" val="3591969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A3A28C-1AA6-492D-A6BA-57D62EE378A0}" type="datetime1">
              <a:rPr lang="en-US" smtClean="0"/>
              <a:t>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02AE76-99CA-49A0-AC36-64F5F5D07FB4}" type="slidenum">
              <a:rPr lang="en-US" smtClean="0"/>
              <a:t>‹#›</a:t>
            </a:fld>
            <a:endParaRPr lang="en-US"/>
          </a:p>
        </p:txBody>
      </p:sp>
    </p:spTree>
    <p:extLst>
      <p:ext uri="{BB962C8B-B14F-4D97-AF65-F5344CB8AC3E}">
        <p14:creationId xmlns:p14="http://schemas.microsoft.com/office/powerpoint/2010/main" val="663181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FFECF9A-8C96-456E-858E-035585F1B2AD}" type="datetime1">
              <a:rPr lang="en-US" smtClean="0"/>
              <a:t>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02AE76-99CA-49A0-AC36-64F5F5D07FB4}" type="slidenum">
              <a:rPr lang="en-US" smtClean="0"/>
              <a:t>‹#›</a:t>
            </a:fld>
            <a:endParaRPr lang="en-US"/>
          </a:p>
        </p:txBody>
      </p:sp>
    </p:spTree>
    <p:extLst>
      <p:ext uri="{BB962C8B-B14F-4D97-AF65-F5344CB8AC3E}">
        <p14:creationId xmlns:p14="http://schemas.microsoft.com/office/powerpoint/2010/main" val="582297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3B7B160-9CD5-4A64-96FE-9181F7614032}" type="datetime1">
              <a:rPr lang="en-US" smtClean="0"/>
              <a:t>1/5/2018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02AE76-99CA-49A0-AC36-64F5F5D07FB4}" type="slidenum">
              <a:rPr lang="en-US" smtClean="0"/>
              <a:t>‹#›</a:t>
            </a:fld>
            <a:endParaRPr lang="en-US"/>
          </a:p>
        </p:txBody>
      </p:sp>
    </p:spTree>
    <p:extLst>
      <p:ext uri="{BB962C8B-B14F-4D97-AF65-F5344CB8AC3E}">
        <p14:creationId xmlns:p14="http://schemas.microsoft.com/office/powerpoint/2010/main" val="433314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E321AE8-49D1-4987-BC92-F508FFF26A36}" type="datetime1">
              <a:rPr lang="en-US" smtClean="0"/>
              <a:t>1/5/2018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02AE76-99CA-49A0-AC36-64F5F5D07FB4}" type="slidenum">
              <a:rPr lang="en-US" smtClean="0"/>
              <a:t>‹#›</a:t>
            </a:fld>
            <a:endParaRPr lang="en-US"/>
          </a:p>
        </p:txBody>
      </p:sp>
    </p:spTree>
    <p:extLst>
      <p:ext uri="{BB962C8B-B14F-4D97-AF65-F5344CB8AC3E}">
        <p14:creationId xmlns:p14="http://schemas.microsoft.com/office/powerpoint/2010/main" val="2940880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65B241-3807-4ADE-9212-F97F982F5107}" type="datetime1">
              <a:rPr lang="en-US" smtClean="0"/>
              <a:t>1/5/2018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02AE76-99CA-49A0-AC36-64F5F5D07FB4}" type="slidenum">
              <a:rPr lang="en-US" smtClean="0"/>
              <a:t>‹#›</a:t>
            </a:fld>
            <a:endParaRPr lang="en-US"/>
          </a:p>
        </p:txBody>
      </p:sp>
    </p:spTree>
    <p:extLst>
      <p:ext uri="{BB962C8B-B14F-4D97-AF65-F5344CB8AC3E}">
        <p14:creationId xmlns:p14="http://schemas.microsoft.com/office/powerpoint/2010/main" val="1198063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6AAE9E-E5BC-4E8F-B90D-338E6F33EBE5}" type="datetime1">
              <a:rPr lang="en-US" smtClean="0"/>
              <a:t>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02AE76-99CA-49A0-AC36-64F5F5D07FB4}" type="slidenum">
              <a:rPr lang="en-US" smtClean="0"/>
              <a:t>‹#›</a:t>
            </a:fld>
            <a:endParaRPr lang="en-US"/>
          </a:p>
        </p:txBody>
      </p:sp>
    </p:spTree>
    <p:extLst>
      <p:ext uri="{BB962C8B-B14F-4D97-AF65-F5344CB8AC3E}">
        <p14:creationId xmlns:p14="http://schemas.microsoft.com/office/powerpoint/2010/main" val="3673874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30A5FD-2E6D-4CBA-AFD9-D483385044EE}" type="datetime1">
              <a:rPr lang="en-US" smtClean="0"/>
              <a:t>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02AE76-99CA-49A0-AC36-64F5F5D07FB4}" type="slidenum">
              <a:rPr lang="en-US" smtClean="0"/>
              <a:t>‹#›</a:t>
            </a:fld>
            <a:endParaRPr lang="en-US"/>
          </a:p>
        </p:txBody>
      </p:sp>
    </p:spTree>
    <p:extLst>
      <p:ext uri="{BB962C8B-B14F-4D97-AF65-F5344CB8AC3E}">
        <p14:creationId xmlns:p14="http://schemas.microsoft.com/office/powerpoint/2010/main" val="2829802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8604C2-0168-4E74-B314-C8797CAD5F65}" type="datetime1">
              <a:rPr lang="en-US" smtClean="0"/>
              <a:t>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02AE76-99CA-49A0-AC36-64F5F5D07FB4}" type="slidenum">
              <a:rPr lang="en-US" smtClean="0"/>
              <a:t>‹#›</a:t>
            </a:fld>
            <a:endParaRPr lang="en-US"/>
          </a:p>
        </p:txBody>
      </p:sp>
    </p:spTree>
    <p:extLst>
      <p:ext uri="{BB962C8B-B14F-4D97-AF65-F5344CB8AC3E}">
        <p14:creationId xmlns:p14="http://schemas.microsoft.com/office/powerpoint/2010/main" val="618891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6FE8C2-D4E1-46CF-837F-C0877AD31A6F}" type="datetime1">
              <a:rPr lang="en-US" smtClean="0"/>
              <a:t>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02AE76-99CA-49A0-AC36-64F5F5D07FB4}" type="slidenum">
              <a:rPr lang="en-US" smtClean="0"/>
              <a:t>‹#›</a:t>
            </a:fld>
            <a:endParaRPr lang="en-US"/>
          </a:p>
        </p:txBody>
      </p:sp>
    </p:spTree>
    <p:extLst>
      <p:ext uri="{BB962C8B-B14F-4D97-AF65-F5344CB8AC3E}">
        <p14:creationId xmlns:p14="http://schemas.microsoft.com/office/powerpoint/2010/main" val="2803537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7D96C9-B903-45C8-A5AD-F3D7AF9A01B8}" type="datetime1">
              <a:rPr lang="en-US" smtClean="0"/>
              <a:t>1/5/2018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02AE76-99CA-49A0-AC36-64F5F5D07FB4}" type="slidenum">
              <a:rPr lang="en-US" smtClean="0"/>
              <a:t>‹#›</a:t>
            </a:fld>
            <a:endParaRPr lang="en-US"/>
          </a:p>
        </p:txBody>
      </p:sp>
    </p:spTree>
    <p:extLst>
      <p:ext uri="{BB962C8B-B14F-4D97-AF65-F5344CB8AC3E}">
        <p14:creationId xmlns:p14="http://schemas.microsoft.com/office/powerpoint/2010/main" val="3719870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tiff"/><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http://www.mycdh123.com/video"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7.jpg"/><Relationship Id="rId7"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image" Target="../media/image7.jpg"/><Relationship Id="rId7" Type="http://schemas.openxmlformats.org/officeDocument/2006/relationships/image" Target="../media/image18.emf"/><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5.emf"/><Relationship Id="rId9" Type="http://schemas.openxmlformats.org/officeDocument/2006/relationships/image" Target="../media/image20.emf"/></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hyperlink" Target="http://www.mycdh123.com/node/160"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6.png"/><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3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4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4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4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6.png"/><Relationship Id="rId4" Type="http://schemas.openxmlformats.org/officeDocument/2006/relationships/image" Target="../media/image45.png"/></Relationships>
</file>

<file path=ppt/slides/_rels/slide4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4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4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4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5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48.png"/></Relationships>
</file>

<file path=ppt/slides/_rels/slide5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pSp>
        <p:nvGrpSpPr>
          <p:cNvPr id="10" name="Group 9"/>
          <p:cNvGrpSpPr/>
          <p:nvPr/>
        </p:nvGrpSpPr>
        <p:grpSpPr>
          <a:xfrm>
            <a:off x="0" y="0"/>
            <a:ext cx="9153344" cy="6860169"/>
            <a:chOff x="-9344" y="0"/>
            <a:chExt cx="9153344" cy="6860169"/>
          </a:xfrm>
        </p:grpSpPr>
        <p:pic>
          <p:nvPicPr>
            <p:cNvPr id="1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112" b="63124"/>
            <a:stretch/>
          </p:blipFill>
          <p:spPr bwMode="auto">
            <a:xfrm>
              <a:off x="-9344" y="0"/>
              <a:ext cx="9153344"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descr="Content_Frame_1.png"/>
            <p:cNvPicPr>
              <a:picLocks noChangeAspect="1"/>
            </p:cNvPicPr>
            <p:nvPr/>
          </p:nvPicPr>
          <p:blipFill rotWithShape="1">
            <a:blip r:embed="rId4" cstate="email">
              <a:extLst>
                <a:ext uri="{28A0092B-C50C-407E-A947-70E740481C1C}">
                  <a14:useLocalDpi xmlns:a14="http://schemas.microsoft.com/office/drawing/2010/main"/>
                </a:ext>
              </a:extLst>
            </a:blip>
            <a:srcRect b="22012"/>
            <a:stretch/>
          </p:blipFill>
          <p:spPr>
            <a:xfrm>
              <a:off x="0" y="2693155"/>
              <a:ext cx="9144000" cy="4167014"/>
            </a:xfrm>
            <a:prstGeom prst="rect">
              <a:avLst/>
            </a:prstGeom>
          </p:spPr>
        </p:pic>
      </p:grpSp>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b="98358"/>
          <a:stretch/>
        </p:blipFill>
        <p:spPr>
          <a:xfrm>
            <a:off x="-19050" y="4800600"/>
            <a:ext cx="9163050" cy="95680"/>
          </a:xfrm>
          <a:prstGeom prst="rect">
            <a:avLst/>
          </a:prstGeom>
        </p:spPr>
      </p:pic>
      <p:pic>
        <p:nvPicPr>
          <p:cNvPr id="2" name="Picture 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6933" y="0"/>
            <a:ext cx="9170934" cy="4800600"/>
          </a:xfrm>
          <a:prstGeom prst="rect">
            <a:avLst/>
          </a:prstGeom>
        </p:spPr>
      </p:pic>
      <p:sp>
        <p:nvSpPr>
          <p:cNvPr id="11" name="TextBox 10"/>
          <p:cNvSpPr txBox="1"/>
          <p:nvPr/>
        </p:nvSpPr>
        <p:spPr>
          <a:xfrm>
            <a:off x="3048000" y="5313680"/>
            <a:ext cx="5943600" cy="772160"/>
          </a:xfrm>
          <a:prstGeom prst="rect">
            <a:avLst/>
          </a:prstGeom>
          <a:noFill/>
        </p:spPr>
        <p:txBody>
          <a:bodyPr wrap="square" lIns="0" tIns="0" rIns="0" bIns="0" rtlCol="0" anchor="ctr">
            <a:noAutofit/>
          </a:bodyPr>
          <a:lstStyle/>
          <a:p>
            <a:pPr algn="ctr"/>
            <a:r>
              <a:rPr lang="en-US" sz="2800" b="1" dirty="0" smtClean="0">
                <a:solidFill>
                  <a:srgbClr val="63666A"/>
                </a:solidFill>
                <a:latin typeface="Arial"/>
                <a:cs typeface="Calibri Light"/>
              </a:rPr>
              <a:t>I have an HSA.  What do I do now?</a:t>
            </a:r>
          </a:p>
          <a:p>
            <a:pPr algn="ctr"/>
            <a:r>
              <a:rPr lang="en-US" sz="2800" b="1" dirty="0" smtClean="0">
                <a:solidFill>
                  <a:srgbClr val="63666A"/>
                </a:solidFill>
                <a:latin typeface="Arial"/>
                <a:cs typeface="Calibri Light"/>
              </a:rPr>
              <a:t>Presented by: Elisa Lipari</a:t>
            </a:r>
          </a:p>
        </p:txBody>
      </p:sp>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2000" y="5313680"/>
            <a:ext cx="2021715" cy="635396"/>
          </a:xfrm>
          <a:prstGeom prst="rect">
            <a:avLst/>
          </a:prstGeom>
        </p:spPr>
      </p:pic>
      <p:sp>
        <p:nvSpPr>
          <p:cNvPr id="17" name="TextBox 16"/>
          <p:cNvSpPr txBox="1"/>
          <p:nvPr/>
        </p:nvSpPr>
        <p:spPr>
          <a:xfrm>
            <a:off x="457200" y="6603102"/>
            <a:ext cx="8001000" cy="170836"/>
          </a:xfrm>
          <a:prstGeom prst="rect">
            <a:avLst/>
          </a:prstGeom>
          <a:noFill/>
        </p:spPr>
        <p:txBody>
          <a:bodyPr wrap="square" lIns="0" tIns="0" rIns="0" bIns="0" rtlCol="0">
            <a:noAutofit/>
          </a:bodyPr>
          <a:lstStyle/>
          <a:p>
            <a:pPr algn="ctr"/>
            <a:r>
              <a:rPr lang="en-US" sz="500" dirty="0">
                <a:solidFill>
                  <a:schemeClr val="bg1">
                    <a:lumMod val="50000"/>
                  </a:schemeClr>
                </a:solidFill>
                <a:latin typeface="Arial"/>
                <a:cs typeface="Calibri Light"/>
              </a:rPr>
              <a:t>Health savings accounts (HSAs) are individual accounts offered by Optum Bank®, Member FDIC, and are subject to eligibility requirements and restrictions on deposits and withdrawals to avoid IRS penalties. Investments are not FDIC-insured, are not guaranteed and may lose value. State taxes may apply. Fees may reduce earnings on account. The information contained in this presentation is not intended as legal, investment, or tax advice. It is supplied for general educational purposes and with the understanding that Optum does not provide legal, investment, or tax advice. Please contact a competent legal, investment, or tax professional for personal advice on eligibility, investing, tax treatment and restrictions. State taxes may apply. Fees may reduce earnings on account. Federal and state laws and regulations are subject to change</a:t>
            </a:r>
            <a:r>
              <a:rPr lang="en-US" sz="500" dirty="0" smtClean="0">
                <a:solidFill>
                  <a:schemeClr val="bg1">
                    <a:lumMod val="50000"/>
                  </a:schemeClr>
                </a:solidFill>
                <a:latin typeface="Arial"/>
                <a:cs typeface="Calibri Light"/>
              </a:rPr>
              <a:t>.*</a:t>
            </a:r>
            <a:endParaRPr lang="en-US" sz="500" dirty="0">
              <a:solidFill>
                <a:schemeClr val="bg1">
                  <a:lumMod val="50000"/>
                </a:schemeClr>
              </a:solidFill>
              <a:latin typeface="Arial"/>
              <a:cs typeface="Calibri Light"/>
            </a:endParaRPr>
          </a:p>
        </p:txBody>
      </p:sp>
      <p:sp>
        <p:nvSpPr>
          <p:cNvPr id="3" name="Slide Number Placeholder 2"/>
          <p:cNvSpPr>
            <a:spLocks noGrp="1"/>
          </p:cNvSpPr>
          <p:nvPr>
            <p:ph type="sldNum" sz="quarter" idx="12"/>
          </p:nvPr>
        </p:nvSpPr>
        <p:spPr/>
        <p:txBody>
          <a:bodyPr/>
          <a:lstStyle/>
          <a:p>
            <a:fld id="{F602AE76-99CA-49A0-AC36-64F5F5D07FB4}" type="slidenum">
              <a:rPr lang="en-US" smtClean="0"/>
              <a:t>1</a:t>
            </a:fld>
            <a:endParaRPr lang="en-US"/>
          </a:p>
        </p:txBody>
      </p:sp>
    </p:spTree>
    <p:extLst>
      <p:ext uri="{BB962C8B-B14F-4D97-AF65-F5344CB8AC3E}">
        <p14:creationId xmlns:p14="http://schemas.microsoft.com/office/powerpoint/2010/main" val="26011128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4723" y="281637"/>
            <a:ext cx="6583746" cy="467032"/>
          </a:xfrm>
          <a:prstGeom prst="rect">
            <a:avLst/>
          </a:prstGeom>
          <a:noFill/>
        </p:spPr>
        <p:txBody>
          <a:bodyPr wrap="square" lIns="0" tIns="0" rIns="0" bIns="0" rtlCol="0">
            <a:noAutofit/>
          </a:bodyPr>
          <a:lstStyle/>
          <a:p>
            <a:pPr fontAlgn="base">
              <a:spcBef>
                <a:spcPct val="0"/>
              </a:spcBef>
              <a:spcAft>
                <a:spcPct val="0"/>
              </a:spcAft>
            </a:pPr>
            <a:r>
              <a:rPr lang="en-US" sz="2800" b="1" dirty="0">
                <a:solidFill>
                  <a:srgbClr val="E87722"/>
                </a:solidFill>
                <a:latin typeface="Arial" charset="0"/>
                <a:ea typeface="ＭＳ Ｐゴシック"/>
                <a:cs typeface="Calibri"/>
              </a:rPr>
              <a:t>What we’ll be talking about today</a:t>
            </a:r>
          </a:p>
        </p:txBody>
      </p:sp>
      <p:sp>
        <p:nvSpPr>
          <p:cNvPr id="5" name="TextBox 4"/>
          <p:cNvSpPr txBox="1"/>
          <p:nvPr/>
        </p:nvSpPr>
        <p:spPr>
          <a:xfrm>
            <a:off x="658722" y="1295400"/>
            <a:ext cx="6924059" cy="2094391"/>
          </a:xfrm>
          <a:prstGeom prst="rect">
            <a:avLst/>
          </a:prstGeom>
          <a:noFill/>
        </p:spPr>
        <p:txBody>
          <a:bodyPr wrap="square" lIns="0" tIns="0" rIns="0" bIns="0" rtlCol="0">
            <a:noAutofit/>
          </a:bodyPr>
          <a:lstStyle/>
          <a:p>
            <a:pPr marL="457200" indent="-457200" fontAlgn="base">
              <a:lnSpc>
                <a:spcPct val="150000"/>
              </a:lnSpc>
              <a:spcBef>
                <a:spcPct val="0"/>
              </a:spcBef>
              <a:spcAft>
                <a:spcPts val="600"/>
              </a:spcAft>
              <a:buSzPct val="75000"/>
              <a:buFont typeface="+mj-lt"/>
              <a:buAutoNum type="arabicPeriod"/>
            </a:pPr>
            <a:r>
              <a:rPr lang="en-US" sz="2400" b="1" dirty="0">
                <a:solidFill>
                  <a:srgbClr val="63666A"/>
                </a:solidFill>
                <a:latin typeface="Arial" charset="0"/>
                <a:ea typeface="ＭＳ Ｐゴシック"/>
                <a:cs typeface="Calibri Light"/>
              </a:rPr>
              <a:t>What is an HSA?</a:t>
            </a:r>
          </a:p>
          <a:p>
            <a:pPr marL="457200" indent="-457200" fontAlgn="base">
              <a:lnSpc>
                <a:spcPct val="150000"/>
              </a:lnSpc>
              <a:spcBef>
                <a:spcPct val="0"/>
              </a:spcBef>
              <a:spcAft>
                <a:spcPts val="600"/>
              </a:spcAft>
              <a:buSzPct val="75000"/>
              <a:buFont typeface="+mj-lt"/>
              <a:buAutoNum type="arabicPeriod"/>
            </a:pPr>
            <a:r>
              <a:rPr lang="en-US" sz="2400" b="1" dirty="0" smtClean="0">
                <a:solidFill>
                  <a:srgbClr val="63666A"/>
                </a:solidFill>
                <a:latin typeface="Arial" charset="0"/>
                <a:ea typeface="ＭＳ Ｐゴシック"/>
                <a:cs typeface="Calibri"/>
              </a:rPr>
              <a:t>Qualified </a:t>
            </a:r>
            <a:r>
              <a:rPr lang="en-US" sz="2400" b="1" dirty="0">
                <a:solidFill>
                  <a:srgbClr val="63666A"/>
                </a:solidFill>
                <a:latin typeface="Arial" charset="0"/>
                <a:ea typeface="ＭＳ Ｐゴシック"/>
                <a:cs typeface="Calibri"/>
              </a:rPr>
              <a:t>medical expenses</a:t>
            </a:r>
          </a:p>
          <a:p>
            <a:pPr marL="457200" indent="-457200" fontAlgn="base">
              <a:lnSpc>
                <a:spcPct val="150000"/>
              </a:lnSpc>
              <a:spcBef>
                <a:spcPct val="0"/>
              </a:spcBef>
              <a:spcAft>
                <a:spcPts val="600"/>
              </a:spcAft>
              <a:buSzPct val="75000"/>
              <a:buFont typeface="+mj-lt"/>
              <a:buAutoNum type="arabicPeriod"/>
            </a:pPr>
            <a:r>
              <a:rPr lang="en-US" sz="2400" b="1" dirty="0">
                <a:solidFill>
                  <a:srgbClr val="63666A"/>
                </a:solidFill>
                <a:latin typeface="Arial" charset="0"/>
                <a:ea typeface="ＭＳ Ｐゴシック"/>
                <a:cs typeface="Calibri"/>
              </a:rPr>
              <a:t>Manage your </a:t>
            </a:r>
            <a:r>
              <a:rPr lang="en-US" sz="2400" b="1" dirty="0" smtClean="0">
                <a:solidFill>
                  <a:srgbClr val="63666A"/>
                </a:solidFill>
                <a:latin typeface="Arial" charset="0"/>
                <a:ea typeface="ＭＳ Ｐゴシック"/>
                <a:cs typeface="Calibri"/>
              </a:rPr>
              <a:t>account</a:t>
            </a:r>
          </a:p>
          <a:p>
            <a:pPr marL="457200" indent="-457200" fontAlgn="base">
              <a:lnSpc>
                <a:spcPct val="150000"/>
              </a:lnSpc>
              <a:spcBef>
                <a:spcPct val="0"/>
              </a:spcBef>
              <a:spcAft>
                <a:spcPts val="600"/>
              </a:spcAft>
              <a:buSzPct val="75000"/>
              <a:buFont typeface="+mj-lt"/>
              <a:buAutoNum type="arabicPeriod"/>
            </a:pPr>
            <a:r>
              <a:rPr lang="en-US" sz="2400" b="1" dirty="0" smtClean="0">
                <a:solidFill>
                  <a:srgbClr val="63666A"/>
                </a:solidFill>
                <a:latin typeface="Arial" charset="0"/>
                <a:ea typeface="ＭＳ Ｐゴシック"/>
                <a:cs typeface="Calibri"/>
              </a:rPr>
              <a:t>HSA contributions</a:t>
            </a:r>
          </a:p>
          <a:p>
            <a:pPr marL="457200" indent="-457200" fontAlgn="base">
              <a:lnSpc>
                <a:spcPct val="150000"/>
              </a:lnSpc>
              <a:spcBef>
                <a:spcPct val="0"/>
              </a:spcBef>
              <a:spcAft>
                <a:spcPts val="600"/>
              </a:spcAft>
              <a:buSzPct val="75000"/>
              <a:buFont typeface="+mj-lt"/>
              <a:buAutoNum type="arabicPeriod"/>
            </a:pPr>
            <a:r>
              <a:rPr lang="en-US" sz="2400" b="1" dirty="0" smtClean="0">
                <a:solidFill>
                  <a:srgbClr val="63666A"/>
                </a:solidFill>
                <a:latin typeface="Arial" charset="0"/>
                <a:ea typeface="ＭＳ Ｐゴシック"/>
                <a:cs typeface="Calibri"/>
              </a:rPr>
              <a:t>Grow you account</a:t>
            </a:r>
            <a:endParaRPr lang="en-US" sz="2400" b="1" dirty="0">
              <a:solidFill>
                <a:srgbClr val="63666A"/>
              </a:solidFill>
              <a:latin typeface="Arial" charset="0"/>
              <a:ea typeface="ＭＳ Ｐゴシック"/>
              <a:cs typeface="Calibri"/>
            </a:endParaRPr>
          </a:p>
          <a:p>
            <a:pPr marL="457200" indent="-457200" fontAlgn="base">
              <a:lnSpc>
                <a:spcPct val="150000"/>
              </a:lnSpc>
              <a:spcBef>
                <a:spcPct val="0"/>
              </a:spcBef>
              <a:spcAft>
                <a:spcPts val="600"/>
              </a:spcAft>
              <a:buSzPct val="75000"/>
              <a:buFont typeface="+mj-lt"/>
              <a:buAutoNum type="arabicPeriod"/>
            </a:pPr>
            <a:r>
              <a:rPr lang="en-US" sz="2400" b="1" dirty="0">
                <a:solidFill>
                  <a:srgbClr val="63666A"/>
                </a:solidFill>
                <a:latin typeface="Arial" charset="0"/>
                <a:ea typeface="ＭＳ Ｐゴシック"/>
                <a:cs typeface="Calibri"/>
              </a:rPr>
              <a:t>Q &amp; </a:t>
            </a:r>
            <a:r>
              <a:rPr lang="en-US" sz="2400" b="1" dirty="0" smtClean="0">
                <a:solidFill>
                  <a:srgbClr val="63666A"/>
                </a:solidFill>
                <a:latin typeface="Arial" charset="0"/>
                <a:ea typeface="ＭＳ Ｐゴシック"/>
                <a:cs typeface="Calibri"/>
              </a:rPr>
              <a:t>A</a:t>
            </a:r>
          </a:p>
          <a:p>
            <a:pPr fontAlgn="base">
              <a:lnSpc>
                <a:spcPct val="150000"/>
              </a:lnSpc>
              <a:spcBef>
                <a:spcPct val="0"/>
              </a:spcBef>
              <a:spcAft>
                <a:spcPts val="600"/>
              </a:spcAft>
              <a:buSzPct val="75000"/>
            </a:pPr>
            <a:r>
              <a:rPr lang="en-US" sz="2400" b="1" u="sng" dirty="0" smtClean="0">
                <a:solidFill>
                  <a:srgbClr val="63666A"/>
                </a:solidFill>
                <a:latin typeface="Arial" charset="0"/>
                <a:ea typeface="ＭＳ Ｐゴシック"/>
                <a:cs typeface="Calibri"/>
              </a:rPr>
              <a:t>Appendix</a:t>
            </a:r>
          </a:p>
          <a:p>
            <a:pPr fontAlgn="base">
              <a:lnSpc>
                <a:spcPct val="150000"/>
              </a:lnSpc>
              <a:spcBef>
                <a:spcPct val="0"/>
              </a:spcBef>
              <a:spcAft>
                <a:spcPts val="600"/>
              </a:spcAft>
              <a:buSzPct val="75000"/>
            </a:pPr>
            <a:r>
              <a:rPr lang="en-US" sz="2000" b="1" dirty="0" smtClean="0">
                <a:solidFill>
                  <a:srgbClr val="63666A"/>
                </a:solidFill>
                <a:latin typeface="Arial" charset="0"/>
                <a:ea typeface="ＭＳ Ｐゴシック"/>
                <a:cs typeface="Calibri"/>
              </a:rPr>
              <a:t>Slides 20 – 31 - Change your contribution amount</a:t>
            </a:r>
            <a:endParaRPr lang="en-US" sz="2000" b="1" dirty="0">
              <a:solidFill>
                <a:srgbClr val="63666A"/>
              </a:solidFill>
              <a:latin typeface="Arial" charset="0"/>
              <a:ea typeface="ＭＳ Ｐゴシック"/>
              <a:cs typeface="Calibri"/>
            </a:endParaRPr>
          </a:p>
          <a:p>
            <a:pPr fontAlgn="base">
              <a:lnSpc>
                <a:spcPct val="150000"/>
              </a:lnSpc>
              <a:spcBef>
                <a:spcPct val="0"/>
              </a:spcBef>
              <a:spcAft>
                <a:spcPts val="600"/>
              </a:spcAft>
              <a:buSzPct val="75000"/>
            </a:pPr>
            <a:r>
              <a:rPr lang="en-US" sz="2000" b="1" dirty="0" smtClean="0">
                <a:solidFill>
                  <a:srgbClr val="63666A"/>
                </a:solidFill>
                <a:latin typeface="Arial" charset="0"/>
                <a:ea typeface="ＭＳ Ｐゴシック"/>
                <a:cs typeface="Calibri"/>
              </a:rPr>
              <a:t>Slides 32 – 51 - Setting up investments</a:t>
            </a:r>
            <a:endParaRPr lang="en-US" sz="2000" b="1" dirty="0">
              <a:solidFill>
                <a:srgbClr val="63666A"/>
              </a:solidFill>
              <a:latin typeface="Arial" charset="0"/>
              <a:ea typeface="ＭＳ Ｐゴシック"/>
              <a:cs typeface="Calibri"/>
            </a:endParaRPr>
          </a:p>
          <a:p>
            <a:pPr marL="457200" indent="-457200" fontAlgn="base">
              <a:lnSpc>
                <a:spcPct val="150000"/>
              </a:lnSpc>
              <a:spcBef>
                <a:spcPct val="0"/>
              </a:spcBef>
              <a:spcAft>
                <a:spcPts val="600"/>
              </a:spcAft>
              <a:buSzPct val="75000"/>
              <a:buFont typeface="+mj-lt"/>
              <a:buAutoNum type="arabicPeriod"/>
            </a:pPr>
            <a:endParaRPr lang="en-US" sz="2400" b="1" dirty="0">
              <a:solidFill>
                <a:srgbClr val="63666A"/>
              </a:solidFill>
              <a:latin typeface="Arial" charset="0"/>
              <a:ea typeface="ＭＳ Ｐゴシック"/>
              <a:cs typeface="Calibri"/>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sp>
        <p:nvSpPr>
          <p:cNvPr id="2" name="Slide Number Placeholder 1"/>
          <p:cNvSpPr>
            <a:spLocks noGrp="1"/>
          </p:cNvSpPr>
          <p:nvPr>
            <p:ph type="sldNum" sz="quarter" idx="12"/>
          </p:nvPr>
        </p:nvSpPr>
        <p:spPr/>
        <p:txBody>
          <a:bodyPr/>
          <a:lstStyle/>
          <a:p>
            <a:fld id="{F602AE76-99CA-49A0-AC36-64F5F5D07FB4}" type="slidenum">
              <a:rPr lang="en-US" smtClean="0"/>
              <a:t>2</a:t>
            </a:fld>
            <a:endParaRPr lang="en-US"/>
          </a:p>
        </p:txBody>
      </p:sp>
    </p:spTree>
    <p:extLst>
      <p:ext uri="{BB962C8B-B14F-4D97-AF65-F5344CB8AC3E}">
        <p14:creationId xmlns:p14="http://schemas.microsoft.com/office/powerpoint/2010/main" val="4218368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401147" y="281637"/>
            <a:ext cx="6847757" cy="467032"/>
          </a:xfrm>
          <a:prstGeom prst="rect">
            <a:avLst/>
          </a:prstGeom>
          <a:noFill/>
        </p:spPr>
        <p:txBody>
          <a:bodyPr wrap="square" lIns="0" tIns="0" rIns="0" bIns="0" rtlCol="0">
            <a:noAutofit/>
          </a:bodyPr>
          <a:lstStyle/>
          <a:p>
            <a:pPr defTabSz="457200"/>
            <a:r>
              <a:rPr lang="en-US" sz="2800" b="1" dirty="0">
                <a:solidFill>
                  <a:srgbClr val="E87722"/>
                </a:solidFill>
                <a:latin typeface="Arial"/>
                <a:ea typeface="ＭＳ Ｐゴシック"/>
                <a:cs typeface="Calibri"/>
              </a:rPr>
              <a:t>What is an HSA?</a:t>
            </a:r>
          </a:p>
        </p:txBody>
      </p:sp>
      <p:sp>
        <p:nvSpPr>
          <p:cNvPr id="24" name="Text Box 9"/>
          <p:cNvSpPr txBox="1">
            <a:spLocks noChangeArrowheads="1"/>
          </p:cNvSpPr>
          <p:nvPr/>
        </p:nvSpPr>
        <p:spPr>
          <a:xfrm>
            <a:off x="455613" y="1331960"/>
            <a:ext cx="8234363" cy="685800"/>
          </a:xfrm>
          <a:prstGeom prst="rect">
            <a:avLst/>
          </a:prstGeom>
          <a:solidFill>
            <a:srgbClr val="63666A"/>
          </a:solidFill>
          <a:ln>
            <a:noFill/>
          </a:ln>
          <a:effectLst>
            <a:outerShdw blurRad="50800" dist="38100" dir="2700000" algn="tl" rotWithShape="0">
              <a:prstClr val="black">
                <a:alpha val="40000"/>
              </a:prstClr>
            </a:outerShdw>
          </a:effectLst>
        </p:spPr>
        <p:txBody>
          <a:bodyPr lIns="45720" rIns="4572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Arial" charset="0"/>
                <a:ea typeface="ＭＳ Ｐゴシック" charset="0"/>
              </a:rPr>
              <a:t>Health Savings Accounts (HSAs) are designed </a:t>
            </a:r>
            <a:br>
              <a:rPr kumimoji="0" lang="en-US" sz="1600" b="1" i="0" u="none" strike="noStrike" kern="0" cap="none" spc="0" normalizeH="0" baseline="0" noProof="0" dirty="0">
                <a:ln>
                  <a:noFill/>
                </a:ln>
                <a:solidFill>
                  <a:srgbClr val="FFFFFF"/>
                </a:solidFill>
                <a:effectLst/>
                <a:uLnTx/>
                <a:uFillTx/>
                <a:latin typeface="Arial" charset="0"/>
                <a:ea typeface="ＭＳ Ｐゴシック" charset="0"/>
              </a:rPr>
            </a:br>
            <a:r>
              <a:rPr kumimoji="0" lang="en-US" sz="1600" b="1" i="0" u="none" strike="noStrike" kern="0" cap="none" spc="0" normalizeH="0" baseline="0" noProof="0" dirty="0">
                <a:ln>
                  <a:noFill/>
                </a:ln>
                <a:solidFill>
                  <a:srgbClr val="FFFFFF"/>
                </a:solidFill>
                <a:effectLst/>
                <a:uLnTx/>
                <a:uFillTx/>
                <a:latin typeface="Arial" charset="0"/>
                <a:ea typeface="ＭＳ Ｐゴシック" charset="0"/>
              </a:rPr>
              <a:t>to help you save and pay for qualified medical expenses</a:t>
            </a:r>
          </a:p>
        </p:txBody>
      </p:sp>
      <p:pic>
        <p:nvPicPr>
          <p:cNvPr id="36" name="Picture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grpSp>
        <p:nvGrpSpPr>
          <p:cNvPr id="16" name="Group 15"/>
          <p:cNvGrpSpPr/>
          <p:nvPr/>
        </p:nvGrpSpPr>
        <p:grpSpPr>
          <a:xfrm>
            <a:off x="2058138" y="6568110"/>
            <a:ext cx="5029311" cy="353946"/>
            <a:chOff x="2161244" y="5911307"/>
            <a:chExt cx="5029311" cy="353946"/>
          </a:xfrm>
        </p:grpSpPr>
        <p:sp>
          <p:nvSpPr>
            <p:cNvPr id="17" name="TextBox 16"/>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b="1"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b="1"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b="1"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b="1"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b="1"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18" name="Rounded Rectangle 17"/>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2" name="Rectangle 1"/>
          <p:cNvSpPr/>
          <p:nvPr/>
        </p:nvSpPr>
        <p:spPr>
          <a:xfrm>
            <a:off x="2096238" y="3352799"/>
            <a:ext cx="4648200" cy="984885"/>
          </a:xfrm>
          <a:prstGeom prst="rect">
            <a:avLst/>
          </a:prstGeom>
        </p:spPr>
        <p:txBody>
          <a:bodyPr wrap="square">
            <a:spAutoFit/>
          </a:bodyPr>
          <a:lstStyle/>
          <a:p>
            <a:r>
              <a:rPr lang="en-US" sz="4000" dirty="0" smtClean="0">
                <a:hlinkClick r:id="rId4"/>
              </a:rPr>
              <a:t>What is an HSA video</a:t>
            </a:r>
            <a:endParaRPr lang="en-US" sz="4000" dirty="0" smtClean="0"/>
          </a:p>
          <a:p>
            <a:endParaRPr lang="en-US" dirty="0"/>
          </a:p>
        </p:txBody>
      </p:sp>
      <p:sp>
        <p:nvSpPr>
          <p:cNvPr id="4" name="Slide Number Placeholder 3"/>
          <p:cNvSpPr>
            <a:spLocks noGrp="1"/>
          </p:cNvSpPr>
          <p:nvPr>
            <p:ph type="sldNum" sz="quarter" idx="12"/>
          </p:nvPr>
        </p:nvSpPr>
        <p:spPr/>
        <p:txBody>
          <a:bodyPr/>
          <a:lstStyle/>
          <a:p>
            <a:fld id="{F602AE76-99CA-49A0-AC36-64F5F5D07FB4}" type="slidenum">
              <a:rPr lang="en-US" smtClean="0"/>
              <a:t>3</a:t>
            </a:fld>
            <a:endParaRPr lang="en-US"/>
          </a:p>
        </p:txBody>
      </p:sp>
    </p:spTree>
    <p:extLst>
      <p:ext uri="{BB962C8B-B14F-4D97-AF65-F5344CB8AC3E}">
        <p14:creationId xmlns:p14="http://schemas.microsoft.com/office/powerpoint/2010/main" val="32942042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4723" y="281637"/>
            <a:ext cx="6583746" cy="467032"/>
          </a:xfrm>
          <a:prstGeom prst="rect">
            <a:avLst/>
          </a:prstGeom>
          <a:noFill/>
        </p:spPr>
        <p:txBody>
          <a:bodyPr wrap="square" lIns="0" tIns="0" rIns="0" bIns="0" rtlCol="0">
            <a:noAutofit/>
          </a:bodyPr>
          <a:lstStyle/>
          <a:p>
            <a:pPr fontAlgn="base">
              <a:spcBef>
                <a:spcPct val="0"/>
              </a:spcBef>
              <a:spcAft>
                <a:spcPct val="0"/>
              </a:spcAft>
            </a:pPr>
            <a:r>
              <a:rPr lang="en-US" sz="2800" b="1" dirty="0">
                <a:solidFill>
                  <a:srgbClr val="E87722"/>
                </a:solidFill>
                <a:latin typeface="Arial" charset="0"/>
                <a:ea typeface="ＭＳ Ｐゴシック"/>
                <a:cs typeface="Calibri"/>
              </a:rPr>
              <a:t>Save on taxes</a:t>
            </a:r>
          </a:p>
        </p:txBody>
      </p:sp>
      <p:sp>
        <p:nvSpPr>
          <p:cNvPr id="6" name="TextBox 5"/>
          <p:cNvSpPr txBox="1"/>
          <p:nvPr/>
        </p:nvSpPr>
        <p:spPr>
          <a:xfrm>
            <a:off x="1086950" y="1676400"/>
            <a:ext cx="6924059" cy="680717"/>
          </a:xfrm>
          <a:prstGeom prst="rect">
            <a:avLst/>
          </a:prstGeom>
          <a:noFill/>
        </p:spPr>
        <p:txBody>
          <a:bodyPr wrap="square" lIns="0" tIns="0" rIns="0" bIns="0" rtlCol="0" anchor="ctr">
            <a:noAutofit/>
          </a:bodyPr>
          <a:lstStyle/>
          <a:p>
            <a:pPr algn="ctr" fontAlgn="base">
              <a:spcBef>
                <a:spcPct val="0"/>
              </a:spcBef>
              <a:spcAft>
                <a:spcPts val="600"/>
              </a:spcAft>
              <a:buSzPct val="75000"/>
            </a:pPr>
            <a:r>
              <a:rPr lang="en-US" sz="2800" b="1" dirty="0">
                <a:solidFill>
                  <a:srgbClr val="E87722"/>
                </a:solidFill>
                <a:latin typeface="Arial" charset="0"/>
                <a:ea typeface="ＭＳ Ｐゴシック"/>
                <a:cs typeface="Calibri"/>
              </a:rPr>
              <a:t>HSAs have tax benefits:</a:t>
            </a:r>
          </a:p>
        </p:txBody>
      </p:sp>
      <p:sp>
        <p:nvSpPr>
          <p:cNvPr id="7" name="Rectangle 6"/>
          <p:cNvSpPr/>
          <p:nvPr/>
        </p:nvSpPr>
        <p:spPr>
          <a:xfrm>
            <a:off x="971877" y="2743200"/>
            <a:ext cx="7154206" cy="2308324"/>
          </a:xfrm>
          <a:prstGeom prst="rect">
            <a:avLst/>
          </a:prstGeom>
        </p:spPr>
        <p:txBody>
          <a:bodyPr wrap="square">
            <a:spAutoFit/>
          </a:bodyPr>
          <a:lstStyle/>
          <a:p>
            <a:pPr marL="457200" indent="-457200" fontAlgn="base">
              <a:spcBef>
                <a:spcPct val="0"/>
              </a:spcBef>
              <a:spcAft>
                <a:spcPts val="600"/>
              </a:spcAft>
              <a:buSzPct val="75000"/>
              <a:buFont typeface="+mj-lt"/>
              <a:buAutoNum type="arabicPeriod"/>
            </a:pPr>
            <a:r>
              <a:rPr lang="en-US" sz="2400" b="1" dirty="0">
                <a:solidFill>
                  <a:srgbClr val="63666A"/>
                </a:solidFill>
                <a:latin typeface="Arial" charset="0"/>
                <a:ea typeface="ＭＳ Ｐゴシック"/>
                <a:cs typeface="Calibri"/>
              </a:rPr>
              <a:t>Money </a:t>
            </a:r>
            <a:r>
              <a:rPr lang="en-US" sz="2400" b="1" dirty="0" smtClean="0">
                <a:solidFill>
                  <a:srgbClr val="63666A"/>
                </a:solidFill>
                <a:latin typeface="Arial" charset="0"/>
                <a:ea typeface="ＭＳ Ｐゴシック"/>
                <a:cs typeface="Calibri"/>
              </a:rPr>
              <a:t>contributed is tax-free*</a:t>
            </a:r>
            <a:endParaRPr lang="en-US" sz="2400" b="1" dirty="0">
              <a:solidFill>
                <a:srgbClr val="63666A"/>
              </a:solidFill>
              <a:latin typeface="Arial" charset="0"/>
              <a:ea typeface="ＭＳ Ｐゴシック"/>
              <a:cs typeface="Calibri"/>
            </a:endParaRPr>
          </a:p>
          <a:p>
            <a:pPr marL="457200" indent="-457200" fontAlgn="base">
              <a:spcBef>
                <a:spcPct val="0"/>
              </a:spcBef>
              <a:spcAft>
                <a:spcPts val="600"/>
              </a:spcAft>
              <a:buSzPct val="75000"/>
              <a:buFont typeface="+mj-lt"/>
              <a:buAutoNum type="arabicPeriod"/>
            </a:pPr>
            <a:endParaRPr lang="en-US" sz="1400" b="1" dirty="0">
              <a:solidFill>
                <a:srgbClr val="63666A"/>
              </a:solidFill>
              <a:latin typeface="Arial" charset="0"/>
              <a:ea typeface="ＭＳ Ｐゴシック"/>
              <a:cs typeface="Calibri"/>
            </a:endParaRPr>
          </a:p>
          <a:p>
            <a:pPr marL="457200" indent="-457200" fontAlgn="base">
              <a:spcBef>
                <a:spcPct val="0"/>
              </a:spcBef>
              <a:spcAft>
                <a:spcPts val="600"/>
              </a:spcAft>
              <a:buSzPct val="75000"/>
              <a:buFont typeface="+mj-lt"/>
              <a:buAutoNum type="arabicPeriod"/>
            </a:pPr>
            <a:r>
              <a:rPr lang="en-US" sz="2400" b="1" dirty="0">
                <a:solidFill>
                  <a:srgbClr val="63666A"/>
                </a:solidFill>
                <a:latin typeface="Arial" charset="0"/>
                <a:ea typeface="ＭＳ Ｐゴシック"/>
                <a:cs typeface="Calibri"/>
              </a:rPr>
              <a:t>Interest earned is </a:t>
            </a:r>
            <a:r>
              <a:rPr lang="en-US" sz="2400" b="1" dirty="0" smtClean="0">
                <a:solidFill>
                  <a:srgbClr val="63666A"/>
                </a:solidFill>
                <a:latin typeface="Arial" charset="0"/>
                <a:ea typeface="ＭＳ Ｐゴシック"/>
                <a:cs typeface="Calibri"/>
              </a:rPr>
              <a:t>tax-free*</a:t>
            </a:r>
            <a:endParaRPr lang="en-US" sz="2400" b="1" dirty="0">
              <a:solidFill>
                <a:srgbClr val="63666A"/>
              </a:solidFill>
              <a:latin typeface="Arial" charset="0"/>
              <a:ea typeface="ＭＳ Ｐゴシック"/>
              <a:cs typeface="Calibri"/>
            </a:endParaRPr>
          </a:p>
          <a:p>
            <a:pPr marL="457200" indent="-457200" fontAlgn="base">
              <a:spcBef>
                <a:spcPct val="0"/>
              </a:spcBef>
              <a:spcAft>
                <a:spcPts val="600"/>
              </a:spcAft>
              <a:buSzPct val="75000"/>
              <a:buFont typeface="+mj-lt"/>
              <a:buAutoNum type="arabicPeriod"/>
            </a:pPr>
            <a:endParaRPr lang="en-US" sz="1400" b="1" dirty="0">
              <a:solidFill>
                <a:srgbClr val="63666A"/>
              </a:solidFill>
              <a:latin typeface="Arial" charset="0"/>
              <a:ea typeface="ＭＳ Ｐゴシック"/>
              <a:cs typeface="Calibri"/>
            </a:endParaRPr>
          </a:p>
          <a:p>
            <a:pPr marL="457200" indent="-457200" fontAlgn="base">
              <a:spcBef>
                <a:spcPct val="0"/>
              </a:spcBef>
              <a:spcAft>
                <a:spcPts val="600"/>
              </a:spcAft>
              <a:buSzPct val="75000"/>
              <a:buFont typeface="+mj-lt"/>
              <a:buAutoNum type="arabicPeriod"/>
            </a:pPr>
            <a:r>
              <a:rPr lang="en-US" sz="2400" b="1" dirty="0">
                <a:solidFill>
                  <a:srgbClr val="63666A"/>
                </a:solidFill>
                <a:latin typeface="Arial" charset="0"/>
                <a:ea typeface="ＭＳ Ｐゴシック"/>
                <a:cs typeface="Calibri"/>
              </a:rPr>
              <a:t>Withdrawals for qualified medical expenses are </a:t>
            </a:r>
            <a:r>
              <a:rPr lang="en-US" sz="2400" b="1" dirty="0" smtClean="0">
                <a:solidFill>
                  <a:srgbClr val="63666A"/>
                </a:solidFill>
                <a:latin typeface="Arial" charset="0"/>
                <a:ea typeface="ＭＳ Ｐゴシック"/>
                <a:cs typeface="Calibri"/>
              </a:rPr>
              <a:t>tax-free*</a:t>
            </a:r>
            <a:endParaRPr lang="en-US" sz="2400" b="1" dirty="0">
              <a:solidFill>
                <a:srgbClr val="63666A"/>
              </a:solidFill>
              <a:latin typeface="Arial" charset="0"/>
              <a:ea typeface="ＭＳ Ｐゴシック"/>
              <a:cs typeface="Calibri"/>
            </a:endParaRP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grpSp>
        <p:nvGrpSpPr>
          <p:cNvPr id="12" name="Group 11"/>
          <p:cNvGrpSpPr/>
          <p:nvPr/>
        </p:nvGrpSpPr>
        <p:grpSpPr>
          <a:xfrm>
            <a:off x="2034324" y="6568110"/>
            <a:ext cx="5029311" cy="353946"/>
            <a:chOff x="2161244" y="5911307"/>
            <a:chExt cx="5029311" cy="353946"/>
          </a:xfrm>
        </p:grpSpPr>
        <p:sp>
          <p:nvSpPr>
            <p:cNvPr id="13" name="TextBox 12"/>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b="1"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b="1"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b="1"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b="1"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b="1"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14" name="Rounded Rectangle 13"/>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2" name="Slide Number Placeholder 1"/>
          <p:cNvSpPr>
            <a:spLocks noGrp="1"/>
          </p:cNvSpPr>
          <p:nvPr>
            <p:ph type="sldNum" sz="quarter" idx="12"/>
          </p:nvPr>
        </p:nvSpPr>
        <p:spPr/>
        <p:txBody>
          <a:bodyPr/>
          <a:lstStyle/>
          <a:p>
            <a:fld id="{F602AE76-99CA-49A0-AC36-64F5F5D07FB4}" type="slidenum">
              <a:rPr lang="en-US" smtClean="0"/>
              <a:t>4</a:t>
            </a:fld>
            <a:endParaRPr lang="en-US"/>
          </a:p>
        </p:txBody>
      </p:sp>
    </p:spTree>
    <p:extLst>
      <p:ext uri="{BB962C8B-B14F-4D97-AF65-F5344CB8AC3E}">
        <p14:creationId xmlns:p14="http://schemas.microsoft.com/office/powerpoint/2010/main" val="7469988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224723" y="281637"/>
            <a:ext cx="6583746" cy="467032"/>
          </a:xfrm>
          <a:prstGeom prst="rect">
            <a:avLst/>
          </a:prstGeom>
          <a:noFill/>
        </p:spPr>
        <p:txBody>
          <a:bodyPr wrap="square" lIns="0" tIns="0" rIns="0" bIns="0" rtlCol="0">
            <a:noAutofit/>
          </a:bodyPr>
          <a:lstStyle/>
          <a:p>
            <a:pPr fontAlgn="base">
              <a:spcBef>
                <a:spcPct val="0"/>
              </a:spcBef>
              <a:spcAft>
                <a:spcPct val="0"/>
              </a:spcAft>
            </a:pPr>
            <a:r>
              <a:rPr lang="en-US" sz="2800" b="1" dirty="0">
                <a:solidFill>
                  <a:srgbClr val="E87722"/>
                </a:solidFill>
                <a:latin typeface="Arial" charset="0"/>
                <a:ea typeface="ＭＳ Ｐゴシック"/>
                <a:cs typeface="Calibri"/>
              </a:rPr>
              <a:t>Qualified medical expenses</a:t>
            </a:r>
          </a:p>
        </p:txBody>
      </p:sp>
      <p:pic>
        <p:nvPicPr>
          <p:cNvPr id="22" name="Picture 2"/>
          <p:cNvPicPr>
            <a:picLocks noChangeAspect="1"/>
          </p:cNvPicPr>
          <p:nvPr/>
        </p:nvPicPr>
        <p:blipFill rotWithShape="1">
          <a:blip r:embed="rId3"/>
          <a:srcRect l="2449" t="9952" b="26257"/>
          <a:stretch/>
        </p:blipFill>
        <p:spPr bwMode="auto">
          <a:xfrm>
            <a:off x="4162097" y="1667451"/>
            <a:ext cx="3900259" cy="2551112"/>
          </a:xfrm>
          <a:prstGeom prst="rect">
            <a:avLst/>
          </a:prstGeom>
          <a:ln>
            <a:solidFill>
              <a:schemeClr val="tx1"/>
            </a:solidFill>
          </a:ln>
          <a:effectLst>
            <a:outerShdw blurRad="292100" dist="139700" dir="2700000" algn="tl" rotWithShape="0">
              <a:srgbClr val="333333">
                <a:alpha val="65000"/>
              </a:srgbClr>
            </a:outerShdw>
          </a:effectLst>
        </p:spPr>
      </p:pic>
      <p:grpSp>
        <p:nvGrpSpPr>
          <p:cNvPr id="23" name="Group 22"/>
          <p:cNvGrpSpPr>
            <a:grpSpLocks/>
          </p:cNvGrpSpPr>
          <p:nvPr/>
        </p:nvGrpSpPr>
        <p:grpSpPr bwMode="auto">
          <a:xfrm>
            <a:off x="495300" y="1184275"/>
            <a:ext cx="3521075" cy="5064125"/>
            <a:chOff x="5495636" y="1166595"/>
            <a:chExt cx="3521364" cy="4883352"/>
          </a:xfrm>
          <a:noFill/>
          <a:effectLst/>
        </p:grpSpPr>
        <p:sp>
          <p:nvSpPr>
            <p:cNvPr id="24" name="Rectangle 23"/>
            <p:cNvSpPr/>
            <p:nvPr/>
          </p:nvSpPr>
          <p:spPr bwMode="auto">
            <a:xfrm>
              <a:off x="5495636" y="1166595"/>
              <a:ext cx="3521364" cy="4883352"/>
            </a:xfrm>
            <a:prstGeom prst="rect">
              <a:avLst/>
            </a:prstGeom>
            <a:grpFill/>
            <a:ln>
              <a:noFill/>
            </a:ln>
            <a:effectLst/>
            <a:extLst/>
          </p:spPr>
          <p:txBody>
            <a:bodyPr wrap="none"/>
            <a:lstStyle/>
            <a:p>
              <a:pPr algn="ctr" fontAlgn="base">
                <a:spcBef>
                  <a:spcPct val="0"/>
                </a:spcBef>
                <a:spcAft>
                  <a:spcPct val="0"/>
                </a:spcAft>
                <a:defRPr/>
              </a:pPr>
              <a:endParaRPr lang="en-US" sz="2400" dirty="0">
                <a:solidFill>
                  <a:srgbClr val="000000"/>
                </a:solidFill>
                <a:latin typeface="Arial" charset="0"/>
                <a:ea typeface="ＭＳ Ｐゴシック" charset="0"/>
                <a:cs typeface="Arial Unicode MS" charset="0"/>
              </a:endParaRPr>
            </a:p>
          </p:txBody>
        </p:sp>
        <p:cxnSp>
          <p:nvCxnSpPr>
            <p:cNvPr id="25" name="Straight Connector 17"/>
            <p:cNvCxnSpPr>
              <a:cxnSpLocks noChangeShapeType="1"/>
            </p:cNvCxnSpPr>
            <p:nvPr/>
          </p:nvCxnSpPr>
          <p:spPr bwMode="auto">
            <a:xfrm>
              <a:off x="5749969" y="1476869"/>
              <a:ext cx="0" cy="4262802"/>
            </a:xfrm>
            <a:prstGeom prst="line">
              <a:avLst/>
            </a:prstGeom>
            <a:grpFill/>
            <a:ln w="9525" algn="ctr">
              <a:solidFill>
                <a:srgbClr val="E87722"/>
              </a:solidFill>
              <a:prstDash val="dot"/>
              <a:round/>
              <a:headEnd/>
              <a:tailEnd/>
            </a:ln>
          </p:spPr>
        </p:cxnSp>
        <p:cxnSp>
          <p:nvCxnSpPr>
            <p:cNvPr id="26" name="Straight Connector 19"/>
            <p:cNvCxnSpPr>
              <a:cxnSpLocks noChangeShapeType="1"/>
            </p:cNvCxnSpPr>
            <p:nvPr/>
          </p:nvCxnSpPr>
          <p:spPr bwMode="auto">
            <a:xfrm flipH="1">
              <a:off x="8774547" y="1488416"/>
              <a:ext cx="2592" cy="4251256"/>
            </a:xfrm>
            <a:prstGeom prst="line">
              <a:avLst/>
            </a:prstGeom>
            <a:grpFill/>
            <a:ln w="9525" algn="ctr">
              <a:solidFill>
                <a:srgbClr val="E87722"/>
              </a:solidFill>
              <a:prstDash val="dot"/>
              <a:round/>
              <a:headEnd/>
              <a:tailEnd/>
            </a:ln>
            <a:effectLst/>
          </p:spPr>
        </p:cxnSp>
      </p:grpSp>
      <p:sp>
        <p:nvSpPr>
          <p:cNvPr id="27" name="Content Placeholder 6"/>
          <p:cNvSpPr txBox="1">
            <a:spLocks/>
          </p:cNvSpPr>
          <p:nvPr/>
        </p:nvSpPr>
        <p:spPr bwMode="auto">
          <a:xfrm>
            <a:off x="898525" y="1752600"/>
            <a:ext cx="2581275" cy="3962818"/>
          </a:xfrm>
          <a:prstGeom prst="rect">
            <a:avLst/>
          </a:prstGeom>
          <a:noFill/>
          <a:ln w="9525">
            <a:noFill/>
            <a:miter lim="800000"/>
            <a:headEnd/>
            <a:tailEnd/>
          </a:ln>
        </p:spPr>
        <p:txBody>
          <a:bodyPr lIns="0" tIns="0" rIns="0" bIns="0" anchor="ctr"/>
          <a:lstStyle/>
          <a:p>
            <a:pPr marL="342900" indent="-342900" eaLnBrk="0" fontAlgn="base" hangingPunct="0">
              <a:spcBef>
                <a:spcPct val="0"/>
              </a:spcBef>
              <a:spcAft>
                <a:spcPts val="1500"/>
              </a:spcAft>
              <a:buClr>
                <a:srgbClr val="E87722"/>
              </a:buClr>
              <a:buFont typeface="Arial" charset="0"/>
              <a:buChar char="•"/>
            </a:pPr>
            <a:r>
              <a:rPr lang="en-US" sz="2000" dirty="0">
                <a:solidFill>
                  <a:srgbClr val="63666A"/>
                </a:solidFill>
                <a:latin typeface="Arial" charset="0"/>
                <a:ea typeface="ＭＳ Ｐゴシック"/>
              </a:rPr>
              <a:t>Chiropractic care</a:t>
            </a:r>
          </a:p>
          <a:p>
            <a:pPr marL="342900" indent="-342900" eaLnBrk="0" fontAlgn="base" hangingPunct="0">
              <a:spcBef>
                <a:spcPct val="0"/>
              </a:spcBef>
              <a:spcAft>
                <a:spcPts val="1500"/>
              </a:spcAft>
              <a:buClr>
                <a:srgbClr val="E87722"/>
              </a:buClr>
              <a:buFont typeface="Arial" charset="0"/>
              <a:buChar char="•"/>
            </a:pPr>
            <a:r>
              <a:rPr lang="en-US" sz="2000" dirty="0">
                <a:solidFill>
                  <a:srgbClr val="63666A"/>
                </a:solidFill>
                <a:latin typeface="Arial" charset="0"/>
                <a:ea typeface="ＭＳ Ｐゴシック"/>
              </a:rPr>
              <a:t>Acupuncture</a:t>
            </a:r>
          </a:p>
          <a:p>
            <a:pPr marL="342900" indent="-342900" eaLnBrk="0" fontAlgn="base" hangingPunct="0">
              <a:spcBef>
                <a:spcPct val="0"/>
              </a:spcBef>
              <a:spcAft>
                <a:spcPts val="1500"/>
              </a:spcAft>
              <a:buClr>
                <a:srgbClr val="E87722"/>
              </a:buClr>
              <a:buFont typeface="Arial" charset="0"/>
              <a:buChar char="•"/>
            </a:pPr>
            <a:r>
              <a:rPr lang="en-US" sz="2000" dirty="0">
                <a:solidFill>
                  <a:srgbClr val="63666A"/>
                </a:solidFill>
                <a:latin typeface="Arial" charset="0"/>
                <a:ea typeface="ＭＳ Ｐゴシック"/>
              </a:rPr>
              <a:t>Eye glasses</a:t>
            </a:r>
          </a:p>
          <a:p>
            <a:pPr marL="342900" indent="-342900" eaLnBrk="0" fontAlgn="base" hangingPunct="0">
              <a:spcBef>
                <a:spcPct val="0"/>
              </a:spcBef>
              <a:spcAft>
                <a:spcPts val="1500"/>
              </a:spcAft>
              <a:buClr>
                <a:srgbClr val="E87722"/>
              </a:buClr>
              <a:buFont typeface="Arial" charset="0"/>
              <a:buChar char="•"/>
            </a:pPr>
            <a:r>
              <a:rPr lang="en-US" sz="2000" dirty="0">
                <a:solidFill>
                  <a:srgbClr val="63666A"/>
                </a:solidFill>
                <a:latin typeface="Arial" charset="0"/>
                <a:ea typeface="ＭＳ Ｐゴシック"/>
              </a:rPr>
              <a:t>LASIK surgery</a:t>
            </a:r>
          </a:p>
          <a:p>
            <a:pPr marL="342900" indent="-342900" eaLnBrk="0" fontAlgn="base" hangingPunct="0">
              <a:spcBef>
                <a:spcPct val="0"/>
              </a:spcBef>
              <a:spcAft>
                <a:spcPts val="1500"/>
              </a:spcAft>
              <a:buClr>
                <a:srgbClr val="E87722"/>
              </a:buClr>
              <a:buFont typeface="Arial" charset="0"/>
              <a:buChar char="•"/>
            </a:pPr>
            <a:r>
              <a:rPr lang="en-US" sz="2000" dirty="0">
                <a:solidFill>
                  <a:srgbClr val="63666A"/>
                </a:solidFill>
                <a:latin typeface="Arial" charset="0"/>
                <a:ea typeface="ＭＳ Ｐゴシック"/>
              </a:rPr>
              <a:t>Dental treatments</a:t>
            </a:r>
          </a:p>
          <a:p>
            <a:pPr marL="342900" indent="-342900" eaLnBrk="0" fontAlgn="base" hangingPunct="0">
              <a:spcBef>
                <a:spcPct val="0"/>
              </a:spcBef>
              <a:spcAft>
                <a:spcPts val="1500"/>
              </a:spcAft>
              <a:buClr>
                <a:srgbClr val="E87722"/>
              </a:buClr>
              <a:buFont typeface="Arial" charset="0"/>
              <a:buChar char="•"/>
            </a:pPr>
            <a:r>
              <a:rPr lang="en-US" sz="2000" dirty="0">
                <a:solidFill>
                  <a:srgbClr val="63666A"/>
                </a:solidFill>
                <a:latin typeface="Arial" charset="0"/>
                <a:ea typeface="ＭＳ Ｐゴシック"/>
              </a:rPr>
              <a:t>Braces</a:t>
            </a:r>
          </a:p>
          <a:p>
            <a:pPr marL="342900" indent="-342900" eaLnBrk="0" fontAlgn="base" hangingPunct="0">
              <a:spcBef>
                <a:spcPct val="0"/>
              </a:spcBef>
              <a:spcAft>
                <a:spcPts val="1500"/>
              </a:spcAft>
              <a:buClr>
                <a:srgbClr val="E87722"/>
              </a:buClr>
              <a:buFont typeface="Arial" charset="0"/>
              <a:buChar char="•"/>
            </a:pPr>
            <a:r>
              <a:rPr lang="en-US" sz="2000" dirty="0">
                <a:solidFill>
                  <a:srgbClr val="63666A"/>
                </a:solidFill>
                <a:latin typeface="Arial" charset="0"/>
                <a:ea typeface="ＭＳ Ｐゴシック"/>
              </a:rPr>
              <a:t>Hearing aids</a:t>
            </a:r>
          </a:p>
        </p:txBody>
      </p:sp>
      <p:sp>
        <p:nvSpPr>
          <p:cNvPr id="28" name="TextBox 27"/>
          <p:cNvSpPr txBox="1"/>
          <p:nvPr/>
        </p:nvSpPr>
        <p:spPr>
          <a:xfrm>
            <a:off x="4050393" y="4499949"/>
            <a:ext cx="4150977" cy="861774"/>
          </a:xfrm>
          <a:prstGeom prst="rect">
            <a:avLst/>
          </a:prstGeom>
          <a:noFill/>
          <a:effectLst/>
        </p:spPr>
        <p:txBody>
          <a:bodyPr wrap="square" lIns="0" tIns="0" rIns="0" bIns="0">
            <a:spAutoFit/>
          </a:bodyPr>
          <a:lstStyle/>
          <a:p>
            <a:pPr fontAlgn="base">
              <a:spcBef>
                <a:spcPct val="0"/>
              </a:spcBef>
              <a:spcAft>
                <a:spcPct val="0"/>
              </a:spcAft>
              <a:defRPr/>
            </a:pPr>
            <a:r>
              <a:rPr lang="en-US" sz="2800" b="1" dirty="0">
                <a:solidFill>
                  <a:srgbClr val="E87722"/>
                </a:solidFill>
                <a:latin typeface="Arial" charset="0"/>
                <a:ea typeface="ＭＳ Ｐゴシック"/>
              </a:rPr>
              <a:t>Always track expenses and save receipts</a:t>
            </a:r>
          </a:p>
        </p:txBody>
      </p:sp>
      <p:sp>
        <p:nvSpPr>
          <p:cNvPr id="29" name="TextBox 28"/>
          <p:cNvSpPr txBox="1"/>
          <p:nvPr/>
        </p:nvSpPr>
        <p:spPr>
          <a:xfrm>
            <a:off x="4754880" y="5686114"/>
            <a:ext cx="3689272" cy="246221"/>
          </a:xfrm>
          <a:prstGeom prst="rect">
            <a:avLst/>
          </a:prstGeom>
          <a:noFill/>
          <a:effectLst/>
        </p:spPr>
        <p:txBody>
          <a:bodyPr wrap="square" lIns="0" tIns="0" rIns="0" bIns="0">
            <a:spAutoFit/>
          </a:bodyPr>
          <a:lstStyle/>
          <a:p>
            <a:pPr fontAlgn="base">
              <a:spcBef>
                <a:spcPct val="0"/>
              </a:spcBef>
              <a:spcAft>
                <a:spcPct val="0"/>
              </a:spcAft>
              <a:defRPr/>
            </a:pPr>
            <a:r>
              <a:rPr lang="en-US" sz="1600" dirty="0">
                <a:solidFill>
                  <a:srgbClr val="63666A"/>
                </a:solidFill>
                <a:latin typeface="Arial" charset="0"/>
                <a:ea typeface="ＭＳ Ｐゴシック"/>
              </a:rPr>
              <a:t>Save your receipts with </a:t>
            </a:r>
            <a:r>
              <a:rPr lang="en-US" sz="1600" i="1" dirty="0" smtClean="0">
                <a:solidFill>
                  <a:srgbClr val="63666A"/>
                </a:solidFill>
                <a:latin typeface="Arial" charset="0"/>
                <a:ea typeface="ＭＳ Ｐゴシック"/>
              </a:rPr>
              <a:t>Expense Tracker</a:t>
            </a:r>
            <a:endParaRPr lang="en-US" sz="1600" i="1" dirty="0">
              <a:solidFill>
                <a:srgbClr val="63666A"/>
              </a:solidFill>
              <a:latin typeface="Arial" charset="0"/>
              <a:ea typeface="ＭＳ Ｐゴシック"/>
            </a:endParaRP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50393" y="5608391"/>
            <a:ext cx="583351" cy="401669"/>
          </a:xfrm>
          <a:prstGeom prst="rect">
            <a:avLst/>
          </a:prstGeom>
        </p:spPr>
      </p:pic>
      <p:sp>
        <p:nvSpPr>
          <p:cNvPr id="2" name="Slide Number Placeholder 1"/>
          <p:cNvSpPr>
            <a:spLocks noGrp="1"/>
          </p:cNvSpPr>
          <p:nvPr>
            <p:ph type="sldNum" sz="quarter" idx="12"/>
          </p:nvPr>
        </p:nvSpPr>
        <p:spPr/>
        <p:txBody>
          <a:bodyPr/>
          <a:lstStyle/>
          <a:p>
            <a:fld id="{F602AE76-99CA-49A0-AC36-64F5F5D07FB4}" type="slidenum">
              <a:rPr lang="en-US" smtClean="0"/>
              <a:t>5</a:t>
            </a:fld>
            <a:endParaRPr lang="en-US"/>
          </a:p>
        </p:txBody>
      </p:sp>
    </p:spTree>
    <p:extLst>
      <p:ext uri="{BB962C8B-B14F-4D97-AF65-F5344CB8AC3E}">
        <p14:creationId xmlns:p14="http://schemas.microsoft.com/office/powerpoint/2010/main" val="6028481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24723" y="281637"/>
            <a:ext cx="6583746" cy="467032"/>
          </a:xfrm>
          <a:prstGeom prst="rect">
            <a:avLst/>
          </a:prstGeom>
          <a:noFill/>
        </p:spPr>
        <p:txBody>
          <a:bodyPr wrap="square" lIns="0" tIns="0" rIns="0" bIns="0" rtlCol="0">
            <a:noAutofit/>
          </a:bodyPr>
          <a:lstStyle/>
          <a:p>
            <a:pPr fontAlgn="base">
              <a:spcBef>
                <a:spcPct val="0"/>
              </a:spcBef>
              <a:spcAft>
                <a:spcPct val="0"/>
              </a:spcAft>
            </a:pPr>
            <a:r>
              <a:rPr lang="en-US" sz="2800" b="1" dirty="0" smtClean="0">
                <a:solidFill>
                  <a:srgbClr val="E87722"/>
                </a:solidFill>
                <a:latin typeface="Arial" charset="0"/>
                <a:ea typeface="ＭＳ Ｐゴシック"/>
                <a:cs typeface="Calibri"/>
              </a:rPr>
              <a:t>Full-Time HSA Contributions</a:t>
            </a:r>
            <a:endParaRPr lang="en-US" sz="2800" b="1" dirty="0">
              <a:solidFill>
                <a:srgbClr val="E87722"/>
              </a:solidFill>
              <a:latin typeface="Arial" charset="0"/>
              <a:ea typeface="ＭＳ Ｐゴシック"/>
              <a:cs typeface="Calibri"/>
            </a:endParaRP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grpSp>
        <p:nvGrpSpPr>
          <p:cNvPr id="13" name="Group 12"/>
          <p:cNvGrpSpPr/>
          <p:nvPr/>
        </p:nvGrpSpPr>
        <p:grpSpPr>
          <a:xfrm>
            <a:off x="2058138" y="6568110"/>
            <a:ext cx="5029311" cy="353946"/>
            <a:chOff x="2161244" y="5911307"/>
            <a:chExt cx="5029311" cy="353946"/>
          </a:xfrm>
        </p:grpSpPr>
        <p:sp>
          <p:nvSpPr>
            <p:cNvPr id="17" name="TextBox 16"/>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b="1"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b="1"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b="1"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b="1"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b="1"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19" name="Rounded Rectangle 18"/>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pic>
        <p:nvPicPr>
          <p:cNvPr id="14" name="Picture 13"/>
          <p:cNvPicPr/>
          <p:nvPr/>
        </p:nvPicPr>
        <p:blipFill>
          <a:blip r:embed="rId4"/>
          <a:stretch>
            <a:fillRect/>
          </a:stretch>
        </p:blipFill>
        <p:spPr>
          <a:xfrm>
            <a:off x="1410462" y="2039035"/>
            <a:ext cx="2118633" cy="1371600"/>
          </a:xfrm>
          <a:prstGeom prst="rect">
            <a:avLst/>
          </a:prstGeom>
        </p:spPr>
      </p:pic>
      <p:pic>
        <p:nvPicPr>
          <p:cNvPr id="15" name="Picture 14"/>
          <p:cNvPicPr/>
          <p:nvPr/>
        </p:nvPicPr>
        <p:blipFill>
          <a:blip r:embed="rId5"/>
          <a:stretch>
            <a:fillRect/>
          </a:stretch>
        </p:blipFill>
        <p:spPr>
          <a:xfrm>
            <a:off x="3504438" y="2039034"/>
            <a:ext cx="2118631" cy="1371600"/>
          </a:xfrm>
          <a:prstGeom prst="rect">
            <a:avLst/>
          </a:prstGeom>
        </p:spPr>
      </p:pic>
      <p:pic>
        <p:nvPicPr>
          <p:cNvPr id="16" name="Picture 15"/>
          <p:cNvPicPr/>
          <p:nvPr/>
        </p:nvPicPr>
        <p:blipFill>
          <a:blip r:embed="rId6"/>
          <a:stretch>
            <a:fillRect/>
          </a:stretch>
        </p:blipFill>
        <p:spPr>
          <a:xfrm>
            <a:off x="5598414" y="2039035"/>
            <a:ext cx="2118633" cy="1371600"/>
          </a:xfrm>
          <a:prstGeom prst="rect">
            <a:avLst/>
          </a:prstGeom>
        </p:spPr>
      </p:pic>
      <p:sp>
        <p:nvSpPr>
          <p:cNvPr id="20" name="TextBox 5"/>
          <p:cNvSpPr txBox="1"/>
          <p:nvPr/>
        </p:nvSpPr>
        <p:spPr>
          <a:xfrm>
            <a:off x="2351242" y="5830669"/>
            <a:ext cx="4436943"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i="1" dirty="0" smtClean="0">
                <a:solidFill>
                  <a:srgbClr val="990033"/>
                </a:solidFill>
              </a:rPr>
              <a:t>Open enrollment is an ideal time to review and update your HSA contributions</a:t>
            </a:r>
            <a:endParaRPr lang="en-US" b="1" i="1" dirty="0">
              <a:solidFill>
                <a:srgbClr val="990033"/>
              </a:solidFill>
            </a:endParaRPr>
          </a:p>
        </p:txBody>
      </p:sp>
      <p:pic>
        <p:nvPicPr>
          <p:cNvPr id="21" name="Picture 2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19606" y="1703678"/>
            <a:ext cx="6300216" cy="360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12185" y="4306670"/>
            <a:ext cx="6307637" cy="1230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Rounded Rectangle 22"/>
          <p:cNvSpPr/>
          <p:nvPr/>
        </p:nvSpPr>
        <p:spPr>
          <a:xfrm>
            <a:off x="5345430" y="5039058"/>
            <a:ext cx="840113" cy="498784"/>
          </a:xfrm>
          <a:prstGeom prst="roundRect">
            <a:avLst/>
          </a:prstGeom>
          <a:solidFill>
            <a:schemeClr val="bg1">
              <a:alpha val="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4" name="Down Arrow 23"/>
          <p:cNvSpPr/>
          <p:nvPr/>
        </p:nvSpPr>
        <p:spPr>
          <a:xfrm rot="4426944">
            <a:off x="5095262" y="2591832"/>
            <a:ext cx="301064" cy="2855122"/>
          </a:xfrm>
          <a:prstGeom prst="downArrow">
            <a:avLst>
              <a:gd name="adj1" fmla="val 50000"/>
              <a:gd name="adj2" fmla="val 52269"/>
            </a:avLst>
          </a:prstGeom>
          <a:ln>
            <a:solidFill>
              <a:srgbClr val="990033"/>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 name="Left Brace 24"/>
          <p:cNvSpPr/>
          <p:nvPr/>
        </p:nvSpPr>
        <p:spPr>
          <a:xfrm rot="16200000">
            <a:off x="6485382" y="2378553"/>
            <a:ext cx="320040" cy="2176272"/>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p>
        </p:txBody>
      </p:sp>
      <p:sp>
        <p:nvSpPr>
          <p:cNvPr id="2" name="Slide Number Placeholder 1"/>
          <p:cNvSpPr>
            <a:spLocks noGrp="1"/>
          </p:cNvSpPr>
          <p:nvPr>
            <p:ph type="sldNum" sz="quarter" idx="12"/>
          </p:nvPr>
        </p:nvSpPr>
        <p:spPr/>
        <p:txBody>
          <a:bodyPr/>
          <a:lstStyle/>
          <a:p>
            <a:fld id="{F602AE76-99CA-49A0-AC36-64F5F5D07FB4}" type="slidenum">
              <a:rPr lang="en-US" smtClean="0"/>
              <a:t>6</a:t>
            </a:fld>
            <a:endParaRPr lang="en-US"/>
          </a:p>
        </p:txBody>
      </p:sp>
    </p:spTree>
    <p:extLst>
      <p:ext uri="{BB962C8B-B14F-4D97-AF65-F5344CB8AC3E}">
        <p14:creationId xmlns:p14="http://schemas.microsoft.com/office/powerpoint/2010/main" val="40961501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24723" y="281637"/>
            <a:ext cx="6583746" cy="467032"/>
          </a:xfrm>
          <a:prstGeom prst="rect">
            <a:avLst/>
          </a:prstGeom>
          <a:noFill/>
        </p:spPr>
        <p:txBody>
          <a:bodyPr wrap="square" lIns="0" tIns="0" rIns="0" bIns="0" rtlCol="0">
            <a:noAutofit/>
          </a:bodyPr>
          <a:lstStyle/>
          <a:p>
            <a:pPr fontAlgn="base">
              <a:spcBef>
                <a:spcPct val="0"/>
              </a:spcBef>
              <a:spcAft>
                <a:spcPct val="0"/>
              </a:spcAft>
            </a:pPr>
            <a:r>
              <a:rPr lang="en-US" sz="2800" b="1" dirty="0" smtClean="0">
                <a:solidFill>
                  <a:srgbClr val="E87722"/>
                </a:solidFill>
                <a:latin typeface="Arial" charset="0"/>
                <a:ea typeface="ＭＳ Ｐゴシック"/>
                <a:cs typeface="Calibri"/>
              </a:rPr>
              <a:t>Part-Time HSA Contributions</a:t>
            </a:r>
            <a:endParaRPr lang="en-US" sz="2800" b="1" dirty="0">
              <a:solidFill>
                <a:srgbClr val="E87722"/>
              </a:solidFill>
              <a:latin typeface="Arial" charset="0"/>
              <a:ea typeface="ＭＳ Ｐゴシック"/>
              <a:cs typeface="Calibri"/>
            </a:endParaRP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grpSp>
        <p:nvGrpSpPr>
          <p:cNvPr id="13" name="Group 12"/>
          <p:cNvGrpSpPr/>
          <p:nvPr/>
        </p:nvGrpSpPr>
        <p:grpSpPr>
          <a:xfrm>
            <a:off x="2058138" y="6568110"/>
            <a:ext cx="5029311" cy="353946"/>
            <a:chOff x="2161244" y="5911307"/>
            <a:chExt cx="5029311" cy="353946"/>
          </a:xfrm>
        </p:grpSpPr>
        <p:sp>
          <p:nvSpPr>
            <p:cNvPr id="17" name="TextBox 16"/>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b="1"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b="1"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b="1"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b="1"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b="1"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19" name="Rounded Rectangle 18"/>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8" name="TextBox 5"/>
          <p:cNvSpPr txBox="1"/>
          <p:nvPr/>
        </p:nvSpPr>
        <p:spPr>
          <a:xfrm>
            <a:off x="3370126" y="5602069"/>
            <a:ext cx="4368453"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i="1" dirty="0" smtClean="0">
                <a:solidFill>
                  <a:srgbClr val="990033"/>
                </a:solidFill>
              </a:rPr>
              <a:t>Open enrollment is an ideal time to review and update your HSA contributions</a:t>
            </a:r>
            <a:endParaRPr lang="en-US" b="1" i="1" dirty="0">
              <a:solidFill>
                <a:srgbClr val="990033"/>
              </a:solidFill>
            </a:endParaRPr>
          </a:p>
        </p:txBody>
      </p:sp>
      <p:pic>
        <p:nvPicPr>
          <p:cNvPr id="9"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240" y="1664898"/>
            <a:ext cx="1368088" cy="134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4278" y="1655373"/>
            <a:ext cx="1891696" cy="1355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8031" y="1655372"/>
            <a:ext cx="1891695" cy="1355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77062" y="1655372"/>
            <a:ext cx="1891697" cy="1355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24277" y="1394080"/>
            <a:ext cx="5644482" cy="302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1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03551" y="4061080"/>
            <a:ext cx="5029200" cy="98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Down Arrow 20"/>
          <p:cNvSpPr/>
          <p:nvPr/>
        </p:nvSpPr>
        <p:spPr>
          <a:xfrm rot="4386763">
            <a:off x="5557457" y="2206957"/>
            <a:ext cx="301064" cy="2899043"/>
          </a:xfrm>
          <a:prstGeom prst="downArrow">
            <a:avLst>
              <a:gd name="adj1" fmla="val 50000"/>
              <a:gd name="adj2" fmla="val 52269"/>
            </a:avLst>
          </a:prstGeom>
          <a:ln>
            <a:solidFill>
              <a:srgbClr val="990033"/>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2" name="Rounded Rectangle 21"/>
          <p:cNvSpPr/>
          <p:nvPr/>
        </p:nvSpPr>
        <p:spPr>
          <a:xfrm>
            <a:off x="5441606" y="4658570"/>
            <a:ext cx="840113" cy="374670"/>
          </a:xfrm>
          <a:prstGeom prst="roundRect">
            <a:avLst/>
          </a:prstGeom>
          <a:solidFill>
            <a:schemeClr val="bg1">
              <a:alpha val="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Slide Number Placeholder 1"/>
          <p:cNvSpPr>
            <a:spLocks noGrp="1"/>
          </p:cNvSpPr>
          <p:nvPr>
            <p:ph type="sldNum" sz="quarter" idx="12"/>
          </p:nvPr>
        </p:nvSpPr>
        <p:spPr/>
        <p:txBody>
          <a:bodyPr/>
          <a:lstStyle/>
          <a:p>
            <a:fld id="{F602AE76-99CA-49A0-AC36-64F5F5D07FB4}" type="slidenum">
              <a:rPr lang="en-US" smtClean="0"/>
              <a:t>7</a:t>
            </a:fld>
            <a:endParaRPr lang="en-US"/>
          </a:p>
        </p:txBody>
      </p:sp>
    </p:spTree>
    <p:extLst>
      <p:ext uri="{BB962C8B-B14F-4D97-AF65-F5344CB8AC3E}">
        <p14:creationId xmlns:p14="http://schemas.microsoft.com/office/powerpoint/2010/main" val="13499431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24723" y="281637"/>
            <a:ext cx="6583746" cy="467032"/>
          </a:xfrm>
          <a:prstGeom prst="rect">
            <a:avLst/>
          </a:prstGeom>
          <a:noFill/>
        </p:spPr>
        <p:txBody>
          <a:bodyPr wrap="square" lIns="0" tIns="0" rIns="0" bIns="0" rtlCol="0">
            <a:noAutofit/>
          </a:bodyPr>
          <a:lstStyle/>
          <a:p>
            <a:pPr fontAlgn="base">
              <a:spcBef>
                <a:spcPct val="0"/>
              </a:spcBef>
              <a:spcAft>
                <a:spcPct val="0"/>
              </a:spcAft>
            </a:pPr>
            <a:r>
              <a:rPr lang="en-US" sz="2800" b="1" dirty="0" smtClean="0">
                <a:solidFill>
                  <a:srgbClr val="E87722"/>
                </a:solidFill>
                <a:latin typeface="Arial" charset="0"/>
                <a:ea typeface="ＭＳ Ｐゴシック"/>
                <a:cs typeface="Calibri"/>
              </a:rPr>
              <a:t>Change your Contribution Amount</a:t>
            </a:r>
            <a:endParaRPr lang="en-US" sz="2800" b="1" dirty="0">
              <a:solidFill>
                <a:srgbClr val="E87722"/>
              </a:solidFill>
              <a:latin typeface="Arial" charset="0"/>
              <a:ea typeface="ＭＳ Ｐゴシック"/>
              <a:cs typeface="Calibri"/>
            </a:endParaRP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grpSp>
        <p:nvGrpSpPr>
          <p:cNvPr id="13" name="Group 12"/>
          <p:cNvGrpSpPr/>
          <p:nvPr/>
        </p:nvGrpSpPr>
        <p:grpSpPr>
          <a:xfrm>
            <a:off x="2058138" y="6568110"/>
            <a:ext cx="5029311" cy="353946"/>
            <a:chOff x="2161244" y="5911307"/>
            <a:chExt cx="5029311" cy="353946"/>
          </a:xfrm>
        </p:grpSpPr>
        <p:sp>
          <p:nvSpPr>
            <p:cNvPr id="17" name="TextBox 16"/>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b="1"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b="1"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b="1"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b="1"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b="1"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19" name="Rounded Rectangle 18"/>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pic>
        <p:nvPicPr>
          <p:cNvPr id="23" name="Picture 22"/>
          <p:cNvPicPr/>
          <p:nvPr/>
        </p:nvPicPr>
        <p:blipFill>
          <a:blip r:embed="rId4"/>
          <a:stretch>
            <a:fillRect/>
          </a:stretch>
        </p:blipFill>
        <p:spPr>
          <a:xfrm>
            <a:off x="990600" y="1447800"/>
            <a:ext cx="7620000" cy="4939970"/>
          </a:xfrm>
          <a:prstGeom prst="rect">
            <a:avLst/>
          </a:prstGeom>
        </p:spPr>
      </p:pic>
      <p:sp>
        <p:nvSpPr>
          <p:cNvPr id="2" name="Oval 1"/>
          <p:cNvSpPr/>
          <p:nvPr/>
        </p:nvSpPr>
        <p:spPr>
          <a:xfrm>
            <a:off x="1676400" y="4800600"/>
            <a:ext cx="1219200" cy="228600"/>
          </a:xfrm>
          <a:prstGeom prst="ellipse">
            <a:avLst/>
          </a:prstGeom>
          <a:noFill/>
          <a:ln>
            <a:solidFill>
              <a:srgbClr val="FF99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F602AE76-99CA-49A0-AC36-64F5F5D07FB4}" type="slidenum">
              <a:rPr lang="en-US" smtClean="0"/>
              <a:t>8</a:t>
            </a:fld>
            <a:endParaRPr lang="en-US"/>
          </a:p>
        </p:txBody>
      </p:sp>
    </p:spTree>
    <p:extLst>
      <p:ext uri="{BB962C8B-B14F-4D97-AF65-F5344CB8AC3E}">
        <p14:creationId xmlns:p14="http://schemas.microsoft.com/office/powerpoint/2010/main" val="25726520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24723" y="281637"/>
            <a:ext cx="6583746" cy="467032"/>
          </a:xfrm>
          <a:prstGeom prst="rect">
            <a:avLst/>
          </a:prstGeom>
          <a:noFill/>
        </p:spPr>
        <p:txBody>
          <a:bodyPr wrap="square" lIns="0" tIns="0" rIns="0" bIns="0" rtlCol="0">
            <a:noAutofit/>
          </a:bodyPr>
          <a:lstStyle/>
          <a:p>
            <a:pPr fontAlgn="base">
              <a:spcBef>
                <a:spcPct val="0"/>
              </a:spcBef>
              <a:spcAft>
                <a:spcPct val="0"/>
              </a:spcAft>
            </a:pPr>
            <a:r>
              <a:rPr lang="en-US" sz="2800" b="1" dirty="0">
                <a:solidFill>
                  <a:srgbClr val="E87722"/>
                </a:solidFill>
                <a:latin typeface="Arial" charset="0"/>
                <a:ea typeface="ＭＳ Ｐゴシック"/>
                <a:cs typeface="Calibri"/>
              </a:rPr>
              <a:t>Manage your account online</a:t>
            </a:r>
          </a:p>
        </p:txBody>
      </p:sp>
      <p:sp>
        <p:nvSpPr>
          <p:cNvPr id="11" name="Content Placeholder 2"/>
          <p:cNvSpPr txBox="1">
            <a:spLocks/>
          </p:cNvSpPr>
          <p:nvPr/>
        </p:nvSpPr>
        <p:spPr bwMode="auto">
          <a:xfrm>
            <a:off x="463747" y="1620481"/>
            <a:ext cx="6257925" cy="5937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0" fontAlgn="base" hangingPunct="0">
              <a:spcBef>
                <a:spcPct val="0"/>
              </a:spcBef>
              <a:spcAft>
                <a:spcPts val="500"/>
              </a:spcAft>
              <a:buClr>
                <a:schemeClr val="accent1"/>
              </a:buClr>
              <a:defRPr sz="1400">
                <a:solidFill>
                  <a:schemeClr val="tx1"/>
                </a:solidFill>
                <a:latin typeface="+mn-lt"/>
                <a:ea typeface="ＭＳ Ｐゴシック" charset="0"/>
                <a:cs typeface="ＭＳ Ｐゴシック" charset="0"/>
              </a:defRPr>
            </a:lvl1pPr>
            <a:lvl2pPr marL="152400" indent="-150813" algn="l" rtl="0" eaLnBrk="0" fontAlgn="base" hangingPunct="0">
              <a:spcBef>
                <a:spcPct val="0"/>
              </a:spcBef>
              <a:spcAft>
                <a:spcPts val="500"/>
              </a:spcAft>
              <a:buClr>
                <a:schemeClr val="accent1"/>
              </a:buClr>
              <a:buSzPct val="125000"/>
              <a:buFont typeface="Arial Black" pitchFamily="34" charset="0"/>
              <a:buChar char="›"/>
              <a:defRPr sz="1400">
                <a:solidFill>
                  <a:schemeClr val="tx1"/>
                </a:solidFill>
                <a:latin typeface="+mn-lt"/>
                <a:ea typeface="ＭＳ Ｐゴシック" charset="0"/>
                <a:cs typeface="Arial Unicode MS" charset="0"/>
              </a:defRPr>
            </a:lvl2pPr>
            <a:lvl3pPr marL="355600" indent="-177800" algn="l" rtl="0" eaLnBrk="0" fontAlgn="base" hangingPunct="0">
              <a:spcBef>
                <a:spcPct val="0"/>
              </a:spcBef>
              <a:spcAft>
                <a:spcPts val="500"/>
              </a:spcAft>
              <a:buClr>
                <a:schemeClr val="accent1"/>
              </a:buClr>
              <a:buSzPct val="125000"/>
              <a:buFont typeface="Arial Black" pitchFamily="34" charset="0"/>
              <a:buChar char="›"/>
              <a:defRPr sz="1400">
                <a:solidFill>
                  <a:schemeClr val="tx1"/>
                </a:solidFill>
                <a:latin typeface="+mn-lt"/>
                <a:ea typeface="Arial Unicode MS" charset="0"/>
                <a:cs typeface="Arial Unicode MS" charset="0"/>
              </a:defRPr>
            </a:lvl3pPr>
            <a:lvl4pPr marL="641350" indent="-171450" algn="l" rtl="0" eaLnBrk="0" fontAlgn="base" hangingPunct="0">
              <a:spcBef>
                <a:spcPct val="0"/>
              </a:spcBef>
              <a:spcAft>
                <a:spcPts val="500"/>
              </a:spcAft>
              <a:buClr>
                <a:schemeClr val="accent1"/>
              </a:buClr>
              <a:buSzPct val="125000"/>
              <a:buFont typeface="Arial Black" pitchFamily="34" charset="0"/>
              <a:buChar char="›"/>
              <a:defRPr sz="1400">
                <a:solidFill>
                  <a:schemeClr val="tx1"/>
                </a:solidFill>
                <a:latin typeface="+mn-lt"/>
                <a:ea typeface="Arial Unicode MS" charset="0"/>
                <a:cs typeface="Arial Unicode MS" charset="0"/>
              </a:defRPr>
            </a:lvl4pPr>
            <a:lvl5pPr marL="927100" indent="-171450" algn="l" rtl="0" eaLnBrk="0" fontAlgn="base" hangingPunct="0">
              <a:spcBef>
                <a:spcPct val="0"/>
              </a:spcBef>
              <a:spcAft>
                <a:spcPts val="500"/>
              </a:spcAft>
              <a:buClr>
                <a:schemeClr val="accent1"/>
              </a:buClr>
              <a:buSzPct val="125000"/>
              <a:buFont typeface="Arial Black" pitchFamily="34" charset="0"/>
              <a:buChar char="›"/>
              <a:defRPr sz="1400">
                <a:solidFill>
                  <a:schemeClr val="tx1"/>
                </a:solidFill>
                <a:latin typeface="+mn-lt"/>
                <a:ea typeface="Arial Unicode MS" charset="0"/>
                <a:cs typeface="Arial Unicode MS" charset="0"/>
              </a:defRPr>
            </a:lvl5pPr>
            <a:lvl6pPr marL="1384300" indent="-171450" algn="l" rtl="0" fontAlgn="base">
              <a:lnSpc>
                <a:spcPct val="95000"/>
              </a:lnSpc>
              <a:spcBef>
                <a:spcPct val="0"/>
              </a:spcBef>
              <a:spcAft>
                <a:spcPct val="35000"/>
              </a:spcAft>
              <a:buChar char="»"/>
              <a:defRPr sz="1400">
                <a:solidFill>
                  <a:schemeClr val="tx1"/>
                </a:solidFill>
                <a:latin typeface="+mn-lt"/>
                <a:ea typeface="Arial Unicode MS" charset="0"/>
                <a:cs typeface="+mn-cs"/>
              </a:defRPr>
            </a:lvl6pPr>
            <a:lvl7pPr marL="1841500" indent="-171450" algn="l" rtl="0" fontAlgn="base">
              <a:lnSpc>
                <a:spcPct val="95000"/>
              </a:lnSpc>
              <a:spcBef>
                <a:spcPct val="0"/>
              </a:spcBef>
              <a:spcAft>
                <a:spcPct val="35000"/>
              </a:spcAft>
              <a:buChar char="»"/>
              <a:defRPr sz="1400">
                <a:solidFill>
                  <a:schemeClr val="tx1"/>
                </a:solidFill>
                <a:latin typeface="+mn-lt"/>
                <a:ea typeface="Arial Unicode MS" charset="0"/>
                <a:cs typeface="+mn-cs"/>
              </a:defRPr>
            </a:lvl7pPr>
            <a:lvl8pPr marL="2298700" indent="-171450" algn="l" rtl="0" fontAlgn="base">
              <a:lnSpc>
                <a:spcPct val="95000"/>
              </a:lnSpc>
              <a:spcBef>
                <a:spcPct val="0"/>
              </a:spcBef>
              <a:spcAft>
                <a:spcPct val="35000"/>
              </a:spcAft>
              <a:buChar char="»"/>
              <a:defRPr sz="1400">
                <a:solidFill>
                  <a:schemeClr val="tx1"/>
                </a:solidFill>
                <a:latin typeface="+mn-lt"/>
                <a:ea typeface="Arial Unicode MS" charset="0"/>
                <a:cs typeface="+mn-cs"/>
              </a:defRPr>
            </a:lvl8pPr>
            <a:lvl9pPr marL="2755900" indent="-171450" algn="l" rtl="0" fontAlgn="base">
              <a:lnSpc>
                <a:spcPct val="95000"/>
              </a:lnSpc>
              <a:spcBef>
                <a:spcPct val="0"/>
              </a:spcBef>
              <a:spcAft>
                <a:spcPct val="35000"/>
              </a:spcAft>
              <a:buChar char="»"/>
              <a:defRPr sz="1400">
                <a:solidFill>
                  <a:schemeClr val="tx1"/>
                </a:solidFill>
                <a:latin typeface="+mn-lt"/>
                <a:ea typeface="Arial Unicode MS" charset="0"/>
                <a:cs typeface="+mn-cs"/>
              </a:defRPr>
            </a:lvl9pPr>
          </a:lstStyle>
          <a:p>
            <a:pPr marL="0" marR="0" lvl="0" indent="0" algn="l" defTabSz="914400" rtl="0" eaLnBrk="1" fontAlgn="base" latinLnBrk="0" hangingPunct="1">
              <a:lnSpc>
                <a:spcPct val="100000"/>
              </a:lnSpc>
              <a:spcBef>
                <a:spcPct val="0"/>
              </a:spcBef>
              <a:spcAft>
                <a:spcPts val="500"/>
              </a:spcAft>
              <a:buClr>
                <a:srgbClr val="E87722"/>
              </a:buClr>
              <a:buSzTx/>
              <a:buFontTx/>
              <a:buNone/>
              <a:tabLst/>
              <a:defRPr/>
            </a:pPr>
            <a:r>
              <a:rPr kumimoji="0" lang="en-US" sz="2400" b="1" i="0" u="none" strike="noStrike" kern="1200" cap="none" spc="0" normalizeH="0" baseline="0" noProof="0" dirty="0" smtClean="0">
                <a:ln>
                  <a:noFill/>
                </a:ln>
                <a:solidFill>
                  <a:srgbClr val="63666A"/>
                </a:solidFill>
                <a:effectLst/>
                <a:uLnTx/>
                <a:uFillTx/>
                <a:latin typeface="Arial"/>
                <a:ea typeface="ＭＳ Ｐゴシック" charset="0"/>
                <a:cs typeface="Arial Unicode MS" charset="0"/>
              </a:rPr>
              <a:t>myCDH.optum.com</a:t>
            </a:r>
            <a:endParaRPr kumimoji="0" lang="en-US" sz="2400" b="0" i="0" u="none" strike="noStrike" kern="0" cap="none" spc="0" normalizeH="0" baseline="0" noProof="0" dirty="0">
              <a:ln>
                <a:noFill/>
              </a:ln>
              <a:solidFill>
                <a:srgbClr val="63666A"/>
              </a:solidFill>
              <a:effectLst/>
              <a:uLnTx/>
              <a:uFillTx/>
              <a:latin typeface="Arial"/>
              <a:ea typeface="ＭＳ Ｐゴシック" charset="0"/>
            </a:endParaRPr>
          </a:p>
        </p:txBody>
      </p:sp>
      <p:sp>
        <p:nvSpPr>
          <p:cNvPr id="12" name="Rectangle 11"/>
          <p:cNvSpPr>
            <a:spLocks noChangeArrowheads="1"/>
          </p:cNvSpPr>
          <p:nvPr/>
        </p:nvSpPr>
        <p:spPr bwMode="auto">
          <a:xfrm>
            <a:off x="455613" y="2195676"/>
            <a:ext cx="4139739" cy="3436838"/>
          </a:xfrm>
          <a:prstGeom prst="rect">
            <a:avLst/>
          </a:prstGeom>
          <a:noFill/>
          <a:ln w="9525">
            <a:noFill/>
            <a:miter lim="800000"/>
            <a:headEnd/>
            <a:tailEnd/>
          </a:ln>
        </p:spPr>
        <p:txBody>
          <a:bodyPr wrap="square">
            <a:spAutoFit/>
          </a:bodyPr>
          <a:lstStyle/>
          <a:p>
            <a:pPr marL="285750" indent="-285750">
              <a:spcAft>
                <a:spcPts val="1100"/>
              </a:spcAft>
              <a:buFont typeface="Arial" charset="0"/>
              <a:buChar char="•"/>
            </a:pPr>
            <a:r>
              <a:rPr lang="en-US" sz="1600" dirty="0" smtClean="0">
                <a:solidFill>
                  <a:srgbClr val="E87722"/>
                </a:solidFill>
                <a:latin typeface="Arial"/>
                <a:ea typeface="Arial Unicode MS" pitchFamily="34" charset="-128"/>
                <a:cs typeface="Arial Unicode MS" pitchFamily="34" charset="-128"/>
              </a:rPr>
              <a:t>Pay </a:t>
            </a:r>
            <a:r>
              <a:rPr lang="en-US" sz="1600" dirty="0">
                <a:solidFill>
                  <a:srgbClr val="E87722"/>
                </a:solidFill>
                <a:latin typeface="Arial"/>
                <a:ea typeface="Arial Unicode MS" pitchFamily="34" charset="-128"/>
                <a:cs typeface="Arial Unicode MS" pitchFamily="34" charset="-128"/>
              </a:rPr>
              <a:t>bills</a:t>
            </a:r>
          </a:p>
          <a:p>
            <a:pPr marL="285750" indent="-285750">
              <a:spcAft>
                <a:spcPts val="1100"/>
              </a:spcAft>
              <a:buFont typeface="Arial" charset="0"/>
              <a:buChar char="•"/>
            </a:pPr>
            <a:r>
              <a:rPr lang="en-US" sz="1600" dirty="0">
                <a:solidFill>
                  <a:srgbClr val="E87722"/>
                </a:solidFill>
                <a:latin typeface="Arial"/>
                <a:ea typeface="Arial Unicode MS" pitchFamily="34" charset="-128"/>
                <a:cs typeface="Arial Unicode MS" pitchFamily="34" charset="-128"/>
              </a:rPr>
              <a:t>Reimburse yourself</a:t>
            </a:r>
          </a:p>
          <a:p>
            <a:pPr marL="285750" indent="-285750">
              <a:spcAft>
                <a:spcPts val="1100"/>
              </a:spcAft>
              <a:buFont typeface="Arial" charset="0"/>
              <a:buChar char="•"/>
            </a:pPr>
            <a:r>
              <a:rPr lang="en-US" sz="1600" dirty="0">
                <a:solidFill>
                  <a:srgbClr val="E87722"/>
                </a:solidFill>
                <a:latin typeface="Arial"/>
                <a:ea typeface="Arial Unicode MS" pitchFamily="34" charset="-128"/>
                <a:cs typeface="Arial Unicode MS" pitchFamily="34" charset="-128"/>
              </a:rPr>
              <a:t>Manage investment activity</a:t>
            </a:r>
          </a:p>
          <a:p>
            <a:pPr marL="285750" indent="-285750">
              <a:spcAft>
                <a:spcPts val="1100"/>
              </a:spcAft>
              <a:buFont typeface="Arial" charset="0"/>
              <a:buChar char="•"/>
            </a:pPr>
            <a:r>
              <a:rPr lang="en-US" sz="1600" dirty="0">
                <a:solidFill>
                  <a:srgbClr val="E87722"/>
                </a:solidFill>
                <a:latin typeface="Arial"/>
                <a:ea typeface="Arial Unicode MS" pitchFamily="34" charset="-128"/>
                <a:cs typeface="Arial Unicode MS" pitchFamily="34" charset="-128"/>
              </a:rPr>
              <a:t>Access tools and resources</a:t>
            </a:r>
          </a:p>
          <a:p>
            <a:pPr marL="742950" lvl="1" indent="-285750">
              <a:spcAft>
                <a:spcPts val="1100"/>
              </a:spcAft>
              <a:buFont typeface="Arial" charset="0"/>
              <a:buChar char="•"/>
            </a:pPr>
            <a:r>
              <a:rPr lang="en-US" sz="1600" dirty="0">
                <a:solidFill>
                  <a:srgbClr val="E87722"/>
                </a:solidFill>
                <a:latin typeface="Arial"/>
                <a:ea typeface="Arial Unicode MS" pitchFamily="34" charset="-128"/>
                <a:cs typeface="Arial Unicode MS" pitchFamily="34" charset="-128"/>
              </a:rPr>
              <a:t>Health Savings Checkup</a:t>
            </a:r>
          </a:p>
          <a:p>
            <a:pPr marL="742950" lvl="1" indent="-285750">
              <a:spcAft>
                <a:spcPts val="1100"/>
              </a:spcAft>
              <a:buFont typeface="Arial" charset="0"/>
              <a:buChar char="•"/>
            </a:pPr>
            <a:r>
              <a:rPr lang="en-US" sz="1600" dirty="0" smtClean="0">
                <a:solidFill>
                  <a:srgbClr val="E87722"/>
                </a:solidFill>
                <a:latin typeface="Arial"/>
                <a:ea typeface="Arial Unicode MS" pitchFamily="34" charset="-128"/>
                <a:cs typeface="Arial Unicode MS" pitchFamily="34" charset="-128"/>
              </a:rPr>
              <a:t>Expense Tracker</a:t>
            </a:r>
            <a:endParaRPr lang="en-US" sz="1600" dirty="0">
              <a:solidFill>
                <a:srgbClr val="E87722"/>
              </a:solidFill>
              <a:latin typeface="Arial"/>
              <a:ea typeface="Arial Unicode MS" pitchFamily="34" charset="-128"/>
              <a:cs typeface="Arial Unicode MS" pitchFamily="34" charset="-128"/>
            </a:endParaRPr>
          </a:p>
          <a:p>
            <a:pPr marL="742950" lvl="1" indent="-285750">
              <a:spcAft>
                <a:spcPts val="1100"/>
              </a:spcAft>
              <a:buFont typeface="Arial" charset="0"/>
              <a:buChar char="•"/>
            </a:pPr>
            <a:r>
              <a:rPr lang="en-US" sz="1600" dirty="0">
                <a:solidFill>
                  <a:srgbClr val="E87722"/>
                </a:solidFill>
                <a:latin typeface="Arial"/>
                <a:ea typeface="Arial Unicode MS" pitchFamily="34" charset="-128"/>
                <a:cs typeface="Arial Unicode MS" pitchFamily="34" charset="-128"/>
              </a:rPr>
              <a:t>Quick view account activity</a:t>
            </a:r>
          </a:p>
          <a:p>
            <a:pPr marL="742950" lvl="1" indent="-285750">
              <a:spcAft>
                <a:spcPts val="1100"/>
              </a:spcAft>
              <a:buFont typeface="Arial" charset="0"/>
              <a:buChar char="•"/>
            </a:pPr>
            <a:r>
              <a:rPr lang="en-US" sz="1600" dirty="0">
                <a:solidFill>
                  <a:srgbClr val="E87722"/>
                </a:solidFill>
                <a:latin typeface="Arial"/>
                <a:ea typeface="Arial Unicode MS" pitchFamily="34" charset="-128"/>
                <a:cs typeface="Arial Unicode MS" pitchFamily="34" charset="-128"/>
              </a:rPr>
              <a:t>Educational videos</a:t>
            </a:r>
          </a:p>
          <a:p>
            <a:pPr marL="742950" lvl="1" indent="-285750">
              <a:spcAft>
                <a:spcPts val="1100"/>
              </a:spcAft>
              <a:buFont typeface="Arial" charset="0"/>
              <a:buChar char="•"/>
            </a:pPr>
            <a:r>
              <a:rPr lang="en-US" sz="1600" dirty="0">
                <a:solidFill>
                  <a:srgbClr val="E87722"/>
                </a:solidFill>
                <a:latin typeface="Arial"/>
                <a:ea typeface="Arial Unicode MS" pitchFamily="34" charset="-128"/>
                <a:cs typeface="Arial Unicode MS" pitchFamily="34" charset="-128"/>
              </a:rPr>
              <a:t>… and more!</a:t>
            </a: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grpSp>
        <p:nvGrpSpPr>
          <p:cNvPr id="13" name="Group 12"/>
          <p:cNvGrpSpPr/>
          <p:nvPr/>
        </p:nvGrpSpPr>
        <p:grpSpPr>
          <a:xfrm>
            <a:off x="2058138" y="6568110"/>
            <a:ext cx="5029311" cy="353946"/>
            <a:chOff x="2161244" y="5911307"/>
            <a:chExt cx="5029311" cy="353946"/>
          </a:xfrm>
        </p:grpSpPr>
        <p:sp>
          <p:nvSpPr>
            <p:cNvPr id="17" name="TextBox 16"/>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b="1"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b="1"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b="1"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b="1"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b="1"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19" name="Rounded Rectangle 18"/>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887" y="1846825"/>
            <a:ext cx="3876614" cy="3952875"/>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2" name="Slide Number Placeholder 1"/>
          <p:cNvSpPr>
            <a:spLocks noGrp="1"/>
          </p:cNvSpPr>
          <p:nvPr>
            <p:ph type="sldNum" sz="quarter" idx="12"/>
          </p:nvPr>
        </p:nvSpPr>
        <p:spPr/>
        <p:txBody>
          <a:bodyPr/>
          <a:lstStyle/>
          <a:p>
            <a:fld id="{F602AE76-99CA-49A0-AC36-64F5F5D07FB4}" type="slidenum">
              <a:rPr lang="en-US" smtClean="0"/>
              <a:t>9</a:t>
            </a:fld>
            <a:endParaRPr lang="en-US"/>
          </a:p>
        </p:txBody>
      </p:sp>
    </p:spTree>
    <p:extLst>
      <p:ext uri="{BB962C8B-B14F-4D97-AF65-F5344CB8AC3E}">
        <p14:creationId xmlns:p14="http://schemas.microsoft.com/office/powerpoint/2010/main" val="42173702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24723" y="281637"/>
            <a:ext cx="6583746" cy="467032"/>
          </a:xfrm>
          <a:prstGeom prst="rect">
            <a:avLst/>
          </a:prstGeom>
          <a:noFill/>
        </p:spPr>
        <p:txBody>
          <a:bodyPr wrap="square" lIns="0" tIns="0" rIns="0" bIns="0" rtlCol="0">
            <a:noAutofit/>
          </a:bodyPr>
          <a:lstStyle/>
          <a:p>
            <a:pPr fontAlgn="base">
              <a:spcBef>
                <a:spcPct val="0"/>
              </a:spcBef>
              <a:spcAft>
                <a:spcPct val="0"/>
              </a:spcAft>
            </a:pPr>
            <a:r>
              <a:rPr lang="en-US" sz="2800" b="1" dirty="0">
                <a:solidFill>
                  <a:srgbClr val="E87722"/>
                </a:solidFill>
                <a:latin typeface="Arial" charset="0"/>
                <a:ea typeface="ＭＳ Ｐゴシック"/>
                <a:cs typeface="Calibri"/>
              </a:rPr>
              <a:t>Manage your account </a:t>
            </a:r>
            <a:r>
              <a:rPr lang="en-US" sz="2800" b="1" dirty="0" smtClean="0">
                <a:solidFill>
                  <a:srgbClr val="E87722"/>
                </a:solidFill>
                <a:latin typeface="Arial" charset="0"/>
                <a:ea typeface="ＭＳ Ｐゴシック"/>
                <a:cs typeface="Calibri"/>
              </a:rPr>
              <a:t>on-the-go</a:t>
            </a:r>
            <a:endParaRPr lang="en-US" sz="2800" b="1" dirty="0">
              <a:solidFill>
                <a:srgbClr val="E87722"/>
              </a:solidFill>
              <a:latin typeface="Arial" charset="0"/>
              <a:ea typeface="ＭＳ Ｐゴシック"/>
              <a:cs typeface="Calibri"/>
            </a:endParaRPr>
          </a:p>
        </p:txBody>
      </p:sp>
      <p:sp>
        <p:nvSpPr>
          <p:cNvPr id="11" name="Content Placeholder 2"/>
          <p:cNvSpPr txBox="1">
            <a:spLocks/>
          </p:cNvSpPr>
          <p:nvPr/>
        </p:nvSpPr>
        <p:spPr bwMode="auto">
          <a:xfrm>
            <a:off x="463747" y="1450056"/>
            <a:ext cx="6705605" cy="91214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0" fontAlgn="base" hangingPunct="0">
              <a:spcBef>
                <a:spcPct val="0"/>
              </a:spcBef>
              <a:spcAft>
                <a:spcPts val="500"/>
              </a:spcAft>
              <a:buClr>
                <a:schemeClr val="accent1"/>
              </a:buClr>
              <a:defRPr sz="1400">
                <a:solidFill>
                  <a:schemeClr val="tx1"/>
                </a:solidFill>
                <a:latin typeface="+mn-lt"/>
                <a:ea typeface="ＭＳ Ｐゴシック" charset="0"/>
                <a:cs typeface="ＭＳ Ｐゴシック" charset="0"/>
              </a:defRPr>
            </a:lvl1pPr>
            <a:lvl2pPr marL="152400" indent="-150813" algn="l" rtl="0" eaLnBrk="0" fontAlgn="base" hangingPunct="0">
              <a:spcBef>
                <a:spcPct val="0"/>
              </a:spcBef>
              <a:spcAft>
                <a:spcPts val="500"/>
              </a:spcAft>
              <a:buClr>
                <a:schemeClr val="accent1"/>
              </a:buClr>
              <a:buSzPct val="125000"/>
              <a:buFont typeface="Arial Black" pitchFamily="34" charset="0"/>
              <a:buChar char="›"/>
              <a:defRPr sz="1400">
                <a:solidFill>
                  <a:schemeClr val="tx1"/>
                </a:solidFill>
                <a:latin typeface="+mn-lt"/>
                <a:ea typeface="ＭＳ Ｐゴシック" charset="0"/>
                <a:cs typeface="Arial Unicode MS" charset="0"/>
              </a:defRPr>
            </a:lvl2pPr>
            <a:lvl3pPr marL="355600" indent="-177800" algn="l" rtl="0" eaLnBrk="0" fontAlgn="base" hangingPunct="0">
              <a:spcBef>
                <a:spcPct val="0"/>
              </a:spcBef>
              <a:spcAft>
                <a:spcPts val="500"/>
              </a:spcAft>
              <a:buClr>
                <a:schemeClr val="accent1"/>
              </a:buClr>
              <a:buSzPct val="125000"/>
              <a:buFont typeface="Arial Black" pitchFamily="34" charset="0"/>
              <a:buChar char="›"/>
              <a:defRPr sz="1400">
                <a:solidFill>
                  <a:schemeClr val="tx1"/>
                </a:solidFill>
                <a:latin typeface="+mn-lt"/>
                <a:ea typeface="Arial Unicode MS" charset="0"/>
                <a:cs typeface="Arial Unicode MS" charset="0"/>
              </a:defRPr>
            </a:lvl3pPr>
            <a:lvl4pPr marL="641350" indent="-171450" algn="l" rtl="0" eaLnBrk="0" fontAlgn="base" hangingPunct="0">
              <a:spcBef>
                <a:spcPct val="0"/>
              </a:spcBef>
              <a:spcAft>
                <a:spcPts val="500"/>
              </a:spcAft>
              <a:buClr>
                <a:schemeClr val="accent1"/>
              </a:buClr>
              <a:buSzPct val="125000"/>
              <a:buFont typeface="Arial Black" pitchFamily="34" charset="0"/>
              <a:buChar char="›"/>
              <a:defRPr sz="1400">
                <a:solidFill>
                  <a:schemeClr val="tx1"/>
                </a:solidFill>
                <a:latin typeface="+mn-lt"/>
                <a:ea typeface="Arial Unicode MS" charset="0"/>
                <a:cs typeface="Arial Unicode MS" charset="0"/>
              </a:defRPr>
            </a:lvl4pPr>
            <a:lvl5pPr marL="927100" indent="-171450" algn="l" rtl="0" eaLnBrk="0" fontAlgn="base" hangingPunct="0">
              <a:spcBef>
                <a:spcPct val="0"/>
              </a:spcBef>
              <a:spcAft>
                <a:spcPts val="500"/>
              </a:spcAft>
              <a:buClr>
                <a:schemeClr val="accent1"/>
              </a:buClr>
              <a:buSzPct val="125000"/>
              <a:buFont typeface="Arial Black" pitchFamily="34" charset="0"/>
              <a:buChar char="›"/>
              <a:defRPr sz="1400">
                <a:solidFill>
                  <a:schemeClr val="tx1"/>
                </a:solidFill>
                <a:latin typeface="+mn-lt"/>
                <a:ea typeface="Arial Unicode MS" charset="0"/>
                <a:cs typeface="Arial Unicode MS" charset="0"/>
              </a:defRPr>
            </a:lvl5pPr>
            <a:lvl6pPr marL="1384300" indent="-171450" algn="l" rtl="0" fontAlgn="base">
              <a:lnSpc>
                <a:spcPct val="95000"/>
              </a:lnSpc>
              <a:spcBef>
                <a:spcPct val="0"/>
              </a:spcBef>
              <a:spcAft>
                <a:spcPct val="35000"/>
              </a:spcAft>
              <a:buChar char="»"/>
              <a:defRPr sz="1400">
                <a:solidFill>
                  <a:schemeClr val="tx1"/>
                </a:solidFill>
                <a:latin typeface="+mn-lt"/>
                <a:ea typeface="Arial Unicode MS" charset="0"/>
                <a:cs typeface="+mn-cs"/>
              </a:defRPr>
            </a:lvl6pPr>
            <a:lvl7pPr marL="1841500" indent="-171450" algn="l" rtl="0" fontAlgn="base">
              <a:lnSpc>
                <a:spcPct val="95000"/>
              </a:lnSpc>
              <a:spcBef>
                <a:spcPct val="0"/>
              </a:spcBef>
              <a:spcAft>
                <a:spcPct val="35000"/>
              </a:spcAft>
              <a:buChar char="»"/>
              <a:defRPr sz="1400">
                <a:solidFill>
                  <a:schemeClr val="tx1"/>
                </a:solidFill>
                <a:latin typeface="+mn-lt"/>
                <a:ea typeface="Arial Unicode MS" charset="0"/>
                <a:cs typeface="+mn-cs"/>
              </a:defRPr>
            </a:lvl7pPr>
            <a:lvl8pPr marL="2298700" indent="-171450" algn="l" rtl="0" fontAlgn="base">
              <a:lnSpc>
                <a:spcPct val="95000"/>
              </a:lnSpc>
              <a:spcBef>
                <a:spcPct val="0"/>
              </a:spcBef>
              <a:spcAft>
                <a:spcPct val="35000"/>
              </a:spcAft>
              <a:buChar char="»"/>
              <a:defRPr sz="1400">
                <a:solidFill>
                  <a:schemeClr val="tx1"/>
                </a:solidFill>
                <a:latin typeface="+mn-lt"/>
                <a:ea typeface="Arial Unicode MS" charset="0"/>
                <a:cs typeface="+mn-cs"/>
              </a:defRPr>
            </a:lvl8pPr>
            <a:lvl9pPr marL="2755900" indent="-171450" algn="l" rtl="0" fontAlgn="base">
              <a:lnSpc>
                <a:spcPct val="95000"/>
              </a:lnSpc>
              <a:spcBef>
                <a:spcPct val="0"/>
              </a:spcBef>
              <a:spcAft>
                <a:spcPct val="35000"/>
              </a:spcAft>
              <a:buChar char="»"/>
              <a:defRPr sz="1400">
                <a:solidFill>
                  <a:schemeClr val="tx1"/>
                </a:solidFill>
                <a:latin typeface="+mn-lt"/>
                <a:ea typeface="Arial Unicode MS" charset="0"/>
                <a:cs typeface="+mn-cs"/>
              </a:defRPr>
            </a:lvl9pPr>
          </a:lstStyle>
          <a:p>
            <a:pPr marL="0" lvl="0" indent="0" eaLnBrk="1" hangingPunct="1">
              <a:spcAft>
                <a:spcPts val="1200"/>
              </a:spcAft>
              <a:buClr>
                <a:srgbClr val="E87722"/>
              </a:buClr>
              <a:defRPr/>
            </a:pPr>
            <a:r>
              <a:rPr lang="en-US" sz="2400" b="1" dirty="0">
                <a:solidFill>
                  <a:srgbClr val="63666A"/>
                </a:solidFill>
                <a:latin typeface="Arial"/>
                <a:cs typeface="Arial Unicode MS" charset="0"/>
              </a:rPr>
              <a:t>MyCDH by Optum </a:t>
            </a:r>
            <a:endParaRPr lang="en-US" sz="2400" b="1" dirty="0" smtClean="0">
              <a:solidFill>
                <a:srgbClr val="63666A"/>
              </a:solidFill>
              <a:latin typeface="Arial"/>
              <a:cs typeface="Arial Unicode MS" charset="0"/>
            </a:endParaRPr>
          </a:p>
          <a:p>
            <a:pPr marL="0" lvl="0" indent="0" eaLnBrk="1" hangingPunct="1">
              <a:buClr>
                <a:srgbClr val="E87722"/>
              </a:buClr>
              <a:defRPr/>
            </a:pPr>
            <a:r>
              <a:rPr lang="en-US" sz="1800" kern="0" dirty="0" smtClean="0">
                <a:solidFill>
                  <a:srgbClr val="63666A"/>
                </a:solidFill>
                <a:latin typeface="Arial"/>
                <a:cs typeface="Arial Unicode MS" charset="0"/>
              </a:rPr>
              <a:t>Industry-leading </a:t>
            </a:r>
            <a:r>
              <a:rPr lang="en-US" sz="1800" kern="0" dirty="0">
                <a:solidFill>
                  <a:srgbClr val="63666A"/>
                </a:solidFill>
                <a:latin typeface="Arial"/>
                <a:cs typeface="Arial Unicode MS" charset="0"/>
              </a:rPr>
              <a:t>mobile app for your Apple and Android™ </a:t>
            </a:r>
            <a:r>
              <a:rPr lang="en-US" sz="1800" kern="0" dirty="0" smtClean="0">
                <a:solidFill>
                  <a:srgbClr val="63666A"/>
                </a:solidFill>
                <a:latin typeface="Arial"/>
                <a:cs typeface="Arial Unicode MS" charset="0"/>
              </a:rPr>
              <a:t>devices available </a:t>
            </a:r>
            <a:r>
              <a:rPr lang="en-US" sz="1800" kern="0" dirty="0">
                <a:solidFill>
                  <a:srgbClr val="63666A"/>
                </a:solidFill>
                <a:latin typeface="Arial"/>
                <a:cs typeface="Arial Unicode MS" charset="0"/>
              </a:rPr>
              <a:t>in iTunes and Google Play </a:t>
            </a:r>
            <a:r>
              <a:rPr lang="en-US" sz="1800" kern="0" dirty="0" smtClean="0">
                <a:solidFill>
                  <a:srgbClr val="63666A"/>
                </a:solidFill>
                <a:latin typeface="Arial"/>
                <a:cs typeface="Arial Unicode MS" charset="0"/>
              </a:rPr>
              <a:t>stores </a:t>
            </a:r>
            <a:endParaRPr kumimoji="0" lang="en-US" sz="1800" i="0" u="none" strike="noStrike" kern="0" cap="none" spc="0" normalizeH="0" baseline="0" noProof="0" dirty="0">
              <a:ln>
                <a:noFill/>
              </a:ln>
              <a:solidFill>
                <a:srgbClr val="63666A"/>
              </a:solidFill>
              <a:effectLst/>
              <a:uLnTx/>
              <a:uFillTx/>
              <a:latin typeface="Arial"/>
            </a:endParaRPr>
          </a:p>
        </p:txBody>
      </p:sp>
      <p:sp>
        <p:nvSpPr>
          <p:cNvPr id="12" name="Rectangle 11"/>
          <p:cNvSpPr>
            <a:spLocks noChangeArrowheads="1"/>
          </p:cNvSpPr>
          <p:nvPr/>
        </p:nvSpPr>
        <p:spPr bwMode="auto">
          <a:xfrm>
            <a:off x="429296" y="2667000"/>
            <a:ext cx="4725987" cy="2662267"/>
          </a:xfrm>
          <a:prstGeom prst="rect">
            <a:avLst/>
          </a:prstGeom>
          <a:noFill/>
          <a:ln w="9525">
            <a:noFill/>
            <a:miter lim="800000"/>
            <a:headEnd/>
            <a:tailEnd/>
          </a:ln>
        </p:spPr>
        <p:txBody>
          <a:bodyPr wrap="square">
            <a:spAutoFit/>
          </a:bodyPr>
          <a:lstStyle/>
          <a:p>
            <a:pPr marL="285750" indent="-285750" fontAlgn="base">
              <a:spcBef>
                <a:spcPct val="0"/>
              </a:spcBef>
              <a:spcAft>
                <a:spcPts val="1100"/>
              </a:spcAft>
              <a:buFont typeface="Arial" charset="0"/>
              <a:buChar char="•"/>
            </a:pPr>
            <a:r>
              <a:rPr lang="en-US" sz="1600" dirty="0" smtClean="0">
                <a:solidFill>
                  <a:srgbClr val="E87722"/>
                </a:solidFill>
                <a:latin typeface="Arial" charset="0"/>
                <a:ea typeface="Arial Unicode MS" pitchFamily="34" charset="-128"/>
                <a:cs typeface="Arial Unicode MS" pitchFamily="34" charset="-128"/>
              </a:rPr>
              <a:t>Submit claims</a:t>
            </a:r>
          </a:p>
          <a:p>
            <a:pPr marL="285750" indent="-285750" fontAlgn="base">
              <a:spcBef>
                <a:spcPct val="0"/>
              </a:spcBef>
              <a:spcAft>
                <a:spcPts val="1100"/>
              </a:spcAft>
              <a:buFont typeface="Arial" charset="0"/>
              <a:buChar char="•"/>
            </a:pPr>
            <a:r>
              <a:rPr lang="en-US" sz="1600" dirty="0" smtClean="0">
                <a:solidFill>
                  <a:srgbClr val="E87722"/>
                </a:solidFill>
                <a:latin typeface="Arial" charset="0"/>
                <a:ea typeface="Arial Unicode MS" pitchFamily="34" charset="-128"/>
                <a:cs typeface="Arial Unicode MS" pitchFamily="34" charset="-128"/>
              </a:rPr>
              <a:t>View account messages</a:t>
            </a:r>
          </a:p>
          <a:p>
            <a:pPr marL="285750" indent="-285750" fontAlgn="base">
              <a:spcBef>
                <a:spcPct val="0"/>
              </a:spcBef>
              <a:spcAft>
                <a:spcPts val="1100"/>
              </a:spcAft>
              <a:buFont typeface="Arial" charset="0"/>
              <a:buChar char="•"/>
            </a:pPr>
            <a:r>
              <a:rPr lang="en-US" sz="1600" dirty="0" smtClean="0">
                <a:solidFill>
                  <a:srgbClr val="E87722"/>
                </a:solidFill>
                <a:latin typeface="Arial" charset="0"/>
                <a:ea typeface="Arial Unicode MS" pitchFamily="34" charset="-128"/>
                <a:cs typeface="Arial Unicode MS" pitchFamily="34" charset="-128"/>
              </a:rPr>
              <a:t>Manages expenses with the Expense Tracker</a:t>
            </a:r>
          </a:p>
          <a:p>
            <a:pPr marL="285750" indent="-285750" fontAlgn="base">
              <a:spcBef>
                <a:spcPct val="0"/>
              </a:spcBef>
              <a:spcAft>
                <a:spcPts val="1100"/>
              </a:spcAft>
              <a:buFont typeface="Arial" charset="0"/>
              <a:buChar char="•"/>
            </a:pPr>
            <a:r>
              <a:rPr lang="en-US" sz="1600" dirty="0">
                <a:solidFill>
                  <a:srgbClr val="E87722"/>
                </a:solidFill>
                <a:latin typeface="Arial" charset="0"/>
                <a:ea typeface="Arial Unicode MS" pitchFamily="34" charset="-128"/>
                <a:cs typeface="Arial Unicode MS" pitchFamily="34" charset="-128"/>
              </a:rPr>
              <a:t>Report lost or stolen Optum payment card</a:t>
            </a:r>
          </a:p>
          <a:p>
            <a:pPr marL="285750" indent="-285750" fontAlgn="base">
              <a:spcBef>
                <a:spcPct val="0"/>
              </a:spcBef>
              <a:spcAft>
                <a:spcPts val="1100"/>
              </a:spcAft>
              <a:buFont typeface="Arial" charset="0"/>
              <a:buChar char="•"/>
            </a:pPr>
            <a:r>
              <a:rPr lang="en-US" sz="1600" dirty="0" smtClean="0">
                <a:solidFill>
                  <a:srgbClr val="E87722"/>
                </a:solidFill>
                <a:latin typeface="Arial" charset="0"/>
                <a:ea typeface="Arial Unicode MS" pitchFamily="34" charset="-128"/>
                <a:cs typeface="Arial Unicode MS" pitchFamily="34" charset="-128"/>
              </a:rPr>
              <a:t>Access account details</a:t>
            </a:r>
          </a:p>
          <a:p>
            <a:pPr marL="742950" lvl="1" indent="-285750" fontAlgn="base">
              <a:spcBef>
                <a:spcPct val="0"/>
              </a:spcBef>
              <a:spcAft>
                <a:spcPts val="1100"/>
              </a:spcAft>
              <a:buFont typeface="Arial" charset="0"/>
              <a:buChar char="•"/>
            </a:pPr>
            <a:r>
              <a:rPr lang="en-US" sz="1600" dirty="0" smtClean="0">
                <a:solidFill>
                  <a:srgbClr val="E87722"/>
                </a:solidFill>
                <a:latin typeface="Arial" charset="0"/>
                <a:ea typeface="Arial Unicode MS" pitchFamily="34" charset="-128"/>
                <a:cs typeface="Arial Unicode MS" pitchFamily="34" charset="-128"/>
              </a:rPr>
              <a:t>Balances</a:t>
            </a:r>
          </a:p>
          <a:p>
            <a:pPr marL="742950" lvl="1" indent="-285750" fontAlgn="base">
              <a:spcBef>
                <a:spcPct val="0"/>
              </a:spcBef>
              <a:spcAft>
                <a:spcPts val="1100"/>
              </a:spcAft>
              <a:buFont typeface="Arial" charset="0"/>
              <a:buChar char="•"/>
            </a:pPr>
            <a:r>
              <a:rPr lang="en-US" sz="1600" dirty="0" smtClean="0">
                <a:solidFill>
                  <a:srgbClr val="E87722"/>
                </a:solidFill>
                <a:latin typeface="Arial" charset="0"/>
                <a:ea typeface="Arial Unicode MS" pitchFamily="34" charset="-128"/>
                <a:cs typeface="Arial Unicode MS" pitchFamily="34" charset="-128"/>
              </a:rPr>
              <a:t>Transaction history</a:t>
            </a: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pic>
        <p:nvPicPr>
          <p:cNvPr id="2052" name="Picture 4" descr="https://lh3.googleusercontent.com/XNr2IYabTj8cO8B3OI1mPlQ4JjueN7x4sjIE4k3iwQrIMgVPVarAM4N_8Dbhe_UQ1w=w3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2495" y="3087705"/>
            <a:ext cx="2208141" cy="2208141"/>
          </a:xfrm>
          <a:prstGeom prst="round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F602AE76-99CA-49A0-AC36-64F5F5D07FB4}" type="slidenum">
              <a:rPr lang="en-US" smtClean="0"/>
              <a:t>10</a:t>
            </a:fld>
            <a:endParaRPr lang="en-US"/>
          </a:p>
        </p:txBody>
      </p:sp>
    </p:spTree>
    <p:extLst>
      <p:ext uri="{BB962C8B-B14F-4D97-AF65-F5344CB8AC3E}">
        <p14:creationId xmlns:p14="http://schemas.microsoft.com/office/powerpoint/2010/main" val="29294958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sp>
        <p:nvSpPr>
          <p:cNvPr id="6" name="TextBox 5"/>
          <p:cNvSpPr txBox="1"/>
          <p:nvPr/>
        </p:nvSpPr>
        <p:spPr>
          <a:xfrm>
            <a:off x="224723" y="281637"/>
            <a:ext cx="6583746" cy="467032"/>
          </a:xfrm>
          <a:prstGeom prst="rect">
            <a:avLst/>
          </a:prstGeom>
          <a:noFill/>
        </p:spPr>
        <p:txBody>
          <a:bodyPr wrap="square" lIns="0" tIns="0" rIns="0" bIns="0" rtlCol="0">
            <a:noAutofit/>
          </a:bodyPr>
          <a:lstStyle/>
          <a:p>
            <a:pPr fontAlgn="base">
              <a:spcBef>
                <a:spcPct val="0"/>
              </a:spcBef>
              <a:spcAft>
                <a:spcPct val="0"/>
              </a:spcAft>
            </a:pPr>
            <a:r>
              <a:rPr lang="en-US" sz="2800" b="1" dirty="0">
                <a:solidFill>
                  <a:srgbClr val="E87722"/>
                </a:solidFill>
                <a:latin typeface="Arial" charset="0"/>
                <a:ea typeface="ＭＳ Ｐゴシック"/>
                <a:cs typeface="Calibri"/>
              </a:rPr>
              <a:t>Manage your account </a:t>
            </a:r>
            <a:r>
              <a:rPr lang="en-US" sz="2800" b="1" dirty="0" smtClean="0">
                <a:solidFill>
                  <a:srgbClr val="E87722"/>
                </a:solidFill>
                <a:latin typeface="Arial" charset="0"/>
                <a:ea typeface="ＭＳ Ｐゴシック"/>
                <a:cs typeface="Calibri"/>
              </a:rPr>
              <a:t>on-the-go</a:t>
            </a:r>
            <a:endParaRPr lang="en-US" sz="2800" b="1" dirty="0">
              <a:solidFill>
                <a:srgbClr val="E87722"/>
              </a:solidFill>
              <a:latin typeface="Arial" charset="0"/>
              <a:ea typeface="ＭＳ Ｐゴシック"/>
              <a:cs typeface="Calibri"/>
            </a:endParaRPr>
          </a:p>
        </p:txBody>
      </p:sp>
      <p:sp>
        <p:nvSpPr>
          <p:cNvPr id="12" name="Content Placeholder 2"/>
          <p:cNvSpPr txBox="1">
            <a:spLocks/>
          </p:cNvSpPr>
          <p:nvPr/>
        </p:nvSpPr>
        <p:spPr bwMode="auto">
          <a:xfrm>
            <a:off x="3829050" y="2128157"/>
            <a:ext cx="5035752" cy="91214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0" fontAlgn="base" hangingPunct="0">
              <a:spcBef>
                <a:spcPct val="0"/>
              </a:spcBef>
              <a:spcAft>
                <a:spcPts val="500"/>
              </a:spcAft>
              <a:buClr>
                <a:schemeClr val="accent1"/>
              </a:buClr>
              <a:defRPr sz="1400">
                <a:solidFill>
                  <a:schemeClr val="tx1"/>
                </a:solidFill>
                <a:latin typeface="+mn-lt"/>
                <a:ea typeface="ＭＳ Ｐゴシック" charset="0"/>
                <a:cs typeface="ＭＳ Ｐゴシック" charset="0"/>
              </a:defRPr>
            </a:lvl1pPr>
            <a:lvl2pPr marL="152400" indent="-150813" algn="l" rtl="0" eaLnBrk="0" fontAlgn="base" hangingPunct="0">
              <a:spcBef>
                <a:spcPct val="0"/>
              </a:spcBef>
              <a:spcAft>
                <a:spcPts val="500"/>
              </a:spcAft>
              <a:buClr>
                <a:schemeClr val="accent1"/>
              </a:buClr>
              <a:buSzPct val="125000"/>
              <a:buFont typeface="Arial Black" pitchFamily="34" charset="0"/>
              <a:buChar char="›"/>
              <a:defRPr sz="1400">
                <a:solidFill>
                  <a:schemeClr val="tx1"/>
                </a:solidFill>
                <a:latin typeface="+mn-lt"/>
                <a:ea typeface="ＭＳ Ｐゴシック" charset="0"/>
                <a:cs typeface="Arial Unicode MS" charset="0"/>
              </a:defRPr>
            </a:lvl2pPr>
            <a:lvl3pPr marL="355600" indent="-177800" algn="l" rtl="0" eaLnBrk="0" fontAlgn="base" hangingPunct="0">
              <a:spcBef>
                <a:spcPct val="0"/>
              </a:spcBef>
              <a:spcAft>
                <a:spcPts val="500"/>
              </a:spcAft>
              <a:buClr>
                <a:schemeClr val="accent1"/>
              </a:buClr>
              <a:buSzPct val="125000"/>
              <a:buFont typeface="Arial Black" pitchFamily="34" charset="0"/>
              <a:buChar char="›"/>
              <a:defRPr sz="1400">
                <a:solidFill>
                  <a:schemeClr val="tx1"/>
                </a:solidFill>
                <a:latin typeface="+mn-lt"/>
                <a:ea typeface="Arial Unicode MS" charset="0"/>
                <a:cs typeface="Arial Unicode MS" charset="0"/>
              </a:defRPr>
            </a:lvl3pPr>
            <a:lvl4pPr marL="641350" indent="-171450" algn="l" rtl="0" eaLnBrk="0" fontAlgn="base" hangingPunct="0">
              <a:spcBef>
                <a:spcPct val="0"/>
              </a:spcBef>
              <a:spcAft>
                <a:spcPts val="500"/>
              </a:spcAft>
              <a:buClr>
                <a:schemeClr val="accent1"/>
              </a:buClr>
              <a:buSzPct val="125000"/>
              <a:buFont typeface="Arial Black" pitchFamily="34" charset="0"/>
              <a:buChar char="›"/>
              <a:defRPr sz="1400">
                <a:solidFill>
                  <a:schemeClr val="tx1"/>
                </a:solidFill>
                <a:latin typeface="+mn-lt"/>
                <a:ea typeface="Arial Unicode MS" charset="0"/>
                <a:cs typeface="Arial Unicode MS" charset="0"/>
              </a:defRPr>
            </a:lvl4pPr>
            <a:lvl5pPr marL="927100" indent="-171450" algn="l" rtl="0" eaLnBrk="0" fontAlgn="base" hangingPunct="0">
              <a:spcBef>
                <a:spcPct val="0"/>
              </a:spcBef>
              <a:spcAft>
                <a:spcPts val="500"/>
              </a:spcAft>
              <a:buClr>
                <a:schemeClr val="accent1"/>
              </a:buClr>
              <a:buSzPct val="125000"/>
              <a:buFont typeface="Arial Black" pitchFamily="34" charset="0"/>
              <a:buChar char="›"/>
              <a:defRPr sz="1400">
                <a:solidFill>
                  <a:schemeClr val="tx1"/>
                </a:solidFill>
                <a:latin typeface="+mn-lt"/>
                <a:ea typeface="Arial Unicode MS" charset="0"/>
                <a:cs typeface="Arial Unicode MS" charset="0"/>
              </a:defRPr>
            </a:lvl5pPr>
            <a:lvl6pPr marL="1384300" indent="-171450" algn="l" rtl="0" fontAlgn="base">
              <a:lnSpc>
                <a:spcPct val="95000"/>
              </a:lnSpc>
              <a:spcBef>
                <a:spcPct val="0"/>
              </a:spcBef>
              <a:spcAft>
                <a:spcPct val="35000"/>
              </a:spcAft>
              <a:buChar char="»"/>
              <a:defRPr sz="1400">
                <a:solidFill>
                  <a:schemeClr val="tx1"/>
                </a:solidFill>
                <a:latin typeface="+mn-lt"/>
                <a:ea typeface="Arial Unicode MS" charset="0"/>
                <a:cs typeface="+mn-cs"/>
              </a:defRPr>
            </a:lvl6pPr>
            <a:lvl7pPr marL="1841500" indent="-171450" algn="l" rtl="0" fontAlgn="base">
              <a:lnSpc>
                <a:spcPct val="95000"/>
              </a:lnSpc>
              <a:spcBef>
                <a:spcPct val="0"/>
              </a:spcBef>
              <a:spcAft>
                <a:spcPct val="35000"/>
              </a:spcAft>
              <a:buChar char="»"/>
              <a:defRPr sz="1400">
                <a:solidFill>
                  <a:schemeClr val="tx1"/>
                </a:solidFill>
                <a:latin typeface="+mn-lt"/>
                <a:ea typeface="Arial Unicode MS" charset="0"/>
                <a:cs typeface="+mn-cs"/>
              </a:defRPr>
            </a:lvl7pPr>
            <a:lvl8pPr marL="2298700" indent="-171450" algn="l" rtl="0" fontAlgn="base">
              <a:lnSpc>
                <a:spcPct val="95000"/>
              </a:lnSpc>
              <a:spcBef>
                <a:spcPct val="0"/>
              </a:spcBef>
              <a:spcAft>
                <a:spcPct val="35000"/>
              </a:spcAft>
              <a:buChar char="»"/>
              <a:defRPr sz="1400">
                <a:solidFill>
                  <a:schemeClr val="tx1"/>
                </a:solidFill>
                <a:latin typeface="+mn-lt"/>
                <a:ea typeface="Arial Unicode MS" charset="0"/>
                <a:cs typeface="+mn-cs"/>
              </a:defRPr>
            </a:lvl8pPr>
            <a:lvl9pPr marL="2755900" indent="-171450" algn="l" rtl="0" fontAlgn="base">
              <a:lnSpc>
                <a:spcPct val="95000"/>
              </a:lnSpc>
              <a:spcBef>
                <a:spcPct val="0"/>
              </a:spcBef>
              <a:spcAft>
                <a:spcPct val="35000"/>
              </a:spcAft>
              <a:buChar char="»"/>
              <a:defRPr sz="1400">
                <a:solidFill>
                  <a:schemeClr val="tx1"/>
                </a:solidFill>
                <a:latin typeface="+mn-lt"/>
                <a:ea typeface="Arial Unicode MS" charset="0"/>
                <a:cs typeface="+mn-cs"/>
              </a:defRPr>
            </a:lvl9pPr>
          </a:lstStyle>
          <a:p>
            <a:pPr marL="0" lvl="0" indent="0" eaLnBrk="1" hangingPunct="1">
              <a:spcAft>
                <a:spcPts val="600"/>
              </a:spcAft>
              <a:buClr>
                <a:srgbClr val="E87722"/>
              </a:buClr>
              <a:defRPr/>
            </a:pPr>
            <a:r>
              <a:rPr lang="en-US" sz="1800" b="1" dirty="0">
                <a:solidFill>
                  <a:srgbClr val="E87722"/>
                </a:solidFill>
                <a:latin typeface="Arial"/>
                <a:cs typeface="Arial Unicode MS" charset="0"/>
              </a:rPr>
              <a:t>MyCDH by </a:t>
            </a:r>
            <a:r>
              <a:rPr lang="en-US" sz="1800" b="1" dirty="0" smtClean="0">
                <a:solidFill>
                  <a:srgbClr val="E87722"/>
                </a:solidFill>
                <a:latin typeface="Arial"/>
                <a:cs typeface="Arial Unicode MS" charset="0"/>
              </a:rPr>
              <a:t>Optum’s </a:t>
            </a:r>
          </a:p>
          <a:p>
            <a:pPr marL="0" lvl="0" indent="0" eaLnBrk="1" hangingPunct="1">
              <a:spcAft>
                <a:spcPts val="1200"/>
              </a:spcAft>
              <a:buClr>
                <a:srgbClr val="E87722"/>
              </a:buClr>
              <a:defRPr/>
            </a:pPr>
            <a:r>
              <a:rPr lang="en-US" sz="2800" b="1" dirty="0" smtClean="0">
                <a:solidFill>
                  <a:srgbClr val="63666A"/>
                </a:solidFill>
                <a:latin typeface="Arial"/>
                <a:cs typeface="Arial Unicode MS" charset="0"/>
              </a:rPr>
              <a:t>Expense Tracker</a:t>
            </a:r>
            <a:endParaRPr kumimoji="0" lang="en-US" sz="2000" i="0" u="none" strike="noStrike" kern="0" cap="none" spc="0" normalizeH="0" baseline="0" noProof="0" dirty="0">
              <a:ln>
                <a:noFill/>
              </a:ln>
              <a:solidFill>
                <a:srgbClr val="63666A"/>
              </a:solidFill>
              <a:effectLst/>
              <a:uLnTx/>
              <a:uFillTx/>
              <a:latin typeface="Arial"/>
            </a:endParaRPr>
          </a:p>
        </p:txBody>
      </p:sp>
      <p:sp>
        <p:nvSpPr>
          <p:cNvPr id="13" name="Rectangle 12"/>
          <p:cNvSpPr>
            <a:spLocks noChangeArrowheads="1"/>
          </p:cNvSpPr>
          <p:nvPr/>
        </p:nvSpPr>
        <p:spPr bwMode="auto">
          <a:xfrm>
            <a:off x="3810000" y="3433480"/>
            <a:ext cx="4725987" cy="1900520"/>
          </a:xfrm>
          <a:prstGeom prst="rect">
            <a:avLst/>
          </a:prstGeom>
          <a:noFill/>
          <a:ln w="9525">
            <a:noFill/>
            <a:miter lim="800000"/>
            <a:headEnd/>
            <a:tailEnd/>
          </a:ln>
        </p:spPr>
        <p:txBody>
          <a:bodyPr wrap="square">
            <a:spAutoFit/>
          </a:bodyPr>
          <a:lstStyle/>
          <a:p>
            <a:pPr fontAlgn="base">
              <a:spcBef>
                <a:spcPct val="0"/>
              </a:spcBef>
              <a:spcAft>
                <a:spcPts val="1100"/>
              </a:spcAft>
            </a:pPr>
            <a:r>
              <a:rPr lang="en-US" dirty="0">
                <a:solidFill>
                  <a:srgbClr val="E87722"/>
                </a:solidFill>
                <a:latin typeface="Arial" charset="0"/>
                <a:ea typeface="Arial Unicode MS" pitchFamily="34" charset="-128"/>
                <a:cs typeface="Arial Unicode MS" pitchFamily="34" charset="-128"/>
              </a:rPr>
              <a:t>Enables you to consolidate and help </a:t>
            </a:r>
            <a:r>
              <a:rPr lang="en-US" dirty="0" smtClean="0">
                <a:solidFill>
                  <a:srgbClr val="E87722"/>
                </a:solidFill>
                <a:latin typeface="Arial" charset="0"/>
                <a:ea typeface="Arial Unicode MS" pitchFamily="34" charset="-128"/>
                <a:cs typeface="Arial Unicode MS" pitchFamily="34" charset="-128"/>
              </a:rPr>
              <a:t>manage </a:t>
            </a:r>
            <a:r>
              <a:rPr lang="en-US" dirty="0">
                <a:solidFill>
                  <a:srgbClr val="E87722"/>
                </a:solidFill>
                <a:latin typeface="Arial" charset="0"/>
                <a:ea typeface="Arial Unicode MS" pitchFamily="34" charset="-128"/>
                <a:cs typeface="Arial Unicode MS" pitchFamily="34" charset="-128"/>
              </a:rPr>
              <a:t>your health care bills. Simply:</a:t>
            </a:r>
          </a:p>
          <a:p>
            <a:pPr marL="742950" lvl="1" indent="-285750" fontAlgn="base">
              <a:spcBef>
                <a:spcPct val="0"/>
              </a:spcBef>
              <a:spcAft>
                <a:spcPts val="1100"/>
              </a:spcAft>
              <a:buFont typeface="Arial" charset="0"/>
              <a:buChar char="•"/>
            </a:pPr>
            <a:r>
              <a:rPr lang="en-US" dirty="0">
                <a:solidFill>
                  <a:srgbClr val="E87722"/>
                </a:solidFill>
                <a:latin typeface="Arial" charset="0"/>
                <a:ea typeface="Arial Unicode MS" pitchFamily="34" charset="-128"/>
                <a:cs typeface="Arial Unicode MS" pitchFamily="34" charset="-128"/>
              </a:rPr>
              <a:t>Enter your expenses online</a:t>
            </a:r>
          </a:p>
          <a:p>
            <a:pPr marL="742950" lvl="1" indent="-285750" fontAlgn="base">
              <a:spcBef>
                <a:spcPct val="0"/>
              </a:spcBef>
              <a:spcAft>
                <a:spcPts val="1100"/>
              </a:spcAft>
              <a:buFont typeface="Arial" charset="0"/>
              <a:buChar char="•"/>
            </a:pPr>
            <a:r>
              <a:rPr lang="en-US" dirty="0">
                <a:solidFill>
                  <a:srgbClr val="E87722"/>
                </a:solidFill>
                <a:latin typeface="Arial" charset="0"/>
                <a:ea typeface="Arial Unicode MS" pitchFamily="34" charset="-128"/>
                <a:cs typeface="Arial Unicode MS" pitchFamily="34" charset="-128"/>
              </a:rPr>
              <a:t>Track and categorize them</a:t>
            </a:r>
          </a:p>
          <a:p>
            <a:pPr marL="742950" lvl="1" indent="-285750" fontAlgn="base">
              <a:spcBef>
                <a:spcPct val="0"/>
              </a:spcBef>
              <a:spcAft>
                <a:spcPts val="1100"/>
              </a:spcAft>
              <a:buFont typeface="Arial" charset="0"/>
              <a:buChar char="•"/>
            </a:pPr>
            <a:r>
              <a:rPr lang="en-US" dirty="0">
                <a:solidFill>
                  <a:srgbClr val="E87722"/>
                </a:solidFill>
                <a:latin typeface="Arial" charset="0"/>
                <a:ea typeface="Arial Unicode MS" pitchFamily="34" charset="-128"/>
                <a:cs typeface="Arial Unicode MS" pitchFamily="34" charset="-128"/>
              </a:rPr>
              <a:t>Securely upload a receipt</a:t>
            </a:r>
          </a:p>
        </p:txBody>
      </p:sp>
      <p:pic>
        <p:nvPicPr>
          <p:cNvPr id="14" name="Picture 13"/>
          <p:cNvPicPr>
            <a:picLocks noChangeAspect="1"/>
          </p:cNvPicPr>
          <p:nvPr/>
        </p:nvPicPr>
        <p:blipFill rotWithShape="1">
          <a:blip r:embed="rId4">
            <a:extLst>
              <a:ext uri="{28A0092B-C50C-407E-A947-70E740481C1C}">
                <a14:useLocalDpi xmlns:a14="http://schemas.microsoft.com/office/drawing/2010/main" val="0"/>
              </a:ext>
            </a:extLst>
          </a:blip>
          <a:srcRect l="11122" t="14712" r="11530" b="5517"/>
          <a:stretch/>
        </p:blipFill>
        <p:spPr>
          <a:xfrm>
            <a:off x="838200" y="1621808"/>
            <a:ext cx="2362200" cy="4336951"/>
          </a:xfrm>
          <a:prstGeom prst="rect">
            <a:avLst/>
          </a:prstGeom>
          <a:ln>
            <a:solidFill>
              <a:schemeClr val="tx1"/>
            </a:solidFill>
          </a:ln>
          <a:effectLst>
            <a:outerShdw blurRad="292100" dist="139700" dir="2700000" algn="tl" rotWithShape="0">
              <a:srgbClr val="333333">
                <a:alpha val="65000"/>
              </a:srgbClr>
            </a:outerShdw>
          </a:effectLst>
        </p:spPr>
      </p:pic>
      <p:sp>
        <p:nvSpPr>
          <p:cNvPr id="2" name="Slide Number Placeholder 1"/>
          <p:cNvSpPr>
            <a:spLocks noGrp="1"/>
          </p:cNvSpPr>
          <p:nvPr>
            <p:ph type="sldNum" sz="quarter" idx="12"/>
          </p:nvPr>
        </p:nvSpPr>
        <p:spPr/>
        <p:txBody>
          <a:bodyPr/>
          <a:lstStyle/>
          <a:p>
            <a:fld id="{F602AE76-99CA-49A0-AC36-64F5F5D07FB4}" type="slidenum">
              <a:rPr lang="en-US" smtClean="0"/>
              <a:t>11</a:t>
            </a:fld>
            <a:endParaRPr lang="en-US"/>
          </a:p>
        </p:txBody>
      </p:sp>
    </p:spTree>
    <p:extLst>
      <p:ext uri="{BB962C8B-B14F-4D97-AF65-F5344CB8AC3E}">
        <p14:creationId xmlns:p14="http://schemas.microsoft.com/office/powerpoint/2010/main" val="25425716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Oval 54"/>
          <p:cNvSpPr/>
          <p:nvPr/>
        </p:nvSpPr>
        <p:spPr>
          <a:xfrm>
            <a:off x="5113817" y="5288234"/>
            <a:ext cx="777240" cy="777240"/>
          </a:xfrm>
          <a:prstGeom prst="ellipse">
            <a:avLst/>
          </a:prstGeom>
          <a:solidFill>
            <a:srgbClr val="A32A2E"/>
          </a:solidFill>
          <a:ln>
            <a:solidFill>
              <a:srgbClr val="A32A2E"/>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lIns="45720" rIns="4572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a:ea typeface="+mn-ea"/>
              <a:cs typeface="+mn-cs"/>
            </a:endParaRPr>
          </a:p>
        </p:txBody>
      </p:sp>
      <p:sp>
        <p:nvSpPr>
          <p:cNvPr id="54" name="Oval 53"/>
          <p:cNvSpPr/>
          <p:nvPr/>
        </p:nvSpPr>
        <p:spPr>
          <a:xfrm>
            <a:off x="5113817" y="4343804"/>
            <a:ext cx="777240" cy="777240"/>
          </a:xfrm>
          <a:prstGeom prst="ellipse">
            <a:avLst/>
          </a:prstGeom>
          <a:solidFill>
            <a:srgbClr val="E87722"/>
          </a:solidFill>
          <a:ln>
            <a:solidFill>
              <a:srgbClr val="E87722"/>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lIns="45720" rIns="4572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a:ea typeface="+mn-ea"/>
              <a:cs typeface="+mn-cs"/>
            </a:endParaRPr>
          </a:p>
        </p:txBody>
      </p:sp>
      <p:sp>
        <p:nvSpPr>
          <p:cNvPr id="53" name="Oval 52"/>
          <p:cNvSpPr/>
          <p:nvPr/>
        </p:nvSpPr>
        <p:spPr>
          <a:xfrm>
            <a:off x="5113817" y="3431336"/>
            <a:ext cx="777240" cy="777240"/>
          </a:xfrm>
          <a:prstGeom prst="ellipse">
            <a:avLst/>
          </a:prstGeom>
          <a:solidFill>
            <a:srgbClr val="078576"/>
          </a:solidFill>
          <a:ln>
            <a:solidFill>
              <a:srgbClr val="078576"/>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lIns="45720" rIns="4572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a:ea typeface="+mn-ea"/>
              <a:cs typeface="+mn-cs"/>
            </a:endParaRPr>
          </a:p>
        </p:txBody>
      </p:sp>
      <p:sp>
        <p:nvSpPr>
          <p:cNvPr id="51" name="Oval 50"/>
          <p:cNvSpPr/>
          <p:nvPr/>
        </p:nvSpPr>
        <p:spPr>
          <a:xfrm>
            <a:off x="5121118" y="2530746"/>
            <a:ext cx="777240" cy="777240"/>
          </a:xfrm>
          <a:prstGeom prst="ellipse">
            <a:avLst/>
          </a:prstGeom>
          <a:solidFill>
            <a:srgbClr val="F2B411"/>
          </a:solidFill>
          <a:ln>
            <a:solidFill>
              <a:srgbClr val="F2B411"/>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lIns="45720" rIns="4572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a:ea typeface="+mn-ea"/>
              <a:cs typeface="+mn-cs"/>
            </a:endParaRPr>
          </a:p>
        </p:txBody>
      </p:sp>
      <p:pic>
        <p:nvPicPr>
          <p:cNvPr id="26" name="Picture 1"/>
          <p:cNvPicPr>
            <a:picLocks noChangeAspect="1"/>
          </p:cNvPicPr>
          <p:nvPr/>
        </p:nvPicPr>
        <p:blipFill>
          <a:blip r:embed="rId3"/>
          <a:srcRect l="4433" r="36263"/>
          <a:stretch>
            <a:fillRect/>
          </a:stretch>
        </p:blipFill>
        <p:spPr bwMode="auto">
          <a:xfrm>
            <a:off x="533400" y="1574494"/>
            <a:ext cx="3733702" cy="4190441"/>
          </a:xfrm>
          <a:prstGeom prst="rect">
            <a:avLst/>
          </a:prstGeom>
          <a:ln>
            <a:solidFill>
              <a:schemeClr val="tx1"/>
            </a:solidFill>
          </a:ln>
          <a:effectLst>
            <a:outerShdw blurRad="292100" dist="139700" dir="2700000" algn="tl" rotWithShape="0">
              <a:srgbClr val="333333">
                <a:alpha val="65000"/>
              </a:srgbClr>
            </a:outerShdw>
          </a:effectLst>
        </p:spPr>
      </p:pic>
      <p:cxnSp>
        <p:nvCxnSpPr>
          <p:cNvPr id="27" name="Straight Connector 18"/>
          <p:cNvCxnSpPr>
            <a:cxnSpLocks noChangeShapeType="1"/>
          </p:cNvCxnSpPr>
          <p:nvPr/>
        </p:nvCxnSpPr>
        <p:spPr bwMode="auto">
          <a:xfrm flipH="1">
            <a:off x="4595352" y="1381438"/>
            <a:ext cx="15876" cy="4802794"/>
          </a:xfrm>
          <a:prstGeom prst="line">
            <a:avLst/>
          </a:prstGeom>
          <a:noFill/>
          <a:ln w="9525" algn="ctr">
            <a:solidFill>
              <a:srgbClr val="E87722"/>
            </a:solidFill>
            <a:prstDash val="dot"/>
            <a:round/>
            <a:headEnd/>
            <a:tailEnd/>
          </a:ln>
        </p:spPr>
      </p:cxnSp>
      <p:sp>
        <p:nvSpPr>
          <p:cNvPr id="32" name="TextBox 31"/>
          <p:cNvSpPr txBox="1"/>
          <p:nvPr/>
        </p:nvSpPr>
        <p:spPr bwMode="auto">
          <a:xfrm>
            <a:off x="5120483" y="3687375"/>
            <a:ext cx="777875" cy="307777"/>
          </a:xfrm>
          <a:prstGeom prst="rect">
            <a:avLst/>
          </a:prstGeom>
          <a:noFill/>
          <a:effectLst>
            <a:outerShdw blurRad="28575" dist="25400" dir="2700000" algn="tl" rotWithShape="0">
              <a:srgbClr val="000000">
                <a:alpha val="35000"/>
              </a:srgbClr>
            </a:outerShdw>
          </a:effectLst>
        </p:spPr>
        <p:txBody>
          <a:bodyPr lIns="0" tIns="0" rIns="0" bIns="0">
            <a:spAutoFit/>
          </a:bodyPr>
          <a:lstStyle/>
          <a:p>
            <a:pPr algn="ctr" fontAlgn="base">
              <a:spcBef>
                <a:spcPct val="0"/>
              </a:spcBef>
              <a:spcAft>
                <a:spcPct val="0"/>
              </a:spcAft>
              <a:defRPr/>
            </a:pPr>
            <a:r>
              <a:rPr lang="en-US" sz="2000" b="1" dirty="0">
                <a:solidFill>
                  <a:srgbClr val="FFFFFF"/>
                </a:solidFill>
                <a:latin typeface="Arial" charset="0"/>
                <a:ea typeface="ＭＳ Ｐゴシック"/>
              </a:rPr>
              <a:t>$130</a:t>
            </a:r>
          </a:p>
        </p:txBody>
      </p:sp>
      <p:sp>
        <p:nvSpPr>
          <p:cNvPr id="30" name="TextBox 39"/>
          <p:cNvSpPr txBox="1">
            <a:spLocks noChangeArrowheads="1"/>
          </p:cNvSpPr>
          <p:nvPr/>
        </p:nvSpPr>
        <p:spPr bwMode="auto">
          <a:xfrm>
            <a:off x="6074118" y="3681357"/>
            <a:ext cx="3131795" cy="277198"/>
          </a:xfrm>
          <a:prstGeom prst="rect">
            <a:avLst/>
          </a:prstGeom>
          <a:noFill/>
          <a:ln w="9525">
            <a:noFill/>
            <a:miter lim="800000"/>
            <a:headEnd/>
            <a:tailEnd/>
          </a:ln>
        </p:spPr>
        <p:txBody>
          <a:bodyPr lIns="0" tIns="0" rIns="0" bIns="0">
            <a:spAutoFit/>
          </a:bodyPr>
          <a:lstStyle/>
          <a:p>
            <a:pPr fontAlgn="base">
              <a:spcBef>
                <a:spcPct val="0"/>
              </a:spcBef>
              <a:spcAft>
                <a:spcPct val="0"/>
              </a:spcAft>
            </a:pPr>
            <a:r>
              <a:rPr lang="en-US" sz="2000" dirty="0">
                <a:solidFill>
                  <a:srgbClr val="63666A"/>
                </a:solidFill>
                <a:latin typeface="Arial" charset="0"/>
                <a:ea typeface="ＭＳ Ｐゴシック"/>
              </a:rPr>
              <a:t>State tax at 5%</a:t>
            </a:r>
          </a:p>
        </p:txBody>
      </p:sp>
      <p:sp>
        <p:nvSpPr>
          <p:cNvPr id="38" name="TextBox 37"/>
          <p:cNvSpPr txBox="1"/>
          <p:nvPr/>
        </p:nvSpPr>
        <p:spPr bwMode="auto">
          <a:xfrm>
            <a:off x="5105400" y="5522867"/>
            <a:ext cx="808039" cy="307975"/>
          </a:xfrm>
          <a:prstGeom prst="rect">
            <a:avLst/>
          </a:prstGeom>
          <a:noFill/>
          <a:effectLst>
            <a:outerShdw blurRad="28575" dist="25400" dir="2700000" algn="tl" rotWithShape="0">
              <a:srgbClr val="000000">
                <a:alpha val="35000"/>
              </a:srgbClr>
            </a:outerShdw>
          </a:effectLst>
        </p:spPr>
        <p:txBody>
          <a:bodyPr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FFFFFF"/>
                </a:solidFill>
                <a:effectLst/>
                <a:uLnTx/>
                <a:uFillTx/>
                <a:latin typeface="Arial" charset="0"/>
                <a:ea typeface="ＭＳ Ｐゴシック"/>
              </a:rPr>
              <a:t>$979</a:t>
            </a:r>
          </a:p>
        </p:txBody>
      </p:sp>
      <p:sp>
        <p:nvSpPr>
          <p:cNvPr id="35" name="TextBox 40"/>
          <p:cNvSpPr txBox="1">
            <a:spLocks noChangeArrowheads="1"/>
          </p:cNvSpPr>
          <p:nvPr/>
        </p:nvSpPr>
        <p:spPr bwMode="auto">
          <a:xfrm>
            <a:off x="6136439" y="5522949"/>
            <a:ext cx="3255214" cy="307810"/>
          </a:xfrm>
          <a:prstGeom prst="rect">
            <a:avLst/>
          </a:prstGeom>
          <a:noFill/>
          <a:ln w="9525">
            <a:noFill/>
            <a:miter lim="800000"/>
            <a:headEnd/>
            <a:tailEnd/>
          </a:ln>
        </p:spPr>
        <p:txBody>
          <a:bodyPr lIns="0" tIns="0" rIns="0" bIns="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63666A"/>
                </a:solidFill>
                <a:effectLst/>
                <a:uLnTx/>
                <a:uFillTx/>
                <a:latin typeface="Arial" charset="0"/>
                <a:ea typeface="ＭＳ Ｐゴシック"/>
              </a:rPr>
              <a:t>Total tax savings</a:t>
            </a:r>
          </a:p>
        </p:txBody>
      </p:sp>
      <p:cxnSp>
        <p:nvCxnSpPr>
          <p:cNvPr id="36" name="Straight Connector 41"/>
          <p:cNvCxnSpPr>
            <a:cxnSpLocks noChangeShapeType="1"/>
          </p:cNvCxnSpPr>
          <p:nvPr/>
        </p:nvCxnSpPr>
        <p:spPr bwMode="auto">
          <a:xfrm flipH="1">
            <a:off x="5051442" y="5195065"/>
            <a:ext cx="3489848" cy="0"/>
          </a:xfrm>
          <a:prstGeom prst="line">
            <a:avLst/>
          </a:prstGeom>
          <a:noFill/>
          <a:ln w="38100" algn="ctr">
            <a:solidFill>
              <a:srgbClr val="63666A"/>
            </a:solidFill>
            <a:round/>
            <a:headEnd/>
            <a:tailEnd/>
          </a:ln>
        </p:spPr>
      </p:cxnSp>
      <p:sp>
        <p:nvSpPr>
          <p:cNvPr id="41" name="TextBox 47"/>
          <p:cNvSpPr txBox="1">
            <a:spLocks noChangeArrowheads="1"/>
          </p:cNvSpPr>
          <p:nvPr/>
        </p:nvSpPr>
        <p:spPr bwMode="auto">
          <a:xfrm>
            <a:off x="6069912" y="2780750"/>
            <a:ext cx="3131239" cy="277232"/>
          </a:xfrm>
          <a:prstGeom prst="rect">
            <a:avLst/>
          </a:prstGeom>
          <a:noFill/>
          <a:ln w="9525">
            <a:noFill/>
            <a:miter lim="800000"/>
            <a:headEnd/>
            <a:tailEnd/>
          </a:ln>
        </p:spPr>
        <p:txBody>
          <a:bodyPr lIns="0" tIns="0" rIns="0" bIns="0">
            <a:spAutoFit/>
          </a:bodyPr>
          <a:lstStyle/>
          <a:p>
            <a:pPr fontAlgn="base">
              <a:spcBef>
                <a:spcPct val="0"/>
              </a:spcBef>
              <a:spcAft>
                <a:spcPct val="0"/>
              </a:spcAft>
            </a:pPr>
            <a:r>
              <a:rPr lang="en-US" sz="2000" dirty="0">
                <a:solidFill>
                  <a:srgbClr val="63666A"/>
                </a:solidFill>
                <a:latin typeface="Arial" charset="0"/>
                <a:ea typeface="ＭＳ Ｐゴシック"/>
              </a:rPr>
              <a:t>Federal tax at 25%</a:t>
            </a:r>
          </a:p>
        </p:txBody>
      </p:sp>
      <p:sp>
        <p:nvSpPr>
          <p:cNvPr id="42" name="TextBox 41"/>
          <p:cNvSpPr txBox="1"/>
          <p:nvPr/>
        </p:nvSpPr>
        <p:spPr bwMode="auto">
          <a:xfrm>
            <a:off x="5114769" y="2780169"/>
            <a:ext cx="776288" cy="307777"/>
          </a:xfrm>
          <a:prstGeom prst="rect">
            <a:avLst/>
          </a:prstGeom>
          <a:noFill/>
          <a:effectLst>
            <a:outerShdw blurRad="28575" dist="25400" dir="2700000" algn="tl" rotWithShape="0">
              <a:srgbClr val="000000">
                <a:alpha val="35000"/>
              </a:srgbClr>
            </a:outerShdw>
          </a:effectLst>
        </p:spPr>
        <p:txBody>
          <a:bodyPr lIns="0" tIns="0" rIns="0" bIns="0">
            <a:spAutoFit/>
          </a:bodyPr>
          <a:lstStyle/>
          <a:p>
            <a:pPr algn="ctr" fontAlgn="base">
              <a:spcBef>
                <a:spcPct val="0"/>
              </a:spcBef>
              <a:spcAft>
                <a:spcPct val="0"/>
              </a:spcAft>
              <a:defRPr/>
            </a:pPr>
            <a:r>
              <a:rPr lang="en-US" sz="2000" b="1" dirty="0">
                <a:solidFill>
                  <a:srgbClr val="FFFFFF"/>
                </a:solidFill>
                <a:latin typeface="Arial" charset="0"/>
                <a:ea typeface="ＭＳ Ｐゴシック"/>
              </a:rPr>
              <a:t>$650</a:t>
            </a:r>
          </a:p>
        </p:txBody>
      </p:sp>
      <p:sp>
        <p:nvSpPr>
          <p:cNvPr id="47" name="TextBox 46"/>
          <p:cNvSpPr txBox="1"/>
          <p:nvPr/>
        </p:nvSpPr>
        <p:spPr bwMode="auto">
          <a:xfrm>
            <a:off x="5114769" y="4578807"/>
            <a:ext cx="777875" cy="306387"/>
          </a:xfrm>
          <a:prstGeom prst="rect">
            <a:avLst/>
          </a:prstGeom>
          <a:noFill/>
          <a:effectLst>
            <a:outerShdw blurRad="28575" dist="25400" dir="2700000" algn="tl" rotWithShape="0">
              <a:srgbClr val="000000">
                <a:alpha val="35000"/>
              </a:srgbClr>
            </a:outerShdw>
          </a:effectLst>
        </p:spPr>
        <p:txBody>
          <a:bodyPr lIns="0" tIns="0" rIns="0" bIns="0">
            <a:spAutoFit/>
          </a:bodyPr>
          <a:lstStyle/>
          <a:p>
            <a:pPr algn="ctr" fontAlgn="base">
              <a:spcBef>
                <a:spcPct val="0"/>
              </a:spcBef>
              <a:spcAft>
                <a:spcPct val="0"/>
              </a:spcAft>
              <a:defRPr/>
            </a:pPr>
            <a:r>
              <a:rPr lang="en-US" sz="2000" b="1" dirty="0">
                <a:solidFill>
                  <a:srgbClr val="FFFFFF"/>
                </a:solidFill>
                <a:latin typeface="Arial" charset="0"/>
                <a:ea typeface="ＭＳ Ｐゴシック"/>
              </a:rPr>
              <a:t>$199</a:t>
            </a:r>
          </a:p>
        </p:txBody>
      </p:sp>
      <p:sp>
        <p:nvSpPr>
          <p:cNvPr id="45" name="TextBox 37"/>
          <p:cNvSpPr txBox="1">
            <a:spLocks noChangeArrowheads="1"/>
          </p:cNvSpPr>
          <p:nvPr/>
        </p:nvSpPr>
        <p:spPr bwMode="auto">
          <a:xfrm>
            <a:off x="6066855" y="4578807"/>
            <a:ext cx="3131121" cy="307235"/>
          </a:xfrm>
          <a:prstGeom prst="rect">
            <a:avLst/>
          </a:prstGeom>
          <a:noFill/>
          <a:ln w="9525">
            <a:noFill/>
            <a:miter lim="800000"/>
            <a:headEnd/>
            <a:tailEnd/>
          </a:ln>
        </p:spPr>
        <p:txBody>
          <a:bodyPr lIns="0" tIns="0" rIns="0" bIns="0">
            <a:spAutoFit/>
          </a:bodyPr>
          <a:lstStyle/>
          <a:p>
            <a:pPr fontAlgn="base">
              <a:spcBef>
                <a:spcPct val="0"/>
              </a:spcBef>
              <a:spcAft>
                <a:spcPct val="0"/>
              </a:spcAft>
            </a:pPr>
            <a:r>
              <a:rPr lang="en-US" sz="2000" dirty="0">
                <a:solidFill>
                  <a:srgbClr val="63666A"/>
                </a:solidFill>
                <a:latin typeface="Arial" charset="0"/>
                <a:ea typeface="ＭＳ Ｐゴシック"/>
              </a:rPr>
              <a:t>FICA tax at 7.65%</a:t>
            </a:r>
          </a:p>
        </p:txBody>
      </p:sp>
      <p:sp>
        <p:nvSpPr>
          <p:cNvPr id="48" name="TextBox 47"/>
          <p:cNvSpPr txBox="1">
            <a:spLocks noChangeArrowheads="1"/>
          </p:cNvSpPr>
          <p:nvPr/>
        </p:nvSpPr>
        <p:spPr bwMode="auto">
          <a:xfrm>
            <a:off x="4713099" y="1332259"/>
            <a:ext cx="4372499" cy="923330"/>
          </a:xfrm>
          <a:prstGeom prst="rect">
            <a:avLst/>
          </a:prstGeom>
          <a:noFill/>
          <a:ln w="9525">
            <a:noFill/>
            <a:miter lim="800000"/>
            <a:headEnd/>
            <a:tailEnd/>
          </a:ln>
        </p:spPr>
        <p:txBody>
          <a:bodyPr wrap="square" lIns="0" tIns="0" rIns="0" bIns="0">
            <a:spAutoFit/>
          </a:bodyPr>
          <a:lstStyle/>
          <a:p>
            <a:pPr fontAlgn="base">
              <a:spcBef>
                <a:spcPct val="0"/>
              </a:spcBef>
              <a:spcAft>
                <a:spcPct val="0"/>
              </a:spcAft>
            </a:pPr>
            <a:r>
              <a:rPr lang="en-US" sz="2000" b="1" dirty="0">
                <a:solidFill>
                  <a:srgbClr val="63666A"/>
                </a:solidFill>
                <a:latin typeface="Arial" charset="0"/>
                <a:ea typeface="ＭＳ Ｐゴシック"/>
              </a:rPr>
              <a:t>Mark is single and has a deductible of $1,500. He contributes </a:t>
            </a:r>
            <a:r>
              <a:rPr lang="en-US" sz="2000" b="1" dirty="0">
                <a:solidFill>
                  <a:srgbClr val="E87722"/>
                </a:solidFill>
                <a:latin typeface="Arial" charset="0"/>
                <a:ea typeface="ＭＳ Ｐゴシック"/>
              </a:rPr>
              <a:t>$2,600 </a:t>
            </a:r>
            <a:br>
              <a:rPr lang="en-US" sz="2000" b="1" dirty="0">
                <a:solidFill>
                  <a:srgbClr val="E87722"/>
                </a:solidFill>
                <a:latin typeface="Arial" charset="0"/>
                <a:ea typeface="ＭＳ Ｐゴシック"/>
              </a:rPr>
            </a:br>
            <a:r>
              <a:rPr lang="en-US" sz="2000" b="1" dirty="0">
                <a:solidFill>
                  <a:srgbClr val="63666A"/>
                </a:solidFill>
                <a:latin typeface="Arial" charset="0"/>
                <a:ea typeface="ＭＳ Ｐゴシック"/>
              </a:rPr>
              <a:t>to his HSA this year. He saves:</a:t>
            </a:r>
          </a:p>
        </p:txBody>
      </p:sp>
      <p:sp>
        <p:nvSpPr>
          <p:cNvPr id="49" name="TextBox 48"/>
          <p:cNvSpPr txBox="1"/>
          <p:nvPr/>
        </p:nvSpPr>
        <p:spPr>
          <a:xfrm>
            <a:off x="224723" y="281637"/>
            <a:ext cx="6583746" cy="467032"/>
          </a:xfrm>
          <a:prstGeom prst="rect">
            <a:avLst/>
          </a:prstGeom>
          <a:noFill/>
        </p:spPr>
        <p:txBody>
          <a:bodyPr wrap="square" lIns="0" tIns="0" rIns="0" bIns="0" rtlCol="0">
            <a:noAutofit/>
          </a:bodyPr>
          <a:lstStyle/>
          <a:p>
            <a:pPr fontAlgn="base">
              <a:spcBef>
                <a:spcPct val="0"/>
              </a:spcBef>
              <a:spcAft>
                <a:spcPct val="0"/>
              </a:spcAft>
            </a:pPr>
            <a:r>
              <a:rPr lang="en-US" sz="2800" b="1" dirty="0">
                <a:solidFill>
                  <a:srgbClr val="E87722"/>
                </a:solidFill>
                <a:latin typeface="Arial" charset="0"/>
                <a:ea typeface="ＭＳ Ｐゴシック"/>
                <a:cs typeface="Calibri"/>
              </a:rPr>
              <a:t>Let’s look at an example</a:t>
            </a:r>
          </a:p>
        </p:txBody>
      </p:sp>
      <p:pic>
        <p:nvPicPr>
          <p:cNvPr id="50" name="Picture 4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sp>
        <p:nvSpPr>
          <p:cNvPr id="2" name="Slide Number Placeholder 1"/>
          <p:cNvSpPr>
            <a:spLocks noGrp="1"/>
          </p:cNvSpPr>
          <p:nvPr>
            <p:ph type="sldNum" sz="quarter" idx="12"/>
          </p:nvPr>
        </p:nvSpPr>
        <p:spPr/>
        <p:txBody>
          <a:bodyPr/>
          <a:lstStyle/>
          <a:p>
            <a:fld id="{F602AE76-99CA-49A0-AC36-64F5F5D07FB4}" type="slidenum">
              <a:rPr lang="en-US" smtClean="0"/>
              <a:t>12</a:t>
            </a:fld>
            <a:endParaRPr lang="en-US"/>
          </a:p>
        </p:txBody>
      </p:sp>
    </p:spTree>
    <p:extLst>
      <p:ext uri="{BB962C8B-B14F-4D97-AF65-F5344CB8AC3E}">
        <p14:creationId xmlns:p14="http://schemas.microsoft.com/office/powerpoint/2010/main" val="20988533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473075" y="1587287"/>
            <a:ext cx="6384925" cy="2316163"/>
            <a:chOff x="455613" y="876300"/>
            <a:chExt cx="6384925" cy="2316163"/>
          </a:xfrm>
        </p:grpSpPr>
        <p:sp>
          <p:nvSpPr>
            <p:cNvPr id="10" name="Rectangle 2"/>
            <p:cNvSpPr txBox="1">
              <a:spLocks noChangeArrowheads="1"/>
            </p:cNvSpPr>
            <p:nvPr/>
          </p:nvSpPr>
          <p:spPr bwMode="auto">
            <a:xfrm>
              <a:off x="457200" y="876300"/>
              <a:ext cx="6383338" cy="557213"/>
            </a:xfrm>
            <a:prstGeom prst="rect">
              <a:avLst/>
            </a:prstGeom>
            <a:noFill/>
            <a:ln w="9525">
              <a:noFill/>
              <a:miter lim="800000"/>
              <a:headEnd/>
              <a:tailEnd/>
            </a:ln>
          </p:spPr>
          <p:txBody>
            <a:bodyPr lIns="0" tIns="0" rIns="0" bIns="0" anchor="ctr"/>
            <a:lstStyle/>
            <a:p>
              <a:pPr eaLnBrk="0" fontAlgn="base" hangingPunct="0">
                <a:spcBef>
                  <a:spcPct val="0"/>
                </a:spcBef>
                <a:spcAft>
                  <a:spcPct val="0"/>
                </a:spcAft>
              </a:pPr>
              <a:r>
                <a:rPr lang="en-US" sz="2200" b="1" dirty="0">
                  <a:solidFill>
                    <a:srgbClr val="63666A"/>
                  </a:solidFill>
                  <a:latin typeface="Arial" charset="0"/>
                  <a:ea typeface="ＭＳ Ｐゴシック"/>
                </a:rPr>
                <a:t>Mark uses his $2600 HSA contribution for:</a:t>
              </a:r>
            </a:p>
          </p:txBody>
        </p:sp>
        <p:sp>
          <p:nvSpPr>
            <p:cNvPr id="11" name="Rectangle 2"/>
            <p:cNvSpPr txBox="1">
              <a:spLocks noChangeArrowheads="1"/>
            </p:cNvSpPr>
            <p:nvPr/>
          </p:nvSpPr>
          <p:spPr bwMode="auto">
            <a:xfrm>
              <a:off x="473075" y="1592263"/>
              <a:ext cx="3536950" cy="557212"/>
            </a:xfrm>
            <a:prstGeom prst="rect">
              <a:avLst/>
            </a:prstGeom>
            <a:noFill/>
            <a:ln w="9525">
              <a:noFill/>
              <a:miter lim="800000"/>
              <a:headEnd/>
              <a:tailEnd/>
            </a:ln>
          </p:spPr>
          <p:txBody>
            <a:bodyPr lIns="0" tIns="0" rIns="0" bIns="0" anchor="ctr"/>
            <a:lstStyle/>
            <a:p>
              <a:pPr marL="342900" indent="-342900" eaLnBrk="0" fontAlgn="base" hangingPunct="0">
                <a:spcBef>
                  <a:spcPct val="0"/>
                </a:spcBef>
                <a:spcAft>
                  <a:spcPct val="0"/>
                </a:spcAft>
                <a:buFont typeface="Wingdings" panose="05000000000000000000" pitchFamily="2" charset="2"/>
                <a:buChar char="ü"/>
              </a:pPr>
              <a:r>
                <a:rPr lang="en-US" sz="2200" b="1" dirty="0">
                  <a:solidFill>
                    <a:srgbClr val="E87722"/>
                  </a:solidFill>
                  <a:latin typeface="Arial" charset="0"/>
                  <a:ea typeface="ＭＳ Ｐゴシック"/>
                </a:rPr>
                <a:t>A doctor’s office visit</a:t>
              </a:r>
            </a:p>
          </p:txBody>
        </p:sp>
        <p:sp>
          <p:nvSpPr>
            <p:cNvPr id="12" name="Rectangle 2"/>
            <p:cNvSpPr txBox="1">
              <a:spLocks noChangeArrowheads="1"/>
            </p:cNvSpPr>
            <p:nvPr/>
          </p:nvSpPr>
          <p:spPr bwMode="auto">
            <a:xfrm>
              <a:off x="455613" y="2092325"/>
              <a:ext cx="3535362" cy="557213"/>
            </a:xfrm>
            <a:prstGeom prst="rect">
              <a:avLst/>
            </a:prstGeom>
            <a:noFill/>
            <a:ln w="9525">
              <a:noFill/>
              <a:miter lim="800000"/>
              <a:headEnd/>
              <a:tailEnd/>
            </a:ln>
          </p:spPr>
          <p:txBody>
            <a:bodyPr lIns="0" tIns="0" rIns="0" bIns="0" anchor="ctr"/>
            <a:lstStyle/>
            <a:p>
              <a:pPr marL="342900" indent="-342900" eaLnBrk="0" fontAlgn="base" hangingPunct="0">
                <a:spcBef>
                  <a:spcPct val="0"/>
                </a:spcBef>
                <a:spcAft>
                  <a:spcPct val="0"/>
                </a:spcAft>
                <a:buFont typeface="Wingdings" panose="05000000000000000000" pitchFamily="2" charset="2"/>
                <a:buChar char="ü"/>
              </a:pPr>
              <a:r>
                <a:rPr lang="en-US" sz="2200" b="1" dirty="0">
                  <a:solidFill>
                    <a:srgbClr val="E87722"/>
                  </a:solidFill>
                  <a:latin typeface="Arial" charset="0"/>
                  <a:ea typeface="ＭＳ Ｐゴシック"/>
                </a:rPr>
                <a:t>A monthly prescription</a:t>
              </a:r>
            </a:p>
          </p:txBody>
        </p:sp>
        <p:sp>
          <p:nvSpPr>
            <p:cNvPr id="13" name="Rectangle 2"/>
            <p:cNvSpPr txBox="1">
              <a:spLocks noChangeArrowheads="1"/>
            </p:cNvSpPr>
            <p:nvPr/>
          </p:nvSpPr>
          <p:spPr bwMode="auto">
            <a:xfrm>
              <a:off x="455613" y="2581275"/>
              <a:ext cx="4106862" cy="611188"/>
            </a:xfrm>
            <a:prstGeom prst="rect">
              <a:avLst/>
            </a:prstGeom>
            <a:noFill/>
            <a:ln w="9525">
              <a:noFill/>
              <a:miter lim="800000"/>
              <a:headEnd/>
              <a:tailEnd/>
            </a:ln>
          </p:spPr>
          <p:txBody>
            <a:bodyPr lIns="0" tIns="0" rIns="0" bIns="0" anchor="ctr"/>
            <a:lstStyle/>
            <a:p>
              <a:pPr marL="342900" indent="-342900" eaLnBrk="0" fontAlgn="base" hangingPunct="0">
                <a:spcBef>
                  <a:spcPct val="0"/>
                </a:spcBef>
                <a:spcAft>
                  <a:spcPct val="0"/>
                </a:spcAft>
                <a:buFont typeface="Wingdings" panose="05000000000000000000" pitchFamily="2" charset="2"/>
                <a:buChar char="ü"/>
              </a:pPr>
              <a:r>
                <a:rPr lang="en-US" sz="2200" b="1" dirty="0">
                  <a:solidFill>
                    <a:srgbClr val="E87722"/>
                  </a:solidFill>
                  <a:latin typeface="Arial" charset="0"/>
                  <a:ea typeface="ＭＳ Ｐゴシック"/>
                </a:rPr>
                <a:t>A few chiropractor visits</a:t>
              </a:r>
            </a:p>
          </p:txBody>
        </p:sp>
      </p:grpSp>
      <p:sp>
        <p:nvSpPr>
          <p:cNvPr id="14" name="TextBox 13"/>
          <p:cNvSpPr txBox="1"/>
          <p:nvPr/>
        </p:nvSpPr>
        <p:spPr>
          <a:xfrm>
            <a:off x="224723" y="281637"/>
            <a:ext cx="6583746" cy="467032"/>
          </a:xfrm>
          <a:prstGeom prst="rect">
            <a:avLst/>
          </a:prstGeom>
          <a:noFill/>
        </p:spPr>
        <p:txBody>
          <a:bodyPr wrap="square" lIns="0" tIns="0" rIns="0" bIns="0" rtlCol="0">
            <a:noAutofit/>
          </a:bodyPr>
          <a:lstStyle/>
          <a:p>
            <a:pPr fontAlgn="base">
              <a:spcBef>
                <a:spcPct val="0"/>
              </a:spcBef>
              <a:spcAft>
                <a:spcPct val="0"/>
              </a:spcAft>
            </a:pPr>
            <a:r>
              <a:rPr lang="en-US" sz="2800" b="1" dirty="0">
                <a:solidFill>
                  <a:srgbClr val="E87722"/>
                </a:solidFill>
                <a:latin typeface="Arial" charset="0"/>
                <a:ea typeface="ＭＳ Ｐゴシック"/>
                <a:cs typeface="Calibri"/>
              </a:rPr>
              <a:t>Let’s look at an example</a:t>
            </a:r>
          </a:p>
        </p:txBody>
      </p:sp>
      <p:graphicFrame>
        <p:nvGraphicFramePr>
          <p:cNvPr id="15" name="Chart 14"/>
          <p:cNvGraphicFramePr/>
          <p:nvPr>
            <p:extLst>
              <p:ext uri="{D42A27DB-BD31-4B8C-83A1-F6EECF244321}">
                <p14:modId xmlns:p14="http://schemas.microsoft.com/office/powerpoint/2010/main" val="2041600394"/>
              </p:ext>
            </p:extLst>
          </p:nvPr>
        </p:nvGraphicFramePr>
        <p:xfrm>
          <a:off x="3797475" y="2524706"/>
          <a:ext cx="5176377" cy="3506787"/>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p:cNvSpPr txBox="1"/>
          <p:nvPr/>
        </p:nvSpPr>
        <p:spPr>
          <a:xfrm>
            <a:off x="7391368" y="2679530"/>
            <a:ext cx="1221809" cy="338554"/>
          </a:xfrm>
          <a:prstGeom prst="rect">
            <a:avLst/>
          </a:prstGeom>
          <a:noFill/>
        </p:spPr>
        <p:txBody>
          <a:bodyPr wrap="none" rtlCol="0">
            <a:spAutoFit/>
          </a:bodyPr>
          <a:lstStyle/>
          <a:p>
            <a:r>
              <a:rPr lang="en-US" sz="1600" dirty="0" smtClean="0">
                <a:solidFill>
                  <a:srgbClr val="63666A"/>
                </a:solidFill>
                <a:latin typeface="Arial" panose="020B0604020202020204" pitchFamily="34" charset="0"/>
                <a:cs typeface="Arial" panose="020B0604020202020204" pitchFamily="34" charset="0"/>
              </a:rPr>
              <a:t>Used funds</a:t>
            </a:r>
          </a:p>
        </p:txBody>
      </p:sp>
      <p:sp>
        <p:nvSpPr>
          <p:cNvPr id="17" name="TextBox 16"/>
          <p:cNvSpPr txBox="1"/>
          <p:nvPr/>
        </p:nvSpPr>
        <p:spPr>
          <a:xfrm>
            <a:off x="2320162" y="5395889"/>
            <a:ext cx="2928109" cy="584775"/>
          </a:xfrm>
          <a:prstGeom prst="rect">
            <a:avLst/>
          </a:prstGeom>
          <a:noFill/>
        </p:spPr>
        <p:txBody>
          <a:bodyPr wrap="square" rtlCol="0">
            <a:spAutoFit/>
          </a:bodyPr>
          <a:lstStyle/>
          <a:p>
            <a:pPr algn="r"/>
            <a:r>
              <a:rPr lang="en-US" sz="1600" dirty="0" smtClean="0">
                <a:solidFill>
                  <a:srgbClr val="63666A"/>
                </a:solidFill>
                <a:latin typeface="Arial" panose="020B0604020202020204" pitchFamily="34" charset="0"/>
                <a:cs typeface="Arial" panose="020B0604020202020204" pitchFamily="34" charset="0"/>
              </a:rPr>
              <a:t>Funds available for future medical expenses</a:t>
            </a:r>
          </a:p>
        </p:txBody>
      </p:sp>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sp>
        <p:nvSpPr>
          <p:cNvPr id="2" name="Slide Number Placeholder 1"/>
          <p:cNvSpPr>
            <a:spLocks noGrp="1"/>
          </p:cNvSpPr>
          <p:nvPr>
            <p:ph type="sldNum" sz="quarter" idx="12"/>
          </p:nvPr>
        </p:nvSpPr>
        <p:spPr/>
        <p:txBody>
          <a:bodyPr/>
          <a:lstStyle/>
          <a:p>
            <a:fld id="{F602AE76-99CA-49A0-AC36-64F5F5D07FB4}" type="slidenum">
              <a:rPr lang="en-US" smtClean="0"/>
              <a:t>13</a:t>
            </a:fld>
            <a:endParaRPr lang="en-US"/>
          </a:p>
        </p:txBody>
      </p:sp>
    </p:spTree>
    <p:extLst>
      <p:ext uri="{BB962C8B-B14F-4D97-AF65-F5344CB8AC3E}">
        <p14:creationId xmlns:p14="http://schemas.microsoft.com/office/powerpoint/2010/main" val="3816404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224723" y="281637"/>
            <a:ext cx="6583746" cy="467032"/>
          </a:xfrm>
          <a:prstGeom prst="rect">
            <a:avLst/>
          </a:prstGeom>
          <a:noFill/>
        </p:spPr>
        <p:txBody>
          <a:bodyPr wrap="square" lIns="0" tIns="0" rIns="0" bIns="0" rtlCol="0">
            <a:noAutofit/>
          </a:bodyPr>
          <a:lstStyle/>
          <a:p>
            <a:pPr fontAlgn="base">
              <a:spcBef>
                <a:spcPct val="0"/>
              </a:spcBef>
              <a:spcAft>
                <a:spcPct val="0"/>
              </a:spcAft>
            </a:pPr>
            <a:r>
              <a:rPr lang="en-US" sz="2800" b="1" dirty="0" smtClean="0">
                <a:solidFill>
                  <a:srgbClr val="E87722"/>
                </a:solidFill>
                <a:latin typeface="Arial" charset="0"/>
                <a:ea typeface="ＭＳ Ｐゴシック"/>
                <a:cs typeface="Calibri"/>
              </a:rPr>
              <a:t>Grow your account</a:t>
            </a:r>
            <a:endParaRPr lang="en-US" sz="2800" b="1" dirty="0">
              <a:solidFill>
                <a:srgbClr val="E87722"/>
              </a:solidFill>
              <a:latin typeface="Arial" charset="0"/>
              <a:ea typeface="ＭＳ Ｐゴシック"/>
              <a:cs typeface="Calibri"/>
            </a:endParaRP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sp>
        <p:nvSpPr>
          <p:cNvPr id="2" name="TextBox 1"/>
          <p:cNvSpPr txBox="1"/>
          <p:nvPr/>
        </p:nvSpPr>
        <p:spPr>
          <a:xfrm>
            <a:off x="2209800" y="3124200"/>
            <a:ext cx="4334200" cy="707886"/>
          </a:xfrm>
          <a:prstGeom prst="rect">
            <a:avLst/>
          </a:prstGeom>
          <a:noFill/>
        </p:spPr>
        <p:txBody>
          <a:bodyPr wrap="none" rtlCol="0">
            <a:spAutoFit/>
          </a:bodyPr>
          <a:lstStyle/>
          <a:p>
            <a:r>
              <a:rPr lang="en-US" sz="4000" dirty="0" smtClean="0">
                <a:hlinkClick r:id="rId4"/>
              </a:rPr>
              <a:t>HSA Investing Video</a:t>
            </a:r>
            <a:endParaRPr lang="en-US" sz="4000" dirty="0"/>
          </a:p>
        </p:txBody>
      </p:sp>
      <p:sp>
        <p:nvSpPr>
          <p:cNvPr id="3" name="Slide Number Placeholder 2"/>
          <p:cNvSpPr>
            <a:spLocks noGrp="1"/>
          </p:cNvSpPr>
          <p:nvPr>
            <p:ph type="sldNum" sz="quarter" idx="12"/>
          </p:nvPr>
        </p:nvSpPr>
        <p:spPr/>
        <p:txBody>
          <a:bodyPr/>
          <a:lstStyle/>
          <a:p>
            <a:fld id="{F602AE76-99CA-49A0-AC36-64F5F5D07FB4}" type="slidenum">
              <a:rPr lang="en-US" smtClean="0"/>
              <a:t>14</a:t>
            </a:fld>
            <a:endParaRPr lang="en-US"/>
          </a:p>
        </p:txBody>
      </p:sp>
    </p:spTree>
    <p:extLst>
      <p:ext uri="{BB962C8B-B14F-4D97-AF65-F5344CB8AC3E}">
        <p14:creationId xmlns:p14="http://schemas.microsoft.com/office/powerpoint/2010/main" val="646292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38200" y="2270007"/>
            <a:ext cx="7848600" cy="1056364"/>
          </a:xfrm>
          <a:prstGeom prst="rect">
            <a:avLst/>
          </a:prstGeom>
          <a:noFill/>
        </p:spPr>
        <p:txBody>
          <a:bodyPr wrap="square" lIns="0" tIns="0" rIns="0" bIns="0" rtlCol="0">
            <a:noAutofit/>
          </a:bodyPr>
          <a:lstStyle/>
          <a:p>
            <a:pPr defTabSz="457200">
              <a:spcAft>
                <a:spcPts val="1200"/>
              </a:spcAft>
              <a:buSzPct val="75000"/>
            </a:pPr>
            <a:r>
              <a:rPr lang="en-US" b="1" dirty="0">
                <a:solidFill>
                  <a:srgbClr val="E87722"/>
                </a:solidFill>
                <a:latin typeface="Arial"/>
                <a:cs typeface="Calibri"/>
              </a:rPr>
              <a:t>1.	When am I eligible to invest my HSA dollars in mutual funds?</a:t>
            </a:r>
          </a:p>
          <a:p>
            <a:pPr marL="1371600" lvl="2" indent="-274320" defTabSz="457200">
              <a:spcAft>
                <a:spcPts val="1200"/>
              </a:spcAft>
              <a:buSzPct val="75000"/>
              <a:buFont typeface="+mj-lt"/>
              <a:buAutoNum type="alphaLcPeriod"/>
            </a:pPr>
            <a:r>
              <a:rPr lang="en-US" sz="1600" dirty="0">
                <a:solidFill>
                  <a:srgbClr val="53565A"/>
                </a:solidFill>
                <a:latin typeface="Arial"/>
                <a:cs typeface="Calibri"/>
              </a:rPr>
              <a:t>When my HSA balance meets the minimum investment </a:t>
            </a:r>
            <a:r>
              <a:rPr lang="en-US" sz="1600" dirty="0" smtClean="0">
                <a:solidFill>
                  <a:srgbClr val="53565A"/>
                </a:solidFill>
                <a:latin typeface="Arial"/>
                <a:cs typeface="Calibri"/>
              </a:rPr>
              <a:t>threshold</a:t>
            </a:r>
          </a:p>
          <a:p>
            <a:pPr marL="1371600" lvl="2" indent="-274320" defTabSz="457200">
              <a:spcAft>
                <a:spcPts val="1200"/>
              </a:spcAft>
              <a:buSzPct val="75000"/>
              <a:buFont typeface="+mj-lt"/>
              <a:buAutoNum type="alphaLcPeriod"/>
            </a:pPr>
            <a:r>
              <a:rPr lang="en-US" sz="1600" dirty="0" smtClean="0">
                <a:solidFill>
                  <a:srgbClr val="53565A"/>
                </a:solidFill>
                <a:latin typeface="Arial"/>
                <a:cs typeface="Calibri"/>
              </a:rPr>
              <a:t>There are no eligibility requirements</a:t>
            </a:r>
            <a:endParaRPr lang="en-US" sz="1600" dirty="0">
              <a:solidFill>
                <a:srgbClr val="53565A"/>
              </a:solidFill>
              <a:latin typeface="Arial"/>
              <a:cs typeface="Calibri"/>
            </a:endParaRPr>
          </a:p>
        </p:txBody>
      </p:sp>
      <p:sp>
        <p:nvSpPr>
          <p:cNvPr id="6" name="TextBox 5"/>
          <p:cNvSpPr txBox="1"/>
          <p:nvPr/>
        </p:nvSpPr>
        <p:spPr>
          <a:xfrm>
            <a:off x="838200" y="4018681"/>
            <a:ext cx="7391400" cy="858119"/>
          </a:xfrm>
          <a:prstGeom prst="rect">
            <a:avLst/>
          </a:prstGeom>
          <a:noFill/>
        </p:spPr>
        <p:txBody>
          <a:bodyPr wrap="square" lIns="0" tIns="0" rIns="0" bIns="0" rtlCol="0">
            <a:noAutofit/>
          </a:bodyPr>
          <a:lstStyle/>
          <a:p>
            <a:pPr defTabSz="457200">
              <a:spcAft>
                <a:spcPts val="1200"/>
              </a:spcAft>
              <a:buSzPct val="75000"/>
            </a:pPr>
            <a:r>
              <a:rPr lang="en-US" b="1" dirty="0">
                <a:solidFill>
                  <a:srgbClr val="E87722"/>
                </a:solidFill>
                <a:latin typeface="Arial"/>
                <a:cs typeface="Calibri"/>
              </a:rPr>
              <a:t>2.	Do I pay taxes on money I earn in an HSA </a:t>
            </a:r>
            <a:r>
              <a:rPr lang="en-US" b="1" dirty="0" smtClean="0">
                <a:solidFill>
                  <a:srgbClr val="E87722"/>
                </a:solidFill>
                <a:latin typeface="Arial"/>
                <a:cs typeface="Calibri"/>
              </a:rPr>
              <a:t>investment account</a:t>
            </a:r>
            <a:r>
              <a:rPr lang="en-US" b="1" dirty="0">
                <a:solidFill>
                  <a:srgbClr val="E87722"/>
                </a:solidFill>
                <a:latin typeface="Arial"/>
                <a:cs typeface="Calibri"/>
              </a:rPr>
              <a:t>?</a:t>
            </a:r>
          </a:p>
          <a:p>
            <a:pPr marL="1371600" lvl="2" indent="-274320" defTabSz="457200">
              <a:spcAft>
                <a:spcPts val="1200"/>
              </a:spcAft>
              <a:buSzPct val="75000"/>
              <a:buFont typeface="+mj-lt"/>
              <a:buAutoNum type="alphaLcPeriod"/>
            </a:pPr>
            <a:r>
              <a:rPr lang="en-US" sz="1600" dirty="0" smtClean="0">
                <a:solidFill>
                  <a:srgbClr val="53565A"/>
                </a:solidFill>
                <a:latin typeface="Arial"/>
                <a:cs typeface="Calibri"/>
              </a:rPr>
              <a:t>Yes, taxes are charged on investment </a:t>
            </a:r>
            <a:r>
              <a:rPr lang="en-US" sz="1600" dirty="0" err="1" smtClean="0">
                <a:solidFill>
                  <a:srgbClr val="53565A"/>
                </a:solidFill>
                <a:latin typeface="Arial"/>
                <a:cs typeface="Calibri"/>
              </a:rPr>
              <a:t>earings</a:t>
            </a:r>
            <a:endParaRPr lang="en-US" sz="1600" dirty="0" smtClean="0">
              <a:solidFill>
                <a:srgbClr val="53565A"/>
              </a:solidFill>
              <a:latin typeface="Arial"/>
              <a:cs typeface="Calibri"/>
            </a:endParaRPr>
          </a:p>
          <a:p>
            <a:pPr marL="1371600" lvl="2" indent="-274320" defTabSz="457200">
              <a:spcAft>
                <a:spcPts val="1200"/>
              </a:spcAft>
              <a:buSzPct val="75000"/>
              <a:buFont typeface="+mj-lt"/>
              <a:buAutoNum type="alphaLcPeriod"/>
            </a:pPr>
            <a:r>
              <a:rPr lang="en-US" sz="1600" dirty="0" smtClean="0">
                <a:solidFill>
                  <a:srgbClr val="53565A"/>
                </a:solidFill>
                <a:latin typeface="Arial"/>
                <a:cs typeface="Calibri"/>
              </a:rPr>
              <a:t>No, investment </a:t>
            </a:r>
            <a:r>
              <a:rPr lang="en-US" sz="1600" dirty="0">
                <a:solidFill>
                  <a:srgbClr val="53565A"/>
                </a:solidFill>
                <a:latin typeface="Arial"/>
                <a:cs typeface="Calibri"/>
              </a:rPr>
              <a:t>earnings are tax </a:t>
            </a:r>
            <a:r>
              <a:rPr lang="en-US" sz="1600" dirty="0" smtClean="0">
                <a:solidFill>
                  <a:srgbClr val="53565A"/>
                </a:solidFill>
                <a:latin typeface="Arial"/>
                <a:cs typeface="Calibri"/>
              </a:rPr>
              <a:t>free</a:t>
            </a:r>
            <a:endParaRPr lang="en-US" sz="1600" dirty="0">
              <a:solidFill>
                <a:srgbClr val="53565A"/>
              </a:solidFill>
              <a:latin typeface="Arial"/>
              <a:cs typeface="Calibri"/>
            </a:endParaRPr>
          </a:p>
        </p:txBody>
      </p:sp>
      <p:sp>
        <p:nvSpPr>
          <p:cNvPr id="7" name="TextBox 6"/>
          <p:cNvSpPr txBox="1"/>
          <p:nvPr/>
        </p:nvSpPr>
        <p:spPr>
          <a:xfrm>
            <a:off x="401147" y="281637"/>
            <a:ext cx="6847757" cy="467032"/>
          </a:xfrm>
          <a:prstGeom prst="rect">
            <a:avLst/>
          </a:prstGeom>
          <a:noFill/>
        </p:spPr>
        <p:txBody>
          <a:bodyPr wrap="square" lIns="0" tIns="0" rIns="0" bIns="0" rtlCol="0">
            <a:noAutofit/>
          </a:bodyPr>
          <a:lstStyle/>
          <a:p>
            <a:pPr defTabSz="457200"/>
            <a:r>
              <a:rPr lang="en-US" sz="2800" b="1" dirty="0">
                <a:solidFill>
                  <a:srgbClr val="E87722"/>
                </a:solidFill>
                <a:latin typeface="Arial"/>
                <a:cs typeface="Calibri"/>
              </a:rPr>
              <a:t>Quick quiz</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grpSp>
        <p:nvGrpSpPr>
          <p:cNvPr id="9" name="Group 8"/>
          <p:cNvGrpSpPr/>
          <p:nvPr/>
        </p:nvGrpSpPr>
        <p:grpSpPr>
          <a:xfrm>
            <a:off x="2043806" y="6553200"/>
            <a:ext cx="5029311" cy="353946"/>
            <a:chOff x="2161244" y="5911307"/>
            <a:chExt cx="5029311" cy="353946"/>
          </a:xfrm>
        </p:grpSpPr>
        <p:sp>
          <p:nvSpPr>
            <p:cNvPr id="10" name="TextBox 9"/>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11" name="Rounded Rectangle 10"/>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2" name="Slide Number Placeholder 1"/>
          <p:cNvSpPr>
            <a:spLocks noGrp="1"/>
          </p:cNvSpPr>
          <p:nvPr>
            <p:ph type="sldNum" sz="quarter" idx="12"/>
          </p:nvPr>
        </p:nvSpPr>
        <p:spPr/>
        <p:txBody>
          <a:bodyPr/>
          <a:lstStyle/>
          <a:p>
            <a:fld id="{F602AE76-99CA-49A0-AC36-64F5F5D07FB4}" type="slidenum">
              <a:rPr lang="en-US" smtClean="0"/>
              <a:t>15</a:t>
            </a:fld>
            <a:endParaRPr lang="en-US"/>
          </a:p>
        </p:txBody>
      </p:sp>
    </p:spTree>
    <p:extLst>
      <p:ext uri="{BB962C8B-B14F-4D97-AF65-F5344CB8AC3E}">
        <p14:creationId xmlns:p14="http://schemas.microsoft.com/office/powerpoint/2010/main" val="2202925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401147" y="281637"/>
            <a:ext cx="6847757" cy="467032"/>
          </a:xfrm>
          <a:prstGeom prst="rect">
            <a:avLst/>
          </a:prstGeom>
          <a:noFill/>
        </p:spPr>
        <p:txBody>
          <a:bodyPr wrap="square" lIns="0" tIns="0" rIns="0" bIns="0" rtlCol="0">
            <a:noAutofit/>
          </a:bodyPr>
          <a:lstStyle/>
          <a:p>
            <a:pPr defTabSz="457200"/>
            <a:r>
              <a:rPr lang="en-US" sz="2800" b="1" dirty="0" smtClean="0">
                <a:solidFill>
                  <a:srgbClr val="E87722"/>
                </a:solidFill>
                <a:latin typeface="Arial"/>
                <a:cs typeface="Calibri"/>
              </a:rPr>
              <a:t>Eligibility requirements</a:t>
            </a:r>
            <a:endParaRPr lang="en-US" sz="2800" b="1" dirty="0">
              <a:solidFill>
                <a:srgbClr val="E87722"/>
              </a:solidFill>
              <a:latin typeface="Arial"/>
              <a:cs typeface="Calibri"/>
            </a:endParaRPr>
          </a:p>
        </p:txBody>
      </p:sp>
      <p:sp>
        <p:nvSpPr>
          <p:cNvPr id="17" name="TextBox 16"/>
          <p:cNvSpPr txBox="1"/>
          <p:nvPr/>
        </p:nvSpPr>
        <p:spPr>
          <a:xfrm>
            <a:off x="736600" y="1749449"/>
            <a:ext cx="2289629" cy="1883228"/>
          </a:xfrm>
          <a:prstGeom prst="rect">
            <a:avLst/>
          </a:prstGeom>
          <a:solidFill>
            <a:srgbClr val="E87722"/>
          </a:solidFill>
        </p:spPr>
        <p:txBody>
          <a:bodyPr wrap="square" lIns="0" tIns="0" rIns="0" bIns="0" rtlCol="0" anchor="ctr">
            <a:noAutofit/>
          </a:bodyPr>
          <a:lstStyle/>
          <a:p>
            <a:pPr algn="ctr"/>
            <a:r>
              <a:rPr lang="en-US" sz="1600" b="1" dirty="0" smtClean="0">
                <a:solidFill>
                  <a:prstClr val="white"/>
                </a:solidFill>
                <a:latin typeface="Arial" pitchFamily="34" charset="0"/>
                <a:cs typeface="Arial" pitchFamily="34" charset="0"/>
              </a:rPr>
              <a:t>HSA BALANCE</a:t>
            </a:r>
            <a:endParaRPr lang="en-US" sz="1600" b="1" dirty="0">
              <a:solidFill>
                <a:prstClr val="white"/>
              </a:solidFill>
              <a:latin typeface="Arial" pitchFamily="34" charset="0"/>
              <a:cs typeface="Arial" pitchFamily="34" charset="0"/>
            </a:endParaRPr>
          </a:p>
        </p:txBody>
      </p:sp>
      <p:sp>
        <p:nvSpPr>
          <p:cNvPr id="18" name="TextBox 17"/>
          <p:cNvSpPr txBox="1"/>
          <p:nvPr/>
        </p:nvSpPr>
        <p:spPr>
          <a:xfrm>
            <a:off x="736600" y="3820884"/>
            <a:ext cx="2289629" cy="1883228"/>
          </a:xfrm>
          <a:prstGeom prst="rect">
            <a:avLst/>
          </a:prstGeom>
          <a:solidFill>
            <a:srgbClr val="E87722"/>
          </a:solidFill>
        </p:spPr>
        <p:txBody>
          <a:bodyPr wrap="square" lIns="0" tIns="0" rIns="0" bIns="0" rtlCol="0" anchor="ctr">
            <a:noAutofit/>
          </a:bodyPr>
          <a:lstStyle/>
          <a:p>
            <a:pPr algn="ctr"/>
            <a:r>
              <a:rPr lang="en-US" sz="4800" b="1" dirty="0" smtClean="0">
                <a:solidFill>
                  <a:prstClr val="white"/>
                </a:solidFill>
                <a:latin typeface="Arial" pitchFamily="34" charset="0"/>
                <a:cs typeface="Arial" pitchFamily="34" charset="0"/>
              </a:rPr>
              <a:t>$2,500</a:t>
            </a:r>
            <a:endParaRPr lang="en-US" sz="4800" b="1" dirty="0">
              <a:solidFill>
                <a:prstClr val="white"/>
              </a:solidFill>
              <a:latin typeface="Arial" pitchFamily="34" charset="0"/>
              <a:cs typeface="Arial" pitchFamily="34" charset="0"/>
            </a:endParaRPr>
          </a:p>
        </p:txBody>
      </p:sp>
      <p:sp>
        <p:nvSpPr>
          <p:cNvPr id="19" name="TextBox 18"/>
          <p:cNvSpPr txBox="1"/>
          <p:nvPr/>
        </p:nvSpPr>
        <p:spPr>
          <a:xfrm>
            <a:off x="3334176" y="1749449"/>
            <a:ext cx="2289629" cy="1883228"/>
          </a:xfrm>
          <a:prstGeom prst="rect">
            <a:avLst/>
          </a:prstGeom>
          <a:solidFill>
            <a:srgbClr val="F6AA00"/>
          </a:solidFill>
        </p:spPr>
        <p:txBody>
          <a:bodyPr wrap="square" lIns="0" tIns="0" rIns="0" bIns="0" rtlCol="0" anchor="ctr">
            <a:noAutofit/>
          </a:bodyPr>
          <a:lstStyle/>
          <a:p>
            <a:pPr algn="ctr"/>
            <a:r>
              <a:rPr lang="en-US" sz="1600" b="1" dirty="0">
                <a:solidFill>
                  <a:prstClr val="white"/>
                </a:solidFill>
                <a:latin typeface="Arial" pitchFamily="34" charset="0"/>
                <a:cs typeface="Arial" pitchFamily="34" charset="0"/>
              </a:rPr>
              <a:t>MINIMUM </a:t>
            </a:r>
          </a:p>
          <a:p>
            <a:pPr algn="ctr"/>
            <a:r>
              <a:rPr lang="en-US" sz="1600" b="1" dirty="0">
                <a:solidFill>
                  <a:prstClr val="white"/>
                </a:solidFill>
                <a:latin typeface="Arial" pitchFamily="34" charset="0"/>
                <a:cs typeface="Arial" pitchFamily="34" charset="0"/>
              </a:rPr>
              <a:t>TRANSFER AMOUNT</a:t>
            </a:r>
          </a:p>
        </p:txBody>
      </p:sp>
      <p:sp>
        <p:nvSpPr>
          <p:cNvPr id="20" name="TextBox 19"/>
          <p:cNvSpPr txBox="1"/>
          <p:nvPr/>
        </p:nvSpPr>
        <p:spPr>
          <a:xfrm>
            <a:off x="3334176" y="3832956"/>
            <a:ext cx="2289629" cy="1883228"/>
          </a:xfrm>
          <a:prstGeom prst="rect">
            <a:avLst/>
          </a:prstGeom>
          <a:solidFill>
            <a:srgbClr val="F6AA00"/>
          </a:solidFill>
        </p:spPr>
        <p:txBody>
          <a:bodyPr wrap="square" lIns="0" tIns="0" rIns="0" bIns="0" rtlCol="0" anchor="ctr">
            <a:noAutofit/>
          </a:bodyPr>
          <a:lstStyle/>
          <a:p>
            <a:pPr algn="ctr"/>
            <a:r>
              <a:rPr lang="en-US" sz="4800" b="1" dirty="0">
                <a:solidFill>
                  <a:prstClr val="white"/>
                </a:solidFill>
                <a:latin typeface="Arial" pitchFamily="34" charset="0"/>
                <a:cs typeface="Arial" pitchFamily="34" charset="0"/>
              </a:rPr>
              <a:t>$100</a:t>
            </a:r>
          </a:p>
        </p:txBody>
      </p:sp>
      <p:sp>
        <p:nvSpPr>
          <p:cNvPr id="21" name="TextBox 20"/>
          <p:cNvSpPr txBox="1"/>
          <p:nvPr/>
        </p:nvSpPr>
        <p:spPr>
          <a:xfrm>
            <a:off x="5957633" y="1749449"/>
            <a:ext cx="2289629" cy="1883228"/>
          </a:xfrm>
          <a:prstGeom prst="rect">
            <a:avLst/>
          </a:prstGeom>
          <a:solidFill>
            <a:srgbClr val="B1B3B3">
              <a:lumMod val="75000"/>
            </a:srgbClr>
          </a:solid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rial" pitchFamily="34" charset="0"/>
                <a:cs typeface="Arial" pitchFamily="34" charset="0"/>
              </a:rPr>
              <a:t>MINIMUM </a:t>
            </a:r>
            <a:r>
              <a:rPr lang="en-US" sz="1600" b="1" kern="0" dirty="0" smtClean="0">
                <a:solidFill>
                  <a:prstClr val="white"/>
                </a:solidFill>
                <a:latin typeface="Arial" pitchFamily="34" charset="0"/>
                <a:cs typeface="Arial" pitchFamily="34" charset="0"/>
              </a:rPr>
              <a:t>HSA </a:t>
            </a:r>
            <a:r>
              <a:rPr kumimoji="0" lang="en-US" sz="1600" b="1" i="0" u="none" strike="noStrike" kern="0" cap="none" spc="0" normalizeH="0" baseline="0" noProof="0" dirty="0" smtClean="0">
                <a:ln>
                  <a:noFill/>
                </a:ln>
                <a:solidFill>
                  <a:prstClr val="white"/>
                </a:solidFill>
                <a:effectLst/>
                <a:uLnTx/>
                <a:uFillTx/>
                <a:latin typeface="Arial" pitchFamily="34" charset="0"/>
                <a:cs typeface="Arial" pitchFamily="34" charset="0"/>
              </a:rPr>
              <a:t>BALANCE </a:t>
            </a:r>
            <a:r>
              <a:rPr kumimoji="0" lang="en-US" sz="1600" b="1" i="0" u="none" strike="noStrike" kern="0" cap="none" spc="0" normalizeH="0" baseline="0" noProof="0" dirty="0">
                <a:ln>
                  <a:noFill/>
                </a:ln>
                <a:solidFill>
                  <a:prstClr val="white"/>
                </a:solidFill>
                <a:effectLst/>
                <a:uLnTx/>
                <a:uFillTx/>
                <a:latin typeface="Arial" pitchFamily="34" charset="0"/>
                <a:cs typeface="Arial" pitchFamily="34" charset="0"/>
              </a:rPr>
              <a:t>TO </a:t>
            </a:r>
            <a:endParaRPr kumimoji="0" lang="en-US" sz="1600" b="1" i="0" u="none" strike="noStrike" kern="0" cap="none" spc="0" normalizeH="0" baseline="0" noProof="0" dirty="0" smtClean="0">
              <a:ln>
                <a:noFill/>
              </a:ln>
              <a:solidFill>
                <a:prstClr val="white"/>
              </a:solidFill>
              <a:effectLst/>
              <a:uLnTx/>
              <a:uFillTx/>
              <a:latin typeface="Arial" pitchFamily="34" charset="0"/>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Arial" pitchFamily="34" charset="0"/>
                <a:cs typeface="Arial" pitchFamily="34" charset="0"/>
              </a:rPr>
              <a:t>BEGIN </a:t>
            </a:r>
            <a:r>
              <a:rPr kumimoji="0" lang="en-US" sz="1600" b="1" i="0" u="none" strike="noStrike" kern="0" cap="none" spc="0" normalizeH="0" baseline="0" noProof="0" dirty="0">
                <a:ln>
                  <a:noFill/>
                </a:ln>
                <a:solidFill>
                  <a:prstClr val="white"/>
                </a:solidFill>
                <a:effectLst/>
                <a:uLnTx/>
                <a:uFillTx/>
                <a:latin typeface="Arial" pitchFamily="34" charset="0"/>
                <a:cs typeface="Arial" pitchFamily="34" charset="0"/>
              </a:rPr>
              <a:t>INVESTING</a:t>
            </a:r>
          </a:p>
        </p:txBody>
      </p:sp>
      <p:sp>
        <p:nvSpPr>
          <p:cNvPr id="22" name="TextBox 21"/>
          <p:cNvSpPr txBox="1"/>
          <p:nvPr/>
        </p:nvSpPr>
        <p:spPr>
          <a:xfrm>
            <a:off x="5957632" y="3832956"/>
            <a:ext cx="2289629" cy="1883228"/>
          </a:xfrm>
          <a:prstGeom prst="rect">
            <a:avLst/>
          </a:prstGeom>
          <a:solidFill>
            <a:srgbClr val="B1B3B3">
              <a:lumMod val="75000"/>
            </a:srgbClr>
          </a:solid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smtClean="0">
                <a:ln>
                  <a:noFill/>
                </a:ln>
                <a:solidFill>
                  <a:prstClr val="white"/>
                </a:solidFill>
                <a:effectLst/>
                <a:uLnTx/>
                <a:uFillTx/>
                <a:latin typeface="Arial" pitchFamily="34" charset="0"/>
                <a:cs typeface="Arial" pitchFamily="34" charset="0"/>
              </a:rPr>
              <a:t>$2,600</a:t>
            </a:r>
          </a:p>
        </p:txBody>
      </p:sp>
      <p:cxnSp>
        <p:nvCxnSpPr>
          <p:cNvPr id="23" name="Straight Connector 29"/>
          <p:cNvCxnSpPr>
            <a:cxnSpLocks noChangeShapeType="1"/>
          </p:cNvCxnSpPr>
          <p:nvPr/>
        </p:nvCxnSpPr>
        <p:spPr bwMode="auto">
          <a:xfrm flipH="1">
            <a:off x="5804580" y="1437052"/>
            <a:ext cx="2" cy="4517435"/>
          </a:xfrm>
          <a:prstGeom prst="line">
            <a:avLst/>
          </a:prstGeom>
          <a:noFill/>
          <a:ln w="19050" algn="ctr">
            <a:solidFill>
              <a:srgbClr val="E87722"/>
            </a:solidFill>
            <a:prstDash val="dash"/>
            <a:round/>
            <a:headEnd/>
            <a:tailEnd/>
          </a:ln>
        </p:spPr>
      </p:cxnSp>
      <p:pic>
        <p:nvPicPr>
          <p:cNvPr id="24" name="Picture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grpSp>
        <p:nvGrpSpPr>
          <p:cNvPr id="11" name="Group 10"/>
          <p:cNvGrpSpPr/>
          <p:nvPr/>
        </p:nvGrpSpPr>
        <p:grpSpPr>
          <a:xfrm>
            <a:off x="2043806" y="6553200"/>
            <a:ext cx="5029311" cy="353946"/>
            <a:chOff x="2161244" y="5911307"/>
            <a:chExt cx="5029311" cy="353946"/>
          </a:xfrm>
        </p:grpSpPr>
        <p:sp>
          <p:nvSpPr>
            <p:cNvPr id="12" name="TextBox 11"/>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13" name="Rounded Rectangle 12"/>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2" name="Slide Number Placeholder 1"/>
          <p:cNvSpPr>
            <a:spLocks noGrp="1"/>
          </p:cNvSpPr>
          <p:nvPr>
            <p:ph type="sldNum" sz="quarter" idx="12"/>
          </p:nvPr>
        </p:nvSpPr>
        <p:spPr/>
        <p:txBody>
          <a:bodyPr/>
          <a:lstStyle/>
          <a:p>
            <a:fld id="{F602AE76-99CA-49A0-AC36-64F5F5D07FB4}" type="slidenum">
              <a:rPr lang="en-US" smtClean="0"/>
              <a:t>16</a:t>
            </a:fld>
            <a:endParaRPr lang="en-US"/>
          </a:p>
        </p:txBody>
      </p:sp>
    </p:spTree>
    <p:extLst>
      <p:ext uri="{BB962C8B-B14F-4D97-AF65-F5344CB8AC3E}">
        <p14:creationId xmlns:p14="http://schemas.microsoft.com/office/powerpoint/2010/main" val="23920226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txBox="1">
            <a:spLocks noChangeArrowheads="1"/>
          </p:cNvSpPr>
          <p:nvPr/>
        </p:nvSpPr>
        <p:spPr bwMode="auto">
          <a:xfrm>
            <a:off x="1043781" y="2027238"/>
            <a:ext cx="6110287" cy="828675"/>
          </a:xfrm>
          <a:prstGeom prst="rect">
            <a:avLst/>
          </a:prstGeom>
          <a:noFill/>
          <a:ln w="9525">
            <a:noFill/>
            <a:miter lim="800000"/>
            <a:headEnd/>
            <a:tailEnd/>
          </a:ln>
        </p:spPr>
        <p:txBody>
          <a:bodyPr lIns="0" tIns="0" rIns="0" bIns="0"/>
          <a:lstStyle/>
          <a:p>
            <a:pPr eaLnBrk="0" fontAlgn="base" hangingPunct="0">
              <a:spcBef>
                <a:spcPct val="0"/>
              </a:spcBef>
              <a:spcAft>
                <a:spcPct val="0"/>
              </a:spcAft>
            </a:pPr>
            <a:r>
              <a:rPr lang="en-US" sz="1600" dirty="0">
                <a:solidFill>
                  <a:srgbClr val="63666A"/>
                </a:solidFill>
                <a:latin typeface="Arial" charset="0"/>
                <a:ea typeface="Arial Unicode MS" pitchFamily="34" charset="-128"/>
                <a:cs typeface="Arial Unicode MS" pitchFamily="34" charset="-128"/>
              </a:rPr>
              <a:t>An HSA is </a:t>
            </a:r>
            <a:r>
              <a:rPr lang="en-US" sz="1600" dirty="0" smtClean="0">
                <a:solidFill>
                  <a:srgbClr val="63666A"/>
                </a:solidFill>
                <a:latin typeface="Arial" charset="0"/>
                <a:ea typeface="Arial Unicode MS" pitchFamily="34" charset="-128"/>
                <a:cs typeface="Arial Unicode MS" pitchFamily="34" charset="-128"/>
              </a:rPr>
              <a:t>an account</a:t>
            </a:r>
            <a:r>
              <a:rPr lang="en-US" sz="1600" dirty="0">
                <a:solidFill>
                  <a:srgbClr val="63666A"/>
                </a:solidFill>
                <a:latin typeface="Arial" charset="0"/>
                <a:ea typeface="Arial Unicode MS" pitchFamily="34" charset="-128"/>
                <a:cs typeface="Arial Unicode MS" pitchFamily="34" charset="-128"/>
              </a:rPr>
              <a:t/>
            </a:r>
            <a:br>
              <a:rPr lang="en-US" sz="1600" dirty="0">
                <a:solidFill>
                  <a:srgbClr val="63666A"/>
                </a:solidFill>
                <a:latin typeface="Arial" charset="0"/>
                <a:ea typeface="Arial Unicode MS" pitchFamily="34" charset="-128"/>
                <a:cs typeface="Arial Unicode MS" pitchFamily="34" charset="-128"/>
              </a:rPr>
            </a:br>
            <a:r>
              <a:rPr lang="en-US" sz="1600" dirty="0">
                <a:solidFill>
                  <a:srgbClr val="63666A"/>
                </a:solidFill>
                <a:latin typeface="Arial" charset="0"/>
                <a:ea typeface="Arial Unicode MS" pitchFamily="34" charset="-128"/>
                <a:cs typeface="Arial Unicode MS" pitchFamily="34" charset="-128"/>
              </a:rPr>
              <a:t>for health care expenses.</a:t>
            </a:r>
          </a:p>
        </p:txBody>
      </p:sp>
      <p:sp>
        <p:nvSpPr>
          <p:cNvPr id="23" name="Rectangle 2"/>
          <p:cNvSpPr txBox="1">
            <a:spLocks noChangeArrowheads="1"/>
          </p:cNvSpPr>
          <p:nvPr/>
        </p:nvSpPr>
        <p:spPr bwMode="auto">
          <a:xfrm>
            <a:off x="1043781" y="4007127"/>
            <a:ext cx="3171825" cy="579438"/>
          </a:xfrm>
          <a:prstGeom prst="rect">
            <a:avLst/>
          </a:prstGeom>
          <a:noFill/>
          <a:ln w="9525">
            <a:noFill/>
            <a:miter lim="800000"/>
            <a:headEnd/>
            <a:tailEnd/>
          </a:ln>
        </p:spPr>
        <p:txBody>
          <a:bodyPr lIns="0" tIns="0" rIns="0" bIns="0"/>
          <a:lstStyle/>
          <a:p>
            <a:pPr eaLnBrk="0" fontAlgn="base" hangingPunct="0">
              <a:spcBef>
                <a:spcPct val="0"/>
              </a:spcBef>
              <a:spcAft>
                <a:spcPct val="0"/>
              </a:spcAft>
            </a:pPr>
            <a:r>
              <a:rPr lang="en-US" sz="1600" dirty="0" smtClean="0">
                <a:solidFill>
                  <a:srgbClr val="63666A"/>
                </a:solidFill>
                <a:latin typeface="Arial" charset="0"/>
                <a:ea typeface="Arial Unicode MS" pitchFamily="34" charset="-128"/>
                <a:cs typeface="Arial Unicode MS" pitchFamily="34" charset="-128"/>
              </a:rPr>
              <a:t>You  and your employer can </a:t>
            </a:r>
            <a:r>
              <a:rPr lang="en-US" sz="1600" dirty="0">
                <a:solidFill>
                  <a:srgbClr val="63666A"/>
                </a:solidFill>
                <a:latin typeface="Arial" charset="0"/>
                <a:ea typeface="Arial Unicode MS" pitchFamily="34" charset="-128"/>
                <a:cs typeface="Arial Unicode MS" pitchFamily="34" charset="-128"/>
              </a:rPr>
              <a:t>make contributions.</a:t>
            </a:r>
          </a:p>
        </p:txBody>
      </p:sp>
      <p:sp>
        <p:nvSpPr>
          <p:cNvPr id="24" name="Rectangle 2"/>
          <p:cNvSpPr txBox="1">
            <a:spLocks noChangeArrowheads="1"/>
          </p:cNvSpPr>
          <p:nvPr/>
        </p:nvSpPr>
        <p:spPr bwMode="auto">
          <a:xfrm>
            <a:off x="1043781" y="2988438"/>
            <a:ext cx="3171825" cy="855663"/>
          </a:xfrm>
          <a:prstGeom prst="rect">
            <a:avLst/>
          </a:prstGeom>
          <a:noFill/>
          <a:ln w="9525">
            <a:noFill/>
            <a:miter lim="800000"/>
            <a:headEnd/>
            <a:tailEnd/>
          </a:ln>
        </p:spPr>
        <p:txBody>
          <a:bodyPr lIns="0" tIns="0" rIns="0" bIns="0"/>
          <a:lstStyle/>
          <a:p>
            <a:pPr eaLnBrk="0" fontAlgn="base" hangingPunct="0">
              <a:spcBef>
                <a:spcPct val="0"/>
              </a:spcBef>
              <a:spcAft>
                <a:spcPct val="0"/>
              </a:spcAft>
            </a:pPr>
            <a:r>
              <a:rPr lang="en-US" sz="1600" dirty="0">
                <a:solidFill>
                  <a:srgbClr val="63666A"/>
                </a:solidFill>
                <a:latin typeface="Arial" charset="0"/>
                <a:ea typeface="Arial Unicode MS" pitchFamily="34" charset="-128"/>
                <a:cs typeface="Arial Unicode MS" pitchFamily="34" charset="-128"/>
              </a:rPr>
              <a:t>You must be enrolled in a qualifying high deductible health </a:t>
            </a:r>
            <a:r>
              <a:rPr lang="en-US" sz="1600" dirty="0" smtClean="0">
                <a:solidFill>
                  <a:srgbClr val="63666A"/>
                </a:solidFill>
                <a:latin typeface="Arial" charset="0"/>
                <a:ea typeface="Arial Unicode MS" pitchFamily="34" charset="-128"/>
                <a:cs typeface="Arial Unicode MS" pitchFamily="34" charset="-128"/>
              </a:rPr>
              <a:t>plan (HDHP).</a:t>
            </a:r>
            <a:endParaRPr lang="en-US" sz="1600" dirty="0">
              <a:solidFill>
                <a:srgbClr val="63666A"/>
              </a:solidFill>
              <a:latin typeface="Arial" charset="0"/>
              <a:ea typeface="Arial Unicode MS" pitchFamily="34" charset="-128"/>
              <a:cs typeface="Arial Unicode MS" pitchFamily="34" charset="-128"/>
            </a:endParaRPr>
          </a:p>
          <a:p>
            <a:pPr eaLnBrk="0" fontAlgn="base" hangingPunct="0">
              <a:spcBef>
                <a:spcPct val="0"/>
              </a:spcBef>
              <a:spcAft>
                <a:spcPct val="0"/>
              </a:spcAft>
            </a:pPr>
            <a:endParaRPr lang="en-US" sz="1600" dirty="0">
              <a:solidFill>
                <a:srgbClr val="63666A"/>
              </a:solidFill>
              <a:latin typeface="Arial" charset="0"/>
              <a:ea typeface="Arial Unicode MS" pitchFamily="34" charset="-128"/>
              <a:cs typeface="Arial Unicode MS" pitchFamily="34" charset="-128"/>
            </a:endParaRPr>
          </a:p>
        </p:txBody>
      </p:sp>
      <p:sp>
        <p:nvSpPr>
          <p:cNvPr id="25" name="Rectangle 2"/>
          <p:cNvSpPr txBox="1">
            <a:spLocks noChangeArrowheads="1"/>
          </p:cNvSpPr>
          <p:nvPr/>
        </p:nvSpPr>
        <p:spPr bwMode="auto">
          <a:xfrm>
            <a:off x="5414168" y="4847623"/>
            <a:ext cx="3248025" cy="860425"/>
          </a:xfrm>
          <a:prstGeom prst="rect">
            <a:avLst/>
          </a:prstGeom>
          <a:noFill/>
          <a:ln w="9525">
            <a:noFill/>
            <a:miter lim="800000"/>
            <a:headEnd/>
            <a:tailEnd/>
          </a:ln>
        </p:spPr>
        <p:txBody>
          <a:bodyPr lIns="0" tIns="0" rIns="0" bIns="0"/>
          <a:lstStyle>
            <a:lvl1pPr algn="l" rtl="0" eaLnBrk="0" fontAlgn="base" hangingPunct="0">
              <a:spcBef>
                <a:spcPct val="0"/>
              </a:spcBef>
              <a:spcAft>
                <a:spcPct val="0"/>
              </a:spcAft>
              <a:defRPr>
                <a:solidFill>
                  <a:schemeClr val="tx1"/>
                </a:solidFill>
                <a:latin typeface="+mj-lt"/>
                <a:ea typeface="ＭＳ Ｐゴシック" charset="0"/>
                <a:cs typeface="ＭＳ Ｐゴシック" charset="0"/>
              </a:defRPr>
            </a:lvl1pPr>
            <a:lvl2pPr algn="l" rtl="0" eaLnBrk="0" fontAlgn="base" hangingPunct="0">
              <a:spcBef>
                <a:spcPct val="0"/>
              </a:spcBef>
              <a:spcAft>
                <a:spcPct val="0"/>
              </a:spcAft>
              <a:defRPr>
                <a:solidFill>
                  <a:schemeClr val="tx1"/>
                </a:solidFill>
                <a:latin typeface="Arial" charset="0"/>
                <a:ea typeface="ＭＳ Ｐゴシック" charset="0"/>
                <a:cs typeface="ＭＳ Ｐゴシック" charset="0"/>
              </a:defRPr>
            </a:lvl2pPr>
            <a:lvl3pPr algn="l" rtl="0" eaLnBrk="0" fontAlgn="base" hangingPunct="0">
              <a:spcBef>
                <a:spcPct val="0"/>
              </a:spcBef>
              <a:spcAft>
                <a:spcPct val="0"/>
              </a:spcAft>
              <a:defRPr>
                <a:solidFill>
                  <a:schemeClr val="tx1"/>
                </a:solidFill>
                <a:latin typeface="Arial" charset="0"/>
                <a:ea typeface="ＭＳ Ｐゴシック" charset="0"/>
                <a:cs typeface="ＭＳ Ｐゴシック" charset="0"/>
              </a:defRPr>
            </a:lvl3pPr>
            <a:lvl4pPr algn="l" rtl="0" eaLnBrk="0" fontAlgn="base" hangingPunct="0">
              <a:spcBef>
                <a:spcPct val="0"/>
              </a:spcBef>
              <a:spcAft>
                <a:spcPct val="0"/>
              </a:spcAft>
              <a:defRPr>
                <a:solidFill>
                  <a:schemeClr val="tx1"/>
                </a:solidFill>
                <a:latin typeface="Arial" charset="0"/>
                <a:ea typeface="ＭＳ Ｐゴシック" charset="0"/>
                <a:cs typeface="ＭＳ Ｐゴシック" charset="0"/>
              </a:defRPr>
            </a:lvl4pPr>
            <a:lvl5pPr algn="l" rtl="0" eaLnBrk="0" fontAlgn="base" hangingPunct="0">
              <a:spcBef>
                <a:spcPct val="0"/>
              </a:spcBef>
              <a:spcAft>
                <a:spcPct val="0"/>
              </a:spcAft>
              <a:defRPr>
                <a:solidFill>
                  <a:schemeClr val="tx1"/>
                </a:solidFill>
                <a:latin typeface="Arial" charset="0"/>
                <a:ea typeface="ＭＳ Ｐゴシック" charset="0"/>
                <a:cs typeface="ＭＳ Ｐゴシック" charset="0"/>
              </a:defRPr>
            </a:lvl5pPr>
            <a:lvl6pPr marL="457200" algn="l" rtl="0" fontAlgn="base">
              <a:spcBef>
                <a:spcPct val="0"/>
              </a:spcBef>
              <a:spcAft>
                <a:spcPct val="0"/>
              </a:spcAft>
              <a:defRPr>
                <a:solidFill>
                  <a:schemeClr val="tx1"/>
                </a:solidFill>
                <a:latin typeface="Arial" charset="0"/>
                <a:ea typeface="ＭＳ Ｐゴシック" charset="0"/>
                <a:cs typeface="Arial Unicode MS" charset="0"/>
              </a:defRPr>
            </a:lvl6pPr>
            <a:lvl7pPr marL="914400" algn="l" rtl="0" fontAlgn="base">
              <a:spcBef>
                <a:spcPct val="0"/>
              </a:spcBef>
              <a:spcAft>
                <a:spcPct val="0"/>
              </a:spcAft>
              <a:defRPr>
                <a:solidFill>
                  <a:schemeClr val="tx1"/>
                </a:solidFill>
                <a:latin typeface="Arial" charset="0"/>
                <a:ea typeface="ＭＳ Ｐゴシック" charset="0"/>
                <a:cs typeface="Arial Unicode MS" charset="0"/>
              </a:defRPr>
            </a:lvl7pPr>
            <a:lvl8pPr marL="1371600" algn="l" rtl="0" fontAlgn="base">
              <a:spcBef>
                <a:spcPct val="0"/>
              </a:spcBef>
              <a:spcAft>
                <a:spcPct val="0"/>
              </a:spcAft>
              <a:defRPr>
                <a:solidFill>
                  <a:schemeClr val="tx1"/>
                </a:solidFill>
                <a:latin typeface="Arial" charset="0"/>
                <a:ea typeface="ＭＳ Ｐゴシック" charset="0"/>
                <a:cs typeface="Arial Unicode MS" charset="0"/>
              </a:defRPr>
            </a:lvl8pPr>
            <a:lvl9pPr marL="1828800" algn="l" rtl="0" fontAlgn="base">
              <a:spcBef>
                <a:spcPct val="0"/>
              </a:spcBef>
              <a:spcAft>
                <a:spcPct val="0"/>
              </a:spcAft>
              <a:defRPr>
                <a:solidFill>
                  <a:schemeClr val="tx1"/>
                </a:solidFill>
                <a:latin typeface="Arial" charset="0"/>
                <a:ea typeface="ＭＳ Ｐゴシック" charset="0"/>
                <a:cs typeface="Arial Unicode MS" charset="0"/>
              </a:defRPr>
            </a:lvl9pPr>
          </a:lstStyle>
          <a:p>
            <a:pPr>
              <a:defRPr/>
            </a:pPr>
            <a:r>
              <a:rPr lang="en-US" sz="1600" dirty="0" smtClean="0">
                <a:solidFill>
                  <a:srgbClr val="63666A"/>
                </a:solidFill>
                <a:latin typeface="Arial"/>
                <a:ea typeface="Arial Unicode MS" charset="0"/>
                <a:cs typeface="Arial Unicode MS" charset="0"/>
              </a:rPr>
              <a:t>HSAs are a great short </a:t>
            </a:r>
            <a:br>
              <a:rPr lang="en-US" sz="1600" dirty="0" smtClean="0">
                <a:solidFill>
                  <a:srgbClr val="63666A"/>
                </a:solidFill>
                <a:latin typeface="Arial"/>
                <a:ea typeface="Arial Unicode MS" charset="0"/>
                <a:cs typeface="Arial Unicode MS" charset="0"/>
              </a:rPr>
            </a:br>
            <a:r>
              <a:rPr lang="en-US" sz="1600" dirty="0" smtClean="0">
                <a:solidFill>
                  <a:srgbClr val="63666A"/>
                </a:solidFill>
                <a:latin typeface="Arial"/>
                <a:ea typeface="Arial Unicode MS" charset="0"/>
                <a:cs typeface="Arial Unicode MS" charset="0"/>
              </a:rPr>
              <a:t>and long-term savings tool.</a:t>
            </a:r>
          </a:p>
          <a:p>
            <a:pPr marL="457200" indent="-457200">
              <a:buFont typeface="+mj-lt"/>
              <a:buAutoNum type="arabicPeriod"/>
              <a:defRPr/>
            </a:pPr>
            <a:endParaRPr lang="en-US" sz="2000" dirty="0">
              <a:solidFill>
                <a:srgbClr val="63666A"/>
              </a:solidFill>
              <a:latin typeface="Arial"/>
              <a:ea typeface="Arial Unicode MS" charset="0"/>
              <a:cs typeface="Arial Unicode MS" charset="0"/>
            </a:endParaRPr>
          </a:p>
        </p:txBody>
      </p:sp>
      <p:sp>
        <p:nvSpPr>
          <p:cNvPr id="26" name="Rectangle 2"/>
          <p:cNvSpPr txBox="1">
            <a:spLocks noChangeArrowheads="1"/>
          </p:cNvSpPr>
          <p:nvPr/>
        </p:nvSpPr>
        <p:spPr bwMode="auto">
          <a:xfrm>
            <a:off x="5414168" y="3903939"/>
            <a:ext cx="3363913" cy="785813"/>
          </a:xfrm>
          <a:prstGeom prst="rect">
            <a:avLst/>
          </a:prstGeom>
          <a:noFill/>
          <a:ln w="9525">
            <a:noFill/>
            <a:miter lim="800000"/>
            <a:headEnd/>
            <a:tailEnd/>
          </a:ln>
        </p:spPr>
        <p:txBody>
          <a:bodyPr lIns="0" tIns="0" rIns="0" bIns="0" anchor="t"/>
          <a:lstStyle/>
          <a:p>
            <a:pPr eaLnBrk="0" fontAlgn="base" hangingPunct="0">
              <a:spcBef>
                <a:spcPct val="0"/>
              </a:spcBef>
              <a:spcAft>
                <a:spcPct val="0"/>
              </a:spcAft>
            </a:pPr>
            <a:r>
              <a:rPr lang="en-US" sz="1600" dirty="0">
                <a:solidFill>
                  <a:srgbClr val="63666A"/>
                </a:solidFill>
                <a:latin typeface="Arial" charset="0"/>
                <a:ea typeface="Arial Unicode MS" pitchFamily="34" charset="-128"/>
                <a:cs typeface="Arial Unicode MS" pitchFamily="34" charset="-128"/>
              </a:rPr>
              <a:t>You may increase earnings by investing in mutual funds.</a:t>
            </a:r>
          </a:p>
        </p:txBody>
      </p:sp>
      <p:sp>
        <p:nvSpPr>
          <p:cNvPr id="27" name="Rectangle 2"/>
          <p:cNvSpPr txBox="1">
            <a:spLocks noChangeArrowheads="1"/>
          </p:cNvSpPr>
          <p:nvPr/>
        </p:nvSpPr>
        <p:spPr bwMode="auto">
          <a:xfrm>
            <a:off x="5414168" y="2989532"/>
            <a:ext cx="3068638" cy="914407"/>
          </a:xfrm>
          <a:prstGeom prst="rect">
            <a:avLst/>
          </a:prstGeom>
          <a:noFill/>
          <a:ln w="9525">
            <a:noFill/>
            <a:miter lim="800000"/>
            <a:headEnd/>
            <a:tailEnd/>
          </a:ln>
        </p:spPr>
        <p:txBody>
          <a:bodyPr lIns="0" tIns="0" rIns="0" bIns="0"/>
          <a:lstStyle/>
          <a:p>
            <a:pPr eaLnBrk="0" fontAlgn="base" hangingPunct="0">
              <a:spcBef>
                <a:spcPct val="0"/>
              </a:spcBef>
              <a:spcAft>
                <a:spcPct val="0"/>
              </a:spcAft>
            </a:pPr>
            <a:r>
              <a:rPr lang="en-US" sz="1600" dirty="0">
                <a:solidFill>
                  <a:srgbClr val="63666A"/>
                </a:solidFill>
                <a:latin typeface="Arial" charset="0"/>
                <a:ea typeface="Arial Unicode MS" pitchFamily="34" charset="-128"/>
                <a:cs typeface="Arial Unicode MS" pitchFamily="34" charset="-128"/>
              </a:rPr>
              <a:t>Unused funds roll over each year and earn interest.</a:t>
            </a:r>
          </a:p>
        </p:txBody>
      </p:sp>
      <p:sp>
        <p:nvSpPr>
          <p:cNvPr id="28" name="Rectangle 2"/>
          <p:cNvSpPr txBox="1">
            <a:spLocks noChangeArrowheads="1"/>
          </p:cNvSpPr>
          <p:nvPr/>
        </p:nvSpPr>
        <p:spPr bwMode="auto">
          <a:xfrm>
            <a:off x="1009649" y="4848225"/>
            <a:ext cx="3133725" cy="682625"/>
          </a:xfrm>
          <a:prstGeom prst="rect">
            <a:avLst/>
          </a:prstGeom>
          <a:noFill/>
          <a:ln w="9525">
            <a:noFill/>
            <a:miter lim="800000"/>
            <a:headEnd/>
            <a:tailEnd/>
          </a:ln>
        </p:spPr>
        <p:txBody>
          <a:bodyPr lIns="0" tIns="0" rIns="0" bIns="0"/>
          <a:lstStyle/>
          <a:p>
            <a:pPr eaLnBrk="0" fontAlgn="base" hangingPunct="0">
              <a:lnSpc>
                <a:spcPct val="200000"/>
              </a:lnSpc>
              <a:spcBef>
                <a:spcPct val="0"/>
              </a:spcBef>
              <a:spcAft>
                <a:spcPct val="0"/>
              </a:spcAft>
            </a:pPr>
            <a:r>
              <a:rPr lang="en-US" sz="1600" dirty="0">
                <a:solidFill>
                  <a:srgbClr val="63666A"/>
                </a:solidFill>
                <a:latin typeface="Arial" charset="0"/>
                <a:ea typeface="Arial Unicode MS" pitchFamily="34" charset="-128"/>
                <a:cs typeface="Arial Unicode MS" pitchFamily="34" charset="-128"/>
              </a:rPr>
              <a:t>HSAs offer tax savings.</a:t>
            </a:r>
          </a:p>
        </p:txBody>
      </p:sp>
      <p:sp>
        <p:nvSpPr>
          <p:cNvPr id="29" name="Rectangle 2"/>
          <p:cNvSpPr txBox="1">
            <a:spLocks noChangeArrowheads="1"/>
          </p:cNvSpPr>
          <p:nvPr/>
        </p:nvSpPr>
        <p:spPr bwMode="auto">
          <a:xfrm>
            <a:off x="5414168" y="2049463"/>
            <a:ext cx="3178175" cy="806450"/>
          </a:xfrm>
          <a:prstGeom prst="rect">
            <a:avLst/>
          </a:prstGeom>
          <a:noFill/>
          <a:ln w="9525">
            <a:noFill/>
            <a:miter lim="800000"/>
            <a:headEnd/>
            <a:tailEnd/>
          </a:ln>
        </p:spPr>
        <p:txBody>
          <a:bodyPr lIns="0" tIns="0" rIns="0" bIns="0"/>
          <a:lstStyle/>
          <a:p>
            <a:pPr eaLnBrk="0" fontAlgn="base" hangingPunct="0">
              <a:spcBef>
                <a:spcPct val="0"/>
              </a:spcBef>
              <a:spcAft>
                <a:spcPct val="0"/>
              </a:spcAft>
            </a:pPr>
            <a:r>
              <a:rPr lang="en-US" sz="1600" dirty="0">
                <a:solidFill>
                  <a:srgbClr val="63666A"/>
                </a:solidFill>
                <a:latin typeface="Arial" charset="0"/>
                <a:ea typeface="Arial Unicode MS" pitchFamily="34" charset="-128"/>
                <a:cs typeface="Arial Unicode MS" pitchFamily="34" charset="-128"/>
              </a:rPr>
              <a:t>Funds can be used to pay for qualified medical expenses.</a:t>
            </a:r>
          </a:p>
        </p:txBody>
      </p:sp>
      <p:sp>
        <p:nvSpPr>
          <p:cNvPr id="30" name="TextBox 29"/>
          <p:cNvSpPr txBox="1"/>
          <p:nvPr/>
        </p:nvSpPr>
        <p:spPr>
          <a:xfrm>
            <a:off x="492918" y="1905000"/>
            <a:ext cx="771525" cy="769938"/>
          </a:xfrm>
          <a:prstGeom prst="rect">
            <a:avLst/>
          </a:prstGeom>
          <a:noFill/>
          <a:effectLst/>
        </p:spPr>
        <p:txBody>
          <a:bodyPr lIns="0" tIns="0" rIns="0" bIns="0">
            <a:spAutoFit/>
          </a:bodyPr>
          <a:lstStyle/>
          <a:p>
            <a:pPr fontAlgn="base">
              <a:spcBef>
                <a:spcPct val="0"/>
              </a:spcBef>
              <a:spcAft>
                <a:spcPct val="0"/>
              </a:spcAft>
              <a:defRPr/>
            </a:pPr>
            <a:r>
              <a:rPr lang="en-US" sz="5000" b="1" spc="-300" dirty="0">
                <a:solidFill>
                  <a:srgbClr val="E87722"/>
                </a:solidFill>
                <a:effectLst>
                  <a:outerShdw blurRad="41275" dist="38100" dir="2700000" sx="98000" sy="98000" algn="tl" rotWithShape="0">
                    <a:srgbClr val="000000">
                      <a:alpha val="38000"/>
                    </a:srgbClr>
                  </a:outerShdw>
                  <a:reflection stA="9000" endPos="15000" dist="12700" dir="5400000" sy="-100000" algn="bl" rotWithShape="0"/>
                </a:effectLst>
                <a:latin typeface="Arial" charset="0"/>
                <a:ea typeface="ＭＳ Ｐゴシック"/>
              </a:rPr>
              <a:t>1</a:t>
            </a:r>
          </a:p>
        </p:txBody>
      </p:sp>
      <p:sp>
        <p:nvSpPr>
          <p:cNvPr id="31" name="TextBox 30"/>
          <p:cNvSpPr txBox="1"/>
          <p:nvPr/>
        </p:nvSpPr>
        <p:spPr>
          <a:xfrm>
            <a:off x="492918" y="2855913"/>
            <a:ext cx="771525" cy="769937"/>
          </a:xfrm>
          <a:prstGeom prst="rect">
            <a:avLst/>
          </a:prstGeom>
          <a:noFill/>
          <a:effectLst/>
        </p:spPr>
        <p:txBody>
          <a:bodyPr lIns="0" tIns="0" rIns="0" bIns="0">
            <a:spAutoFit/>
          </a:bodyPr>
          <a:lstStyle/>
          <a:p>
            <a:pPr fontAlgn="base">
              <a:spcBef>
                <a:spcPct val="0"/>
              </a:spcBef>
              <a:spcAft>
                <a:spcPct val="0"/>
              </a:spcAft>
              <a:defRPr/>
            </a:pPr>
            <a:r>
              <a:rPr lang="en-US" sz="5000" b="1" spc="-300" dirty="0">
                <a:solidFill>
                  <a:srgbClr val="E87722"/>
                </a:solidFill>
                <a:effectLst>
                  <a:outerShdw blurRad="41275" dist="38100" dir="2700000" sx="98000" sy="98000" algn="tl" rotWithShape="0">
                    <a:srgbClr val="000000">
                      <a:alpha val="38000"/>
                    </a:srgbClr>
                  </a:outerShdw>
                  <a:reflection stA="9000" endPos="15000" dist="12700" dir="5400000" sy="-100000" algn="bl" rotWithShape="0"/>
                </a:effectLst>
                <a:latin typeface="Arial" charset="0"/>
                <a:ea typeface="ＭＳ Ｐゴシック"/>
              </a:rPr>
              <a:t>2</a:t>
            </a:r>
          </a:p>
        </p:txBody>
      </p:sp>
      <p:sp>
        <p:nvSpPr>
          <p:cNvPr id="32" name="TextBox 31"/>
          <p:cNvSpPr txBox="1"/>
          <p:nvPr/>
        </p:nvSpPr>
        <p:spPr>
          <a:xfrm>
            <a:off x="499268" y="3844101"/>
            <a:ext cx="771525" cy="769937"/>
          </a:xfrm>
          <a:prstGeom prst="rect">
            <a:avLst/>
          </a:prstGeom>
          <a:noFill/>
          <a:effectLst/>
        </p:spPr>
        <p:txBody>
          <a:bodyPr lIns="0" tIns="0" rIns="0" bIns="0">
            <a:spAutoFit/>
          </a:bodyPr>
          <a:lstStyle/>
          <a:p>
            <a:pPr fontAlgn="base">
              <a:spcBef>
                <a:spcPct val="0"/>
              </a:spcBef>
              <a:spcAft>
                <a:spcPct val="0"/>
              </a:spcAft>
              <a:defRPr/>
            </a:pPr>
            <a:r>
              <a:rPr lang="en-US" sz="5000" b="1" spc="-300" dirty="0">
                <a:solidFill>
                  <a:srgbClr val="E87722"/>
                </a:solidFill>
                <a:effectLst>
                  <a:outerShdw blurRad="41275" dist="38100" dir="2700000" sx="98000" sy="98000" algn="tl" rotWithShape="0">
                    <a:srgbClr val="000000">
                      <a:alpha val="38000"/>
                    </a:srgbClr>
                  </a:outerShdw>
                  <a:reflection stA="9000" endPos="15000" dist="12700" dir="5400000" sy="-100000" algn="bl" rotWithShape="0"/>
                </a:effectLst>
                <a:latin typeface="Arial" charset="0"/>
                <a:ea typeface="ＭＳ Ｐゴシック"/>
              </a:rPr>
              <a:t>3</a:t>
            </a:r>
          </a:p>
        </p:txBody>
      </p:sp>
      <p:sp>
        <p:nvSpPr>
          <p:cNvPr id="33" name="TextBox 32"/>
          <p:cNvSpPr txBox="1"/>
          <p:nvPr/>
        </p:nvSpPr>
        <p:spPr>
          <a:xfrm>
            <a:off x="496093" y="4735513"/>
            <a:ext cx="771525" cy="769937"/>
          </a:xfrm>
          <a:prstGeom prst="rect">
            <a:avLst/>
          </a:prstGeom>
          <a:noFill/>
          <a:effectLst/>
        </p:spPr>
        <p:txBody>
          <a:bodyPr lIns="0" tIns="0" rIns="0" bIns="0">
            <a:spAutoFit/>
          </a:bodyPr>
          <a:lstStyle/>
          <a:p>
            <a:pPr fontAlgn="base">
              <a:spcBef>
                <a:spcPct val="0"/>
              </a:spcBef>
              <a:spcAft>
                <a:spcPct val="0"/>
              </a:spcAft>
              <a:defRPr/>
            </a:pPr>
            <a:r>
              <a:rPr lang="en-US" sz="5000" b="1" spc="-300" dirty="0">
                <a:solidFill>
                  <a:srgbClr val="E87722"/>
                </a:solidFill>
                <a:effectLst>
                  <a:outerShdw blurRad="41275" dist="38100" dir="2700000" sx="98000" sy="98000" algn="tl" rotWithShape="0">
                    <a:srgbClr val="000000">
                      <a:alpha val="38000"/>
                    </a:srgbClr>
                  </a:outerShdw>
                  <a:reflection stA="9000" endPos="15000" dist="12700" dir="5400000" sy="-100000" algn="bl" rotWithShape="0"/>
                </a:effectLst>
                <a:latin typeface="Arial" charset="0"/>
                <a:ea typeface="ＭＳ Ｐゴシック"/>
              </a:rPr>
              <a:t>4</a:t>
            </a:r>
          </a:p>
        </p:txBody>
      </p:sp>
      <p:sp>
        <p:nvSpPr>
          <p:cNvPr id="34" name="TextBox 33"/>
          <p:cNvSpPr txBox="1"/>
          <p:nvPr/>
        </p:nvSpPr>
        <p:spPr>
          <a:xfrm>
            <a:off x="4849018" y="2855913"/>
            <a:ext cx="771525" cy="769937"/>
          </a:xfrm>
          <a:prstGeom prst="rect">
            <a:avLst/>
          </a:prstGeom>
          <a:noFill/>
          <a:effectLst/>
        </p:spPr>
        <p:txBody>
          <a:bodyPr lIns="0" tIns="0" rIns="0" bIns="0">
            <a:spAutoFit/>
          </a:bodyPr>
          <a:lstStyle/>
          <a:p>
            <a:pPr fontAlgn="base">
              <a:spcBef>
                <a:spcPct val="0"/>
              </a:spcBef>
              <a:spcAft>
                <a:spcPct val="0"/>
              </a:spcAft>
              <a:defRPr/>
            </a:pPr>
            <a:r>
              <a:rPr lang="en-US" sz="5000" b="1" spc="-300" dirty="0">
                <a:solidFill>
                  <a:srgbClr val="E87722"/>
                </a:solidFill>
                <a:effectLst>
                  <a:outerShdw blurRad="41275" dist="38100" dir="2700000" sx="98000" sy="98000" algn="tl" rotWithShape="0">
                    <a:srgbClr val="000000">
                      <a:alpha val="38000"/>
                    </a:srgbClr>
                  </a:outerShdw>
                  <a:reflection stA="9000" endPos="15000" dist="12700" dir="5400000" sy="-100000" algn="bl" rotWithShape="0"/>
                </a:effectLst>
                <a:latin typeface="Arial" charset="0"/>
                <a:ea typeface="ＭＳ Ｐゴシック"/>
              </a:rPr>
              <a:t>6</a:t>
            </a:r>
          </a:p>
        </p:txBody>
      </p:sp>
      <p:sp>
        <p:nvSpPr>
          <p:cNvPr id="35" name="TextBox 34"/>
          <p:cNvSpPr txBox="1"/>
          <p:nvPr/>
        </p:nvSpPr>
        <p:spPr>
          <a:xfrm>
            <a:off x="4853781" y="3779838"/>
            <a:ext cx="773112" cy="769937"/>
          </a:xfrm>
          <a:prstGeom prst="rect">
            <a:avLst/>
          </a:prstGeom>
          <a:noFill/>
          <a:effectLst/>
        </p:spPr>
        <p:txBody>
          <a:bodyPr lIns="0" tIns="0" rIns="0" bIns="0">
            <a:spAutoFit/>
          </a:bodyPr>
          <a:lstStyle/>
          <a:p>
            <a:pPr fontAlgn="base">
              <a:spcBef>
                <a:spcPct val="0"/>
              </a:spcBef>
              <a:spcAft>
                <a:spcPct val="0"/>
              </a:spcAft>
              <a:defRPr/>
            </a:pPr>
            <a:r>
              <a:rPr lang="en-US" sz="5000" b="1" spc="-300" dirty="0">
                <a:solidFill>
                  <a:srgbClr val="E87722"/>
                </a:solidFill>
                <a:effectLst>
                  <a:outerShdw blurRad="41275" dist="38100" dir="2700000" sx="98000" sy="98000" algn="tl" rotWithShape="0">
                    <a:srgbClr val="000000">
                      <a:alpha val="38000"/>
                    </a:srgbClr>
                  </a:outerShdw>
                  <a:reflection stA="9000" endPos="15000" dist="12700" dir="5400000" sy="-100000" algn="bl" rotWithShape="0"/>
                </a:effectLst>
                <a:latin typeface="Arial" charset="0"/>
                <a:ea typeface="ＭＳ Ｐゴシック"/>
              </a:rPr>
              <a:t>7</a:t>
            </a:r>
          </a:p>
        </p:txBody>
      </p:sp>
      <p:sp>
        <p:nvSpPr>
          <p:cNvPr id="36" name="TextBox 35"/>
          <p:cNvSpPr txBox="1"/>
          <p:nvPr/>
        </p:nvSpPr>
        <p:spPr>
          <a:xfrm>
            <a:off x="4850606" y="4714875"/>
            <a:ext cx="771525" cy="768350"/>
          </a:xfrm>
          <a:prstGeom prst="rect">
            <a:avLst/>
          </a:prstGeom>
          <a:noFill/>
          <a:effectLst/>
        </p:spPr>
        <p:txBody>
          <a:bodyPr lIns="0" tIns="0" rIns="0" bIns="0">
            <a:spAutoFit/>
          </a:bodyPr>
          <a:lstStyle/>
          <a:p>
            <a:pPr fontAlgn="base">
              <a:spcBef>
                <a:spcPct val="0"/>
              </a:spcBef>
              <a:spcAft>
                <a:spcPct val="0"/>
              </a:spcAft>
              <a:defRPr/>
            </a:pPr>
            <a:r>
              <a:rPr lang="en-US" sz="5000" b="1" spc="-300" dirty="0">
                <a:solidFill>
                  <a:srgbClr val="E87722"/>
                </a:solidFill>
                <a:effectLst>
                  <a:outerShdw blurRad="41275" dist="38100" dir="2700000" sx="98000" sy="98000" algn="tl" rotWithShape="0">
                    <a:srgbClr val="000000">
                      <a:alpha val="38000"/>
                    </a:srgbClr>
                  </a:outerShdw>
                  <a:reflection stA="9000" endPos="15000" dist="12700" dir="5400000" sy="-100000" algn="bl" rotWithShape="0"/>
                </a:effectLst>
                <a:latin typeface="Arial" charset="0"/>
                <a:ea typeface="ＭＳ Ｐゴシック"/>
              </a:rPr>
              <a:t>8</a:t>
            </a:r>
          </a:p>
        </p:txBody>
      </p:sp>
      <p:sp>
        <p:nvSpPr>
          <p:cNvPr id="37" name="TextBox 36"/>
          <p:cNvSpPr txBox="1"/>
          <p:nvPr/>
        </p:nvSpPr>
        <p:spPr>
          <a:xfrm>
            <a:off x="4839493" y="1908175"/>
            <a:ext cx="771525" cy="769938"/>
          </a:xfrm>
          <a:prstGeom prst="rect">
            <a:avLst/>
          </a:prstGeom>
          <a:noFill/>
          <a:effectLst/>
        </p:spPr>
        <p:txBody>
          <a:bodyPr lIns="0" tIns="0" rIns="0" bIns="0">
            <a:spAutoFit/>
          </a:bodyPr>
          <a:lstStyle/>
          <a:p>
            <a:pPr fontAlgn="base">
              <a:spcBef>
                <a:spcPct val="0"/>
              </a:spcBef>
              <a:spcAft>
                <a:spcPct val="0"/>
              </a:spcAft>
              <a:defRPr/>
            </a:pPr>
            <a:r>
              <a:rPr lang="en-US" sz="5000" b="1" spc="-300" dirty="0">
                <a:solidFill>
                  <a:srgbClr val="E87722"/>
                </a:solidFill>
                <a:effectLst>
                  <a:outerShdw blurRad="41275" dist="38100" dir="2700000" sx="98000" sy="98000" algn="tl" rotWithShape="0">
                    <a:srgbClr val="000000">
                      <a:alpha val="38000"/>
                    </a:srgbClr>
                  </a:outerShdw>
                  <a:reflection stA="9000" endPos="15000" dist="12700" dir="5400000" sy="-100000" algn="bl" rotWithShape="0"/>
                </a:effectLst>
                <a:latin typeface="Arial" charset="0"/>
                <a:ea typeface="ＭＳ Ｐゴシック"/>
              </a:rPr>
              <a:t>5</a:t>
            </a:r>
          </a:p>
        </p:txBody>
      </p:sp>
      <p:sp>
        <p:nvSpPr>
          <p:cNvPr id="38" name="TextBox 37"/>
          <p:cNvSpPr txBox="1"/>
          <p:nvPr/>
        </p:nvSpPr>
        <p:spPr>
          <a:xfrm>
            <a:off x="224723" y="281637"/>
            <a:ext cx="6583746" cy="467032"/>
          </a:xfrm>
          <a:prstGeom prst="rect">
            <a:avLst/>
          </a:prstGeom>
          <a:noFill/>
        </p:spPr>
        <p:txBody>
          <a:bodyPr wrap="square" lIns="0" tIns="0" rIns="0" bIns="0" rtlCol="0">
            <a:noAutofit/>
          </a:bodyPr>
          <a:lstStyle/>
          <a:p>
            <a:pPr fontAlgn="base">
              <a:spcBef>
                <a:spcPct val="0"/>
              </a:spcBef>
              <a:spcAft>
                <a:spcPct val="0"/>
              </a:spcAft>
            </a:pPr>
            <a:r>
              <a:rPr lang="en-US" sz="2800" b="1" dirty="0">
                <a:solidFill>
                  <a:srgbClr val="E87722"/>
                </a:solidFill>
                <a:latin typeface="Arial" charset="0"/>
                <a:ea typeface="ＭＳ Ｐゴシック"/>
                <a:cs typeface="Calibri"/>
              </a:rPr>
              <a:t>Summary</a:t>
            </a:r>
          </a:p>
        </p:txBody>
      </p:sp>
      <p:pic>
        <p:nvPicPr>
          <p:cNvPr id="42" name="Picture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grpSp>
        <p:nvGrpSpPr>
          <p:cNvPr id="43" name="Group 42"/>
          <p:cNvGrpSpPr/>
          <p:nvPr/>
        </p:nvGrpSpPr>
        <p:grpSpPr>
          <a:xfrm>
            <a:off x="2058138" y="6568110"/>
            <a:ext cx="5029311" cy="353946"/>
            <a:chOff x="2161244" y="5911307"/>
            <a:chExt cx="5029311" cy="353946"/>
          </a:xfrm>
        </p:grpSpPr>
        <p:sp>
          <p:nvSpPr>
            <p:cNvPr id="44" name="TextBox 43"/>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b="1"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b="1"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b="1"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b="1"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b="1"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45" name="Rounded Rectangle 44"/>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2" name="Slide Number Placeholder 1"/>
          <p:cNvSpPr>
            <a:spLocks noGrp="1"/>
          </p:cNvSpPr>
          <p:nvPr>
            <p:ph type="sldNum" sz="quarter" idx="12"/>
          </p:nvPr>
        </p:nvSpPr>
        <p:spPr/>
        <p:txBody>
          <a:bodyPr/>
          <a:lstStyle/>
          <a:p>
            <a:fld id="{F602AE76-99CA-49A0-AC36-64F5F5D07FB4}" type="slidenum">
              <a:rPr lang="en-US" smtClean="0"/>
              <a:t>17</a:t>
            </a:fld>
            <a:endParaRPr lang="en-US"/>
          </a:p>
        </p:txBody>
      </p:sp>
    </p:spTree>
    <p:extLst>
      <p:ext uri="{BB962C8B-B14F-4D97-AF65-F5344CB8AC3E}">
        <p14:creationId xmlns:p14="http://schemas.microsoft.com/office/powerpoint/2010/main" val="41758442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87061" y="4215388"/>
            <a:ext cx="7369879" cy="303162"/>
          </a:xfrm>
          <a:prstGeom prst="rect">
            <a:avLst/>
          </a:prstGeom>
          <a:noFill/>
        </p:spPr>
        <p:txBody>
          <a:bodyPr wrap="square" lIns="0" tIns="0" rIns="0" bIns="0" rtlCol="0">
            <a:noAutofit/>
          </a:bodyPr>
          <a:lstStyle/>
          <a:p>
            <a:pPr algn="ctr" defTabSz="457200">
              <a:buSzPct val="75000"/>
            </a:pPr>
            <a:r>
              <a:rPr lang="en-US" sz="3600" b="1" dirty="0">
                <a:solidFill>
                  <a:srgbClr val="63666A"/>
                </a:solidFill>
                <a:latin typeface="Arial"/>
                <a:ea typeface="ＭＳ Ｐゴシック"/>
                <a:cs typeface="Calibri"/>
              </a:rPr>
              <a:t>Questions?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62399" y="2660961"/>
            <a:ext cx="1219202" cy="1219202"/>
          </a:xfrm>
          <a:prstGeom prst="rect">
            <a:avLst/>
          </a:prstGeom>
        </p:spPr>
      </p:pic>
      <p:sp>
        <p:nvSpPr>
          <p:cNvPr id="3" name="Slide Number Placeholder 2"/>
          <p:cNvSpPr>
            <a:spLocks noGrp="1"/>
          </p:cNvSpPr>
          <p:nvPr>
            <p:ph type="sldNum" sz="quarter" idx="12"/>
          </p:nvPr>
        </p:nvSpPr>
        <p:spPr/>
        <p:txBody>
          <a:bodyPr/>
          <a:lstStyle/>
          <a:p>
            <a:fld id="{F602AE76-99CA-49A0-AC36-64F5F5D07FB4}" type="slidenum">
              <a:rPr lang="en-US" smtClean="0"/>
              <a:t>18</a:t>
            </a:fld>
            <a:endParaRPr lang="en-US"/>
          </a:p>
        </p:txBody>
      </p:sp>
    </p:spTree>
    <p:extLst>
      <p:ext uri="{BB962C8B-B14F-4D97-AF65-F5344CB8AC3E}">
        <p14:creationId xmlns:p14="http://schemas.microsoft.com/office/powerpoint/2010/main" val="23560100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092298" y="4259285"/>
            <a:ext cx="7021286" cy="1859642"/>
          </a:xfrm>
          <a:prstGeom prst="rect">
            <a:avLst/>
          </a:prstGeom>
          <a:noFill/>
        </p:spPr>
        <p:txBody>
          <a:bodyPr wrap="square" lIns="0" tIns="0" rIns="0" bIns="0" rtlCol="0" anchor="ctr">
            <a:noAutofit/>
          </a:bodyPr>
          <a:lstStyle/>
          <a:p>
            <a:pPr defTabSz="457200"/>
            <a:r>
              <a:rPr lang="en-US" sz="800" dirty="0">
                <a:solidFill>
                  <a:srgbClr val="63666A"/>
                </a:solidFill>
                <a:latin typeface="Arial"/>
                <a:ea typeface="ＭＳ Ｐゴシック"/>
              </a:rPr>
              <a:t>Hypothetical example is for illustrative purposes only and assumes an income in the 25% bracket and 5% in a state that does not tax HSA contributions </a:t>
            </a:r>
            <a:br>
              <a:rPr lang="en-US" sz="800" dirty="0">
                <a:solidFill>
                  <a:srgbClr val="63666A"/>
                </a:solidFill>
                <a:latin typeface="Arial"/>
                <a:ea typeface="ＭＳ Ｐゴシック"/>
              </a:rPr>
            </a:br>
            <a:r>
              <a:rPr lang="en-US" sz="800" dirty="0">
                <a:solidFill>
                  <a:srgbClr val="63666A"/>
                </a:solidFill>
                <a:latin typeface="Arial"/>
                <a:ea typeface="ＭＳ Ｐゴシック"/>
              </a:rPr>
              <a:t>and a 7.65% FICA rate.</a:t>
            </a:r>
          </a:p>
          <a:p>
            <a:pPr defTabSz="457200"/>
            <a:r>
              <a:rPr lang="en-US" sz="800" dirty="0">
                <a:solidFill>
                  <a:srgbClr val="63666A"/>
                </a:solidFill>
                <a:latin typeface="Arial"/>
                <a:ea typeface="ＭＳ Ｐゴシック"/>
              </a:rPr>
              <a:t> </a:t>
            </a:r>
          </a:p>
          <a:p>
            <a:pPr defTabSz="457200"/>
            <a:r>
              <a:rPr lang="en-US" sz="800" dirty="0" smtClean="0">
                <a:solidFill>
                  <a:srgbClr val="63666A"/>
                </a:solidFill>
                <a:latin typeface="Arial"/>
                <a:ea typeface="ＭＳ Ｐゴシック"/>
              </a:rPr>
              <a:t>Health </a:t>
            </a:r>
            <a:r>
              <a:rPr lang="en-US" sz="800" dirty="0">
                <a:solidFill>
                  <a:srgbClr val="63666A"/>
                </a:solidFill>
                <a:latin typeface="Arial"/>
                <a:ea typeface="ＭＳ Ｐゴシック"/>
              </a:rPr>
              <a:t>Savings Accounts (HSAs) are individual accounts offered by Optum </a:t>
            </a:r>
            <a:r>
              <a:rPr lang="en-US" sz="800" dirty="0" smtClean="0">
                <a:solidFill>
                  <a:srgbClr val="63666A"/>
                </a:solidFill>
                <a:latin typeface="Arial"/>
                <a:ea typeface="ＭＳ Ｐゴシック"/>
              </a:rPr>
              <a:t>Bank®, </a:t>
            </a:r>
            <a:r>
              <a:rPr lang="en-US" sz="800" dirty="0">
                <a:solidFill>
                  <a:srgbClr val="63666A"/>
                </a:solidFill>
                <a:latin typeface="Arial"/>
                <a:ea typeface="ＭＳ Ｐゴシック"/>
              </a:rPr>
              <a:t>Member FDIC, and are subject to eligibility and restrictions on distributions for qualified medical expenses set forth in section 213(d) of the Internal Revenue Code. State taxes may apply. Fees may reduce earnings on account. This communication is not intended as legal or tax advice. Please contact a competent legal or tax professional for personal advice on eligibility, tax treatment, and restrictions. Federal and state laws and regulations are subject to change</a:t>
            </a:r>
            <a:r>
              <a:rPr lang="en-US" sz="800" dirty="0" smtClean="0">
                <a:solidFill>
                  <a:srgbClr val="63666A"/>
                </a:solidFill>
                <a:latin typeface="Arial"/>
                <a:ea typeface="ＭＳ Ｐゴシック"/>
              </a:rPr>
              <a:t>.*</a:t>
            </a:r>
            <a:endParaRPr lang="en-US" sz="800" dirty="0">
              <a:solidFill>
                <a:srgbClr val="63666A"/>
              </a:solidFill>
              <a:latin typeface="Arial"/>
              <a:ea typeface="ＭＳ Ｐゴシック"/>
            </a:endParaRPr>
          </a:p>
          <a:p>
            <a:pPr defTabSz="457200"/>
            <a:r>
              <a:rPr lang="en-US" sz="800" dirty="0">
                <a:solidFill>
                  <a:srgbClr val="63666A"/>
                </a:solidFill>
                <a:latin typeface="Arial"/>
                <a:ea typeface="ＭＳ Ｐゴシック"/>
              </a:rPr>
              <a:t> </a:t>
            </a:r>
          </a:p>
          <a:p>
            <a:pPr defTabSz="457200"/>
            <a:r>
              <a:rPr lang="en-US" sz="800" dirty="0">
                <a:solidFill>
                  <a:srgbClr val="63666A"/>
                </a:solidFill>
                <a:latin typeface="Arial"/>
                <a:ea typeface="ＭＳ Ｐゴシック"/>
              </a:rPr>
              <a:t>Hypothetical example is for illustrative purposes only. All events, persons and results described herein are entirely fictitious and amounts will vary depending on your unique circumstances. Any resemblance to real events or persons, living or dead, is purely coincidental. Current rates are variable and may change at any time.</a:t>
            </a:r>
          </a:p>
          <a:p>
            <a:pPr defTabSz="457200"/>
            <a:r>
              <a:rPr lang="en-US" sz="800" dirty="0">
                <a:solidFill>
                  <a:srgbClr val="63666A"/>
                </a:solidFill>
                <a:latin typeface="Arial"/>
                <a:ea typeface="ＭＳ Ｐゴシック"/>
              </a:rPr>
              <a:t> </a:t>
            </a:r>
          </a:p>
          <a:p>
            <a:pPr defTabSz="457200"/>
            <a:r>
              <a:rPr lang="en-US" sz="800" dirty="0">
                <a:solidFill>
                  <a:srgbClr val="63666A"/>
                </a:solidFill>
                <a:latin typeface="Arial"/>
                <a:ea typeface="ＭＳ Ｐゴシック"/>
              </a:rPr>
              <a:t>© </a:t>
            </a:r>
            <a:r>
              <a:rPr lang="en-US" sz="800" dirty="0" smtClean="0">
                <a:solidFill>
                  <a:srgbClr val="63666A"/>
                </a:solidFill>
                <a:latin typeface="Arial"/>
                <a:ea typeface="ＭＳ Ｐゴシック"/>
              </a:rPr>
              <a:t>2016 </a:t>
            </a:r>
            <a:r>
              <a:rPr lang="en-US" sz="800" dirty="0">
                <a:solidFill>
                  <a:srgbClr val="63666A"/>
                </a:solidFill>
                <a:latin typeface="Arial"/>
                <a:ea typeface="ＭＳ Ｐゴシック"/>
              </a:rPr>
              <a:t>Optum, Inc. All Rights Reserved.   www.optum.com             </a:t>
            </a:r>
            <a:r>
              <a:rPr lang="en-US" sz="800" dirty="0" smtClean="0">
                <a:solidFill>
                  <a:srgbClr val="63666A"/>
                </a:solidFill>
                <a:latin typeface="Arial"/>
                <a:ea typeface="ＭＳ Ｐゴシック"/>
              </a:rPr>
              <a:t>50600A-022016</a:t>
            </a:r>
            <a:endParaRPr lang="en-US" sz="800" dirty="0">
              <a:solidFill>
                <a:srgbClr val="63666A"/>
              </a:solidFill>
              <a:latin typeface="Arial" pitchFamily="34" charset="0"/>
              <a:ea typeface="ＭＳ Ｐゴシック"/>
              <a:cs typeface="Arial" pitchFamily="34" charset="0"/>
            </a:endParaRPr>
          </a:p>
        </p:txBody>
      </p:sp>
      <p:sp>
        <p:nvSpPr>
          <p:cNvPr id="11" name="TextBox 10"/>
          <p:cNvSpPr txBox="1"/>
          <p:nvPr/>
        </p:nvSpPr>
        <p:spPr>
          <a:xfrm>
            <a:off x="224723" y="281637"/>
            <a:ext cx="6583746" cy="467032"/>
          </a:xfrm>
          <a:prstGeom prst="rect">
            <a:avLst/>
          </a:prstGeom>
          <a:noFill/>
        </p:spPr>
        <p:txBody>
          <a:bodyPr wrap="square" lIns="0" tIns="0" rIns="0" bIns="0" rtlCol="0">
            <a:noAutofit/>
          </a:bodyPr>
          <a:lstStyle/>
          <a:p>
            <a:pPr defTabSz="457200"/>
            <a:r>
              <a:rPr lang="en-US" sz="2800" b="1" dirty="0">
                <a:solidFill>
                  <a:srgbClr val="E87722"/>
                </a:solidFill>
                <a:latin typeface="Arial"/>
                <a:ea typeface="ＭＳ Ｐゴシック"/>
                <a:cs typeface="Calibri"/>
              </a:rPr>
              <a:t>Thank you for attending</a:t>
            </a:r>
          </a:p>
        </p:txBody>
      </p:sp>
      <p:sp>
        <p:nvSpPr>
          <p:cNvPr id="12" name="TextBox 11"/>
          <p:cNvSpPr txBox="1"/>
          <p:nvPr/>
        </p:nvSpPr>
        <p:spPr>
          <a:xfrm>
            <a:off x="1311068" y="2018998"/>
            <a:ext cx="6583746" cy="467032"/>
          </a:xfrm>
          <a:prstGeom prst="rect">
            <a:avLst/>
          </a:prstGeom>
          <a:noFill/>
        </p:spPr>
        <p:txBody>
          <a:bodyPr wrap="square" lIns="0" tIns="0" rIns="0" bIns="0" rtlCol="0">
            <a:noAutofit/>
          </a:bodyPr>
          <a:lstStyle/>
          <a:p>
            <a:pPr defTabSz="457200"/>
            <a:r>
              <a:rPr lang="en-US" sz="2400" b="1" dirty="0">
                <a:solidFill>
                  <a:srgbClr val="63666A"/>
                </a:solidFill>
                <a:latin typeface="Arial"/>
                <a:ea typeface="ＭＳ Ｐゴシック"/>
                <a:cs typeface="Calibri"/>
              </a:rPr>
              <a:t>For further questions, talk to your employer or visit </a:t>
            </a:r>
            <a:r>
              <a:rPr lang="en-US" sz="2400" b="1" dirty="0" smtClean="0">
                <a:solidFill>
                  <a:srgbClr val="E87722"/>
                </a:solidFill>
                <a:latin typeface="Arial"/>
                <a:ea typeface="ＭＳ Ｐゴシック"/>
                <a:cs typeface="Calibri"/>
              </a:rPr>
              <a:t>myCDH.optum.com</a:t>
            </a:r>
            <a:r>
              <a:rPr lang="en-US" sz="2400" b="1" dirty="0" smtClean="0">
                <a:solidFill>
                  <a:srgbClr val="63666A"/>
                </a:solidFill>
                <a:latin typeface="Arial"/>
                <a:ea typeface="ＭＳ Ｐゴシック"/>
                <a:cs typeface="Calibri"/>
              </a:rPr>
              <a:t>.</a:t>
            </a:r>
            <a:endParaRPr lang="en-US" sz="2400" b="1" dirty="0">
              <a:solidFill>
                <a:srgbClr val="63666A"/>
              </a:solidFill>
              <a:latin typeface="Arial"/>
              <a:ea typeface="ＭＳ Ｐゴシック"/>
              <a:cs typeface="Calibri"/>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spTree>
    <p:extLst>
      <p:ext uri="{BB962C8B-B14F-4D97-AF65-F5344CB8AC3E}">
        <p14:creationId xmlns:p14="http://schemas.microsoft.com/office/powerpoint/2010/main" val="13419246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1147" y="281637"/>
            <a:ext cx="8590453" cy="467032"/>
          </a:xfrm>
          <a:prstGeom prst="rect">
            <a:avLst/>
          </a:prstGeom>
          <a:noFill/>
        </p:spPr>
        <p:txBody>
          <a:bodyPr wrap="square" lIns="0" tIns="0" rIns="0" bIns="0" rtlCol="0">
            <a:noAutofit/>
          </a:bodyPr>
          <a:lstStyle/>
          <a:p>
            <a:pPr defTabSz="457200"/>
            <a:r>
              <a:rPr lang="en-US" sz="2800" b="1" dirty="0" smtClean="0">
                <a:solidFill>
                  <a:srgbClr val="E87722"/>
                </a:solidFill>
                <a:latin typeface="Arial"/>
                <a:cs typeface="Calibri"/>
              </a:rPr>
              <a:t>Appendix: Change your contribution amount</a:t>
            </a:r>
            <a:endParaRPr lang="en-US" sz="2800" b="1" dirty="0">
              <a:solidFill>
                <a:srgbClr val="E87722"/>
              </a:solidFill>
              <a:latin typeface="Arial"/>
              <a:cs typeface="Calibri"/>
            </a:endParaRPr>
          </a:p>
        </p:txBody>
      </p:sp>
      <p:sp>
        <p:nvSpPr>
          <p:cNvPr id="6" name="Left Arrow 5"/>
          <p:cNvSpPr/>
          <p:nvPr/>
        </p:nvSpPr>
        <p:spPr>
          <a:xfrm>
            <a:off x="3629977" y="3408998"/>
            <a:ext cx="707390" cy="45085"/>
          </a:xfrm>
          <a:prstGeom prst="leftArrow">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b="1"/>
          </a:p>
        </p:txBody>
      </p:sp>
      <p:sp>
        <p:nvSpPr>
          <p:cNvPr id="7" name="Text Box 2"/>
          <p:cNvSpPr txBox="1">
            <a:spLocks noChangeArrowheads="1"/>
          </p:cNvSpPr>
          <p:nvPr/>
        </p:nvSpPr>
        <p:spPr bwMode="auto">
          <a:xfrm>
            <a:off x="4400867" y="3281998"/>
            <a:ext cx="1113155" cy="294005"/>
          </a:xfrm>
          <a:prstGeom prst="rect">
            <a:avLst/>
          </a:prstGeom>
          <a:ln>
            <a:solidFill>
              <a:schemeClr val="accent2">
                <a:lumMod val="75000"/>
              </a:schemeClr>
            </a:solidFill>
            <a:headEnd/>
            <a:tailEnd/>
          </a:ln>
        </p:spPr>
        <p:style>
          <a:lnRef idx="2">
            <a:schemeClr val="accent2"/>
          </a:lnRef>
          <a:fillRef idx="1">
            <a:schemeClr val="lt1"/>
          </a:fillRef>
          <a:effectRef idx="0">
            <a:schemeClr val="accent2"/>
          </a:effectRef>
          <a:fontRef idx="minor">
            <a:schemeClr val="dk1"/>
          </a:fontRef>
        </p:style>
        <p:txBody>
          <a:bodyPr rot="0" vert="horz" wrap="square" lIns="91440" tIns="45720" rIns="91440" bIns="45720" anchor="t" anchorCtr="0">
            <a:noAutofit/>
          </a:bodyPr>
          <a:lstStyle/>
          <a:p>
            <a:pPr marL="0" marR="0">
              <a:lnSpc>
                <a:spcPct val="115000"/>
              </a:lnSpc>
              <a:spcBef>
                <a:spcPts val="0"/>
              </a:spcBef>
              <a:spcAft>
                <a:spcPts val="1000"/>
              </a:spcAft>
            </a:pPr>
            <a:r>
              <a:rPr lang="en-US" sz="1100" b="1">
                <a:effectLst/>
                <a:ea typeface="Calibri"/>
                <a:cs typeface="Arial"/>
              </a:rPr>
              <a:t>Click on today’s date</a:t>
            </a:r>
          </a:p>
        </p:txBody>
      </p:sp>
      <p:pic>
        <p:nvPicPr>
          <p:cNvPr id="8" name="Picture 7"/>
          <p:cNvPicPr/>
          <p:nvPr/>
        </p:nvPicPr>
        <p:blipFill>
          <a:blip r:embed="rId2"/>
          <a:stretch>
            <a:fillRect/>
          </a:stretch>
        </p:blipFill>
        <p:spPr>
          <a:xfrm>
            <a:off x="685800" y="1371600"/>
            <a:ext cx="8077200" cy="5181600"/>
          </a:xfrm>
          <a:prstGeom prst="rect">
            <a:avLst/>
          </a:prstGeom>
        </p:spPr>
      </p:pic>
      <p:sp>
        <p:nvSpPr>
          <p:cNvPr id="9" name="Left Arrow 8"/>
          <p:cNvSpPr/>
          <p:nvPr/>
        </p:nvSpPr>
        <p:spPr>
          <a:xfrm>
            <a:off x="2875828" y="4622800"/>
            <a:ext cx="707390" cy="45085"/>
          </a:xfrm>
          <a:prstGeom prst="leftArrow">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 name="Text Box 2"/>
          <p:cNvSpPr txBox="1">
            <a:spLocks noChangeArrowheads="1"/>
          </p:cNvSpPr>
          <p:nvPr/>
        </p:nvSpPr>
        <p:spPr bwMode="auto">
          <a:xfrm>
            <a:off x="3646718" y="4495800"/>
            <a:ext cx="1687282" cy="294005"/>
          </a:xfrm>
          <a:prstGeom prst="rect">
            <a:avLst/>
          </a:prstGeom>
          <a:ln>
            <a:solidFill>
              <a:schemeClr val="accent2">
                <a:lumMod val="75000"/>
              </a:schemeClr>
            </a:solidFill>
            <a:headEnd/>
            <a:tailEnd/>
          </a:ln>
        </p:spPr>
        <p:style>
          <a:lnRef idx="2">
            <a:schemeClr val="accent2"/>
          </a:lnRef>
          <a:fillRef idx="1">
            <a:schemeClr val="lt1"/>
          </a:fillRef>
          <a:effectRef idx="0">
            <a:schemeClr val="accent2"/>
          </a:effectRef>
          <a:fontRef idx="minor">
            <a:schemeClr val="dk1"/>
          </a:fontRef>
        </p:style>
        <p:txBody>
          <a:bodyPr rot="0" vert="horz" wrap="square" lIns="91440" tIns="45720" rIns="91440" bIns="45720" anchor="t" anchorCtr="0">
            <a:noAutofit/>
          </a:bodyPr>
          <a:lstStyle/>
          <a:p>
            <a:pPr marL="0" marR="0">
              <a:lnSpc>
                <a:spcPct val="115000"/>
              </a:lnSpc>
              <a:spcBef>
                <a:spcPts val="0"/>
              </a:spcBef>
              <a:spcAft>
                <a:spcPts val="1000"/>
              </a:spcAft>
            </a:pPr>
            <a:r>
              <a:rPr lang="en-US" sz="1100" dirty="0">
                <a:effectLst/>
                <a:ea typeface="Calibri"/>
                <a:cs typeface="Arial"/>
              </a:rPr>
              <a:t>Click on today’s date</a:t>
            </a:r>
          </a:p>
        </p:txBody>
      </p:sp>
      <p:sp>
        <p:nvSpPr>
          <p:cNvPr id="11" name="Slide Number Placeholder 10"/>
          <p:cNvSpPr>
            <a:spLocks noGrp="1"/>
          </p:cNvSpPr>
          <p:nvPr>
            <p:ph type="sldNum" sz="quarter" idx="12"/>
          </p:nvPr>
        </p:nvSpPr>
        <p:spPr/>
        <p:txBody>
          <a:bodyPr/>
          <a:lstStyle/>
          <a:p>
            <a:fld id="{F602AE76-99CA-49A0-AC36-64F5F5D07FB4}" type="slidenum">
              <a:rPr lang="en-US" smtClean="0"/>
              <a:t>20</a:t>
            </a:fld>
            <a:endParaRPr lang="en-US"/>
          </a:p>
        </p:txBody>
      </p:sp>
    </p:spTree>
    <p:extLst>
      <p:ext uri="{BB962C8B-B14F-4D97-AF65-F5344CB8AC3E}">
        <p14:creationId xmlns:p14="http://schemas.microsoft.com/office/powerpoint/2010/main" val="35053803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1147" y="281637"/>
            <a:ext cx="8590453" cy="467032"/>
          </a:xfrm>
          <a:prstGeom prst="rect">
            <a:avLst/>
          </a:prstGeom>
          <a:noFill/>
        </p:spPr>
        <p:txBody>
          <a:bodyPr wrap="square" lIns="0" tIns="0" rIns="0" bIns="0" rtlCol="0">
            <a:noAutofit/>
          </a:bodyPr>
          <a:lstStyle/>
          <a:p>
            <a:pPr defTabSz="457200"/>
            <a:r>
              <a:rPr lang="en-US" sz="2800" b="1" dirty="0" smtClean="0">
                <a:solidFill>
                  <a:srgbClr val="E87722"/>
                </a:solidFill>
                <a:latin typeface="Arial"/>
                <a:cs typeface="Calibri"/>
              </a:rPr>
              <a:t>Appendix: Change your contribution amount</a:t>
            </a:r>
            <a:endParaRPr lang="en-US" sz="2800" b="1" dirty="0">
              <a:solidFill>
                <a:srgbClr val="E87722"/>
              </a:solidFill>
              <a:latin typeface="Arial"/>
              <a:cs typeface="Calibri"/>
            </a:endParaRPr>
          </a:p>
        </p:txBody>
      </p:sp>
      <p:pic>
        <p:nvPicPr>
          <p:cNvPr id="7" name="Picture 6"/>
          <p:cNvPicPr/>
          <p:nvPr/>
        </p:nvPicPr>
        <p:blipFill>
          <a:blip r:embed="rId2"/>
          <a:stretch>
            <a:fillRect/>
          </a:stretch>
        </p:blipFill>
        <p:spPr>
          <a:xfrm>
            <a:off x="685800" y="1447800"/>
            <a:ext cx="7696200" cy="4953000"/>
          </a:xfrm>
          <a:prstGeom prst="rect">
            <a:avLst/>
          </a:prstGeom>
        </p:spPr>
      </p:pic>
      <p:sp>
        <p:nvSpPr>
          <p:cNvPr id="8" name="Left Arrow 7"/>
          <p:cNvSpPr/>
          <p:nvPr/>
        </p:nvSpPr>
        <p:spPr>
          <a:xfrm>
            <a:off x="3401694" y="5943600"/>
            <a:ext cx="707390" cy="45085"/>
          </a:xfrm>
          <a:prstGeom prst="leftArrow">
            <a:avLst/>
          </a:prstGeom>
          <a:solidFill>
            <a:srgbClr val="C0504D"/>
          </a:solidFill>
          <a:ln w="25400" cap="flat" cmpd="sng" algn="ctr">
            <a:solidFill>
              <a:srgbClr val="C0504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 name="Text Box 2"/>
          <p:cNvSpPr txBox="1">
            <a:spLocks noChangeArrowheads="1"/>
          </p:cNvSpPr>
          <p:nvPr/>
        </p:nvSpPr>
        <p:spPr bwMode="auto">
          <a:xfrm>
            <a:off x="4156074" y="5815965"/>
            <a:ext cx="818515" cy="294005"/>
          </a:xfrm>
          <a:prstGeom prst="rect">
            <a:avLst/>
          </a:prstGeom>
          <a:solidFill>
            <a:sysClr val="window" lastClr="FFFFFF"/>
          </a:solidFill>
          <a:ln w="25400" cap="flat" cmpd="sng" algn="ctr">
            <a:solidFill>
              <a:srgbClr val="C0504D">
                <a:lumMod val="75000"/>
              </a:srgbClr>
            </a:solidFill>
            <a:prstDash val="solid"/>
            <a:headEnd/>
            <a:tailEnd/>
          </a:ln>
          <a:effectLst/>
        </p:spPr>
        <p:txBody>
          <a:bodyPr rot="0" vert="horz" wrap="square" lIns="0" tIns="45720" rIns="0" bIns="45720" anchor="t" anchorCtr="0">
            <a:noAutofit/>
          </a:bodyPr>
          <a:lstStyle/>
          <a:p>
            <a:pPr marL="0" marR="0" algn="ctr">
              <a:lnSpc>
                <a:spcPct val="115000"/>
              </a:lnSpc>
              <a:spcBef>
                <a:spcPts val="0"/>
              </a:spcBef>
              <a:spcAft>
                <a:spcPts val="1000"/>
              </a:spcAft>
            </a:pPr>
            <a:r>
              <a:rPr lang="en-US" sz="1000">
                <a:effectLst/>
                <a:latin typeface="Calibri"/>
                <a:ea typeface="Calibri"/>
                <a:cs typeface="Arial"/>
              </a:rPr>
              <a:t>Click “Save…”</a:t>
            </a:r>
            <a:endParaRPr lang="en-US" sz="1100">
              <a:effectLst/>
              <a:latin typeface="Calibri"/>
              <a:ea typeface="Calibri"/>
              <a:cs typeface="Arial"/>
            </a:endParaRPr>
          </a:p>
        </p:txBody>
      </p:sp>
      <p:sp>
        <p:nvSpPr>
          <p:cNvPr id="10" name="Right Arrow 9"/>
          <p:cNvSpPr/>
          <p:nvPr/>
        </p:nvSpPr>
        <p:spPr>
          <a:xfrm rot="20225411">
            <a:off x="1278255" y="5653086"/>
            <a:ext cx="539750" cy="45085"/>
          </a:xfrm>
          <a:prstGeom prst="rightArrow">
            <a:avLst/>
          </a:prstGeom>
          <a:solidFill>
            <a:srgbClr val="C0504D"/>
          </a:solidFill>
          <a:ln w="25400" cap="flat" cmpd="sng" algn="ctr">
            <a:solidFill>
              <a:srgbClr val="C0504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 name="Text Box 2"/>
          <p:cNvSpPr txBox="1">
            <a:spLocks noChangeArrowheads="1"/>
          </p:cNvSpPr>
          <p:nvPr/>
        </p:nvSpPr>
        <p:spPr bwMode="auto">
          <a:xfrm>
            <a:off x="914400" y="5675946"/>
            <a:ext cx="763270" cy="294005"/>
          </a:xfrm>
          <a:prstGeom prst="rect">
            <a:avLst/>
          </a:prstGeom>
          <a:solidFill>
            <a:sysClr val="window" lastClr="FFFFFF"/>
          </a:solidFill>
          <a:ln w="25400" cap="flat" cmpd="sng" algn="ctr">
            <a:solidFill>
              <a:srgbClr val="C0504D">
                <a:lumMod val="75000"/>
              </a:srgbClr>
            </a:solidFill>
            <a:prstDash val="solid"/>
            <a:headEnd/>
            <a:tailEnd/>
          </a:ln>
          <a:effectLst/>
        </p:spPr>
        <p:txBody>
          <a:bodyPr rot="0" vert="horz" wrap="square" lIns="0" tIns="45720" rIns="0" bIns="45720" anchor="t" anchorCtr="0">
            <a:noAutofit/>
          </a:bodyPr>
          <a:lstStyle/>
          <a:p>
            <a:pPr marL="0" marR="0" algn="ctr">
              <a:lnSpc>
                <a:spcPct val="115000"/>
              </a:lnSpc>
              <a:spcBef>
                <a:spcPts val="0"/>
              </a:spcBef>
              <a:spcAft>
                <a:spcPts val="1000"/>
              </a:spcAft>
            </a:pPr>
            <a:r>
              <a:rPr lang="en-US" sz="1000">
                <a:effectLst/>
                <a:latin typeface="Calibri"/>
                <a:ea typeface="Calibri"/>
                <a:cs typeface="Arial"/>
              </a:rPr>
              <a:t>Click “I verify”</a:t>
            </a:r>
            <a:endParaRPr lang="en-US" sz="1100">
              <a:effectLst/>
              <a:latin typeface="Calibri"/>
              <a:ea typeface="Calibri"/>
              <a:cs typeface="Arial"/>
            </a:endParaRPr>
          </a:p>
        </p:txBody>
      </p:sp>
      <p:sp>
        <p:nvSpPr>
          <p:cNvPr id="2" name="Slide Number Placeholder 1"/>
          <p:cNvSpPr>
            <a:spLocks noGrp="1"/>
          </p:cNvSpPr>
          <p:nvPr>
            <p:ph type="sldNum" sz="quarter" idx="12"/>
          </p:nvPr>
        </p:nvSpPr>
        <p:spPr/>
        <p:txBody>
          <a:bodyPr/>
          <a:lstStyle/>
          <a:p>
            <a:fld id="{F602AE76-99CA-49A0-AC36-64F5F5D07FB4}" type="slidenum">
              <a:rPr lang="en-US" smtClean="0"/>
              <a:t>21</a:t>
            </a:fld>
            <a:endParaRPr lang="en-US"/>
          </a:p>
        </p:txBody>
      </p:sp>
    </p:spTree>
    <p:extLst>
      <p:ext uri="{BB962C8B-B14F-4D97-AF65-F5344CB8AC3E}">
        <p14:creationId xmlns:p14="http://schemas.microsoft.com/office/powerpoint/2010/main" val="19031047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1147" y="281637"/>
            <a:ext cx="8590453" cy="467032"/>
          </a:xfrm>
          <a:prstGeom prst="rect">
            <a:avLst/>
          </a:prstGeom>
          <a:noFill/>
        </p:spPr>
        <p:txBody>
          <a:bodyPr wrap="square" lIns="0" tIns="0" rIns="0" bIns="0" rtlCol="0">
            <a:noAutofit/>
          </a:bodyPr>
          <a:lstStyle/>
          <a:p>
            <a:pPr defTabSz="457200"/>
            <a:r>
              <a:rPr lang="en-US" sz="2800" b="1" dirty="0" smtClean="0">
                <a:solidFill>
                  <a:srgbClr val="E87722"/>
                </a:solidFill>
                <a:latin typeface="Arial"/>
                <a:cs typeface="Calibri"/>
              </a:rPr>
              <a:t>Appendix: Change your contribution amount</a:t>
            </a:r>
            <a:endParaRPr lang="en-US" sz="2800" b="1" dirty="0">
              <a:solidFill>
                <a:srgbClr val="E87722"/>
              </a:solidFill>
              <a:latin typeface="Arial"/>
              <a:cs typeface="Calibri"/>
            </a:endParaRPr>
          </a:p>
        </p:txBody>
      </p:sp>
      <p:pic>
        <p:nvPicPr>
          <p:cNvPr id="12" name="Picture 11"/>
          <p:cNvPicPr/>
          <p:nvPr/>
        </p:nvPicPr>
        <p:blipFill>
          <a:blip r:embed="rId2"/>
          <a:stretch>
            <a:fillRect/>
          </a:stretch>
        </p:blipFill>
        <p:spPr>
          <a:xfrm>
            <a:off x="609600" y="1371600"/>
            <a:ext cx="7924800" cy="5105400"/>
          </a:xfrm>
          <a:prstGeom prst="rect">
            <a:avLst/>
          </a:prstGeom>
        </p:spPr>
      </p:pic>
      <p:sp>
        <p:nvSpPr>
          <p:cNvPr id="13" name="Right Arrow 12"/>
          <p:cNvSpPr/>
          <p:nvPr/>
        </p:nvSpPr>
        <p:spPr>
          <a:xfrm rot="20225411">
            <a:off x="1090295" y="5636895"/>
            <a:ext cx="539750" cy="45085"/>
          </a:xfrm>
          <a:prstGeom prst="rightArrow">
            <a:avLst/>
          </a:prstGeom>
          <a:solidFill>
            <a:srgbClr val="C0504D"/>
          </a:solidFill>
          <a:ln w="25400" cap="flat" cmpd="sng" algn="ctr">
            <a:solidFill>
              <a:srgbClr val="C0504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4" name="Text Box 2"/>
          <p:cNvSpPr txBox="1">
            <a:spLocks noChangeArrowheads="1"/>
          </p:cNvSpPr>
          <p:nvPr/>
        </p:nvSpPr>
        <p:spPr bwMode="auto">
          <a:xfrm>
            <a:off x="914400" y="5715000"/>
            <a:ext cx="763270" cy="294005"/>
          </a:xfrm>
          <a:prstGeom prst="rect">
            <a:avLst/>
          </a:prstGeom>
          <a:solidFill>
            <a:sysClr val="window" lastClr="FFFFFF"/>
          </a:solidFill>
          <a:ln w="25400" cap="flat" cmpd="sng" algn="ctr">
            <a:solidFill>
              <a:srgbClr val="C0504D">
                <a:lumMod val="75000"/>
              </a:srgbClr>
            </a:solidFill>
            <a:prstDash val="solid"/>
            <a:headEnd/>
            <a:tailEnd/>
          </a:ln>
          <a:effectLst/>
        </p:spPr>
        <p:txBody>
          <a:bodyPr rot="0" vert="horz" wrap="square" lIns="0" tIns="45720" rIns="0" bIns="45720" anchor="t" anchorCtr="0">
            <a:noAutofit/>
          </a:bodyPr>
          <a:lstStyle/>
          <a:p>
            <a:pPr marL="0" marR="0" algn="ctr">
              <a:lnSpc>
                <a:spcPct val="115000"/>
              </a:lnSpc>
              <a:spcBef>
                <a:spcPts val="0"/>
              </a:spcBef>
              <a:spcAft>
                <a:spcPts val="1000"/>
              </a:spcAft>
            </a:pPr>
            <a:r>
              <a:rPr lang="en-US" sz="1000">
                <a:effectLst/>
                <a:latin typeface="Calibri"/>
                <a:ea typeface="Calibri"/>
                <a:cs typeface="Arial"/>
              </a:rPr>
              <a:t>Click “I agree”</a:t>
            </a:r>
            <a:endParaRPr lang="en-US" sz="1100">
              <a:effectLst/>
              <a:latin typeface="Calibri"/>
              <a:ea typeface="Calibri"/>
              <a:cs typeface="Arial"/>
            </a:endParaRPr>
          </a:p>
        </p:txBody>
      </p:sp>
      <p:sp>
        <p:nvSpPr>
          <p:cNvPr id="2" name="Slide Number Placeholder 1"/>
          <p:cNvSpPr>
            <a:spLocks noGrp="1"/>
          </p:cNvSpPr>
          <p:nvPr>
            <p:ph type="sldNum" sz="quarter" idx="12"/>
          </p:nvPr>
        </p:nvSpPr>
        <p:spPr/>
        <p:txBody>
          <a:bodyPr/>
          <a:lstStyle/>
          <a:p>
            <a:fld id="{F602AE76-99CA-49A0-AC36-64F5F5D07FB4}" type="slidenum">
              <a:rPr lang="en-US" smtClean="0"/>
              <a:t>22</a:t>
            </a:fld>
            <a:endParaRPr lang="en-US"/>
          </a:p>
        </p:txBody>
      </p:sp>
    </p:spTree>
    <p:extLst>
      <p:ext uri="{BB962C8B-B14F-4D97-AF65-F5344CB8AC3E}">
        <p14:creationId xmlns:p14="http://schemas.microsoft.com/office/powerpoint/2010/main" val="1499874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1147" y="281637"/>
            <a:ext cx="8590453" cy="467032"/>
          </a:xfrm>
          <a:prstGeom prst="rect">
            <a:avLst/>
          </a:prstGeom>
          <a:noFill/>
        </p:spPr>
        <p:txBody>
          <a:bodyPr wrap="square" lIns="0" tIns="0" rIns="0" bIns="0" rtlCol="0">
            <a:noAutofit/>
          </a:bodyPr>
          <a:lstStyle/>
          <a:p>
            <a:pPr defTabSz="457200"/>
            <a:r>
              <a:rPr lang="en-US" sz="2800" b="1" dirty="0" smtClean="0">
                <a:solidFill>
                  <a:srgbClr val="E87722"/>
                </a:solidFill>
                <a:latin typeface="Arial"/>
                <a:cs typeface="Calibri"/>
              </a:rPr>
              <a:t>Appendix: Change your contribution amount</a:t>
            </a:r>
            <a:endParaRPr lang="en-US" sz="2800" b="1" dirty="0">
              <a:solidFill>
                <a:srgbClr val="E87722"/>
              </a:solidFill>
              <a:latin typeface="Arial"/>
              <a:cs typeface="Calibri"/>
            </a:endParaRPr>
          </a:p>
        </p:txBody>
      </p:sp>
      <p:pic>
        <p:nvPicPr>
          <p:cNvPr id="6" name="Picture 5"/>
          <p:cNvPicPr/>
          <p:nvPr/>
        </p:nvPicPr>
        <p:blipFill>
          <a:blip r:embed="rId2"/>
          <a:stretch>
            <a:fillRect/>
          </a:stretch>
        </p:blipFill>
        <p:spPr>
          <a:xfrm>
            <a:off x="401147" y="1628140"/>
            <a:ext cx="8133253" cy="4772660"/>
          </a:xfrm>
          <a:prstGeom prst="rect">
            <a:avLst/>
          </a:prstGeom>
        </p:spPr>
      </p:pic>
      <p:sp>
        <p:nvSpPr>
          <p:cNvPr id="7" name="Right Arrow 6"/>
          <p:cNvSpPr/>
          <p:nvPr/>
        </p:nvSpPr>
        <p:spPr>
          <a:xfrm rot="1700092">
            <a:off x="854075" y="5914390"/>
            <a:ext cx="539750" cy="45085"/>
          </a:xfrm>
          <a:prstGeom prst="rightArrow">
            <a:avLst/>
          </a:prstGeom>
          <a:solidFill>
            <a:srgbClr val="C0504D"/>
          </a:solidFill>
          <a:ln w="25400" cap="flat" cmpd="sng" algn="ctr">
            <a:solidFill>
              <a:srgbClr val="C0504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Text Box 2"/>
          <p:cNvSpPr txBox="1">
            <a:spLocks noChangeArrowheads="1"/>
          </p:cNvSpPr>
          <p:nvPr/>
        </p:nvSpPr>
        <p:spPr bwMode="auto">
          <a:xfrm>
            <a:off x="609600" y="5486400"/>
            <a:ext cx="763270" cy="294005"/>
          </a:xfrm>
          <a:prstGeom prst="rect">
            <a:avLst/>
          </a:prstGeom>
          <a:solidFill>
            <a:sysClr val="window" lastClr="FFFFFF"/>
          </a:solidFill>
          <a:ln w="25400" cap="flat" cmpd="sng" algn="ctr">
            <a:solidFill>
              <a:srgbClr val="C0504D">
                <a:lumMod val="75000"/>
              </a:srgbClr>
            </a:solidFill>
            <a:prstDash val="solid"/>
            <a:headEnd/>
            <a:tailEnd/>
          </a:ln>
          <a:effectLst/>
        </p:spPr>
        <p:txBody>
          <a:bodyPr rot="0" vert="horz" wrap="square" lIns="0" tIns="45720" rIns="0" bIns="45720" anchor="t" anchorCtr="0">
            <a:noAutofit/>
          </a:bodyPr>
          <a:lstStyle/>
          <a:p>
            <a:pPr marL="0" marR="0" algn="ctr">
              <a:lnSpc>
                <a:spcPct val="115000"/>
              </a:lnSpc>
              <a:spcBef>
                <a:spcPts val="0"/>
              </a:spcBef>
              <a:spcAft>
                <a:spcPts val="1000"/>
              </a:spcAft>
            </a:pPr>
            <a:r>
              <a:rPr lang="en-US" sz="1000">
                <a:effectLst/>
                <a:latin typeface="Calibri"/>
                <a:ea typeface="Calibri"/>
                <a:cs typeface="Arial"/>
              </a:rPr>
              <a:t>Click “I agree”</a:t>
            </a:r>
            <a:endParaRPr lang="en-US" sz="1100">
              <a:effectLst/>
              <a:latin typeface="Calibri"/>
              <a:ea typeface="Calibri"/>
              <a:cs typeface="Arial"/>
            </a:endParaRPr>
          </a:p>
        </p:txBody>
      </p:sp>
      <p:sp>
        <p:nvSpPr>
          <p:cNvPr id="2" name="Slide Number Placeholder 1"/>
          <p:cNvSpPr>
            <a:spLocks noGrp="1"/>
          </p:cNvSpPr>
          <p:nvPr>
            <p:ph type="sldNum" sz="quarter" idx="12"/>
          </p:nvPr>
        </p:nvSpPr>
        <p:spPr/>
        <p:txBody>
          <a:bodyPr/>
          <a:lstStyle/>
          <a:p>
            <a:fld id="{F602AE76-99CA-49A0-AC36-64F5F5D07FB4}" type="slidenum">
              <a:rPr lang="en-US" smtClean="0"/>
              <a:t>23</a:t>
            </a:fld>
            <a:endParaRPr lang="en-US"/>
          </a:p>
        </p:txBody>
      </p:sp>
    </p:spTree>
    <p:extLst>
      <p:ext uri="{BB962C8B-B14F-4D97-AF65-F5344CB8AC3E}">
        <p14:creationId xmlns:p14="http://schemas.microsoft.com/office/powerpoint/2010/main" val="38997602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1147" y="281637"/>
            <a:ext cx="8590453" cy="467032"/>
          </a:xfrm>
          <a:prstGeom prst="rect">
            <a:avLst/>
          </a:prstGeom>
          <a:noFill/>
        </p:spPr>
        <p:txBody>
          <a:bodyPr wrap="square" lIns="0" tIns="0" rIns="0" bIns="0" rtlCol="0">
            <a:noAutofit/>
          </a:bodyPr>
          <a:lstStyle/>
          <a:p>
            <a:pPr defTabSz="457200"/>
            <a:r>
              <a:rPr lang="en-US" sz="2800" b="1" dirty="0" smtClean="0">
                <a:solidFill>
                  <a:srgbClr val="E87722"/>
                </a:solidFill>
                <a:latin typeface="Arial"/>
                <a:cs typeface="Calibri"/>
              </a:rPr>
              <a:t>Appendix: Change your contribution amount</a:t>
            </a:r>
            <a:endParaRPr lang="en-US" sz="2800" b="1" dirty="0">
              <a:solidFill>
                <a:srgbClr val="E87722"/>
              </a:solidFill>
              <a:latin typeface="Arial"/>
              <a:cs typeface="Calibri"/>
            </a:endParaRPr>
          </a:p>
        </p:txBody>
      </p:sp>
      <p:pic>
        <p:nvPicPr>
          <p:cNvPr id="9" name="Picture 8"/>
          <p:cNvPicPr/>
          <p:nvPr/>
        </p:nvPicPr>
        <p:blipFill>
          <a:blip r:embed="rId2"/>
          <a:stretch>
            <a:fillRect/>
          </a:stretch>
        </p:blipFill>
        <p:spPr>
          <a:xfrm>
            <a:off x="401147" y="1371600"/>
            <a:ext cx="8438053" cy="5181600"/>
          </a:xfrm>
          <a:prstGeom prst="rect">
            <a:avLst/>
          </a:prstGeom>
        </p:spPr>
      </p:pic>
      <p:sp>
        <p:nvSpPr>
          <p:cNvPr id="10" name="Right Arrow 9"/>
          <p:cNvSpPr/>
          <p:nvPr/>
        </p:nvSpPr>
        <p:spPr>
          <a:xfrm rot="16553589">
            <a:off x="4688508" y="4516638"/>
            <a:ext cx="1164771" cy="45719"/>
          </a:xfrm>
          <a:prstGeom prst="rightArrow">
            <a:avLst/>
          </a:prstGeom>
          <a:solidFill>
            <a:srgbClr val="C0504D"/>
          </a:solidFill>
          <a:ln w="25400" cap="flat" cmpd="sng" algn="ctr">
            <a:solidFill>
              <a:srgbClr val="C0504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 name="Right Arrow 10"/>
          <p:cNvSpPr/>
          <p:nvPr/>
        </p:nvSpPr>
        <p:spPr>
          <a:xfrm rot="18167158">
            <a:off x="5082223" y="4919027"/>
            <a:ext cx="539750" cy="45085"/>
          </a:xfrm>
          <a:prstGeom prst="rightArrow">
            <a:avLst/>
          </a:prstGeom>
          <a:solidFill>
            <a:srgbClr val="C0504D"/>
          </a:solidFill>
          <a:ln w="25400" cap="flat" cmpd="sng" algn="ctr">
            <a:solidFill>
              <a:srgbClr val="C0504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2" name="Text Box 2"/>
          <p:cNvSpPr txBox="1">
            <a:spLocks noChangeArrowheads="1"/>
          </p:cNvSpPr>
          <p:nvPr/>
        </p:nvSpPr>
        <p:spPr bwMode="auto">
          <a:xfrm>
            <a:off x="4419600" y="5181600"/>
            <a:ext cx="1581785" cy="294005"/>
          </a:xfrm>
          <a:prstGeom prst="rect">
            <a:avLst/>
          </a:prstGeom>
          <a:solidFill>
            <a:sysClr val="window" lastClr="FFFFFF"/>
          </a:solidFill>
          <a:ln w="25400" cap="flat" cmpd="sng" algn="ctr">
            <a:solidFill>
              <a:srgbClr val="C0504D">
                <a:lumMod val="75000"/>
              </a:srgbClr>
            </a:solidFill>
            <a:prstDash val="solid"/>
            <a:headEnd/>
            <a:tailEnd/>
          </a:ln>
          <a:effectLst/>
        </p:spPr>
        <p:txBody>
          <a:bodyPr rot="0" vert="horz" wrap="square" lIns="0" tIns="45720" rIns="0" bIns="45720" anchor="t" anchorCtr="0">
            <a:noAutofit/>
          </a:bodyPr>
          <a:lstStyle/>
          <a:p>
            <a:pPr marL="0" marR="0" algn="ctr">
              <a:lnSpc>
                <a:spcPct val="115000"/>
              </a:lnSpc>
              <a:spcBef>
                <a:spcPts val="0"/>
              </a:spcBef>
              <a:spcAft>
                <a:spcPts val="1000"/>
              </a:spcAft>
            </a:pPr>
            <a:r>
              <a:rPr lang="en-US" sz="1000">
                <a:effectLst/>
                <a:latin typeface="Calibri"/>
                <a:ea typeface="Calibri"/>
                <a:cs typeface="Arial"/>
              </a:rPr>
              <a:t>Click “View Plan Options”</a:t>
            </a:r>
            <a:endParaRPr lang="en-US" sz="1100">
              <a:effectLst/>
              <a:latin typeface="Calibri"/>
              <a:ea typeface="Calibri"/>
              <a:cs typeface="Arial"/>
            </a:endParaRPr>
          </a:p>
        </p:txBody>
      </p:sp>
      <p:sp>
        <p:nvSpPr>
          <p:cNvPr id="2" name="Slide Number Placeholder 1"/>
          <p:cNvSpPr>
            <a:spLocks noGrp="1"/>
          </p:cNvSpPr>
          <p:nvPr>
            <p:ph type="sldNum" sz="quarter" idx="12"/>
          </p:nvPr>
        </p:nvSpPr>
        <p:spPr/>
        <p:txBody>
          <a:bodyPr/>
          <a:lstStyle/>
          <a:p>
            <a:fld id="{F602AE76-99CA-49A0-AC36-64F5F5D07FB4}" type="slidenum">
              <a:rPr lang="en-US" smtClean="0"/>
              <a:t>24</a:t>
            </a:fld>
            <a:endParaRPr lang="en-US"/>
          </a:p>
        </p:txBody>
      </p:sp>
    </p:spTree>
    <p:extLst>
      <p:ext uri="{BB962C8B-B14F-4D97-AF65-F5344CB8AC3E}">
        <p14:creationId xmlns:p14="http://schemas.microsoft.com/office/powerpoint/2010/main" val="36321013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1147" y="281637"/>
            <a:ext cx="8590453" cy="467032"/>
          </a:xfrm>
          <a:prstGeom prst="rect">
            <a:avLst/>
          </a:prstGeom>
          <a:noFill/>
        </p:spPr>
        <p:txBody>
          <a:bodyPr wrap="square" lIns="0" tIns="0" rIns="0" bIns="0" rtlCol="0">
            <a:noAutofit/>
          </a:bodyPr>
          <a:lstStyle/>
          <a:p>
            <a:pPr defTabSz="457200"/>
            <a:r>
              <a:rPr lang="en-US" sz="2800" b="1" dirty="0" smtClean="0">
                <a:solidFill>
                  <a:srgbClr val="E87722"/>
                </a:solidFill>
                <a:latin typeface="Arial"/>
                <a:cs typeface="Calibri"/>
              </a:rPr>
              <a:t>Appendix: Change your contribution amount</a:t>
            </a:r>
            <a:endParaRPr lang="en-US" sz="2800" b="1" dirty="0">
              <a:solidFill>
                <a:srgbClr val="E87722"/>
              </a:solidFill>
              <a:latin typeface="Arial"/>
              <a:cs typeface="Calibri"/>
            </a:endParaRPr>
          </a:p>
        </p:txBody>
      </p:sp>
      <p:pic>
        <p:nvPicPr>
          <p:cNvPr id="7" name="Picture 6"/>
          <p:cNvPicPr/>
          <p:nvPr/>
        </p:nvPicPr>
        <p:blipFill>
          <a:blip r:embed="rId2"/>
          <a:stretch>
            <a:fillRect/>
          </a:stretch>
        </p:blipFill>
        <p:spPr>
          <a:xfrm>
            <a:off x="533400" y="1295400"/>
            <a:ext cx="8229600" cy="5181600"/>
          </a:xfrm>
          <a:prstGeom prst="rect">
            <a:avLst/>
          </a:prstGeom>
        </p:spPr>
      </p:pic>
      <p:sp>
        <p:nvSpPr>
          <p:cNvPr id="13" name="Right Arrow 12"/>
          <p:cNvSpPr/>
          <p:nvPr/>
        </p:nvSpPr>
        <p:spPr>
          <a:xfrm rot="16553589">
            <a:off x="2528253" y="4059480"/>
            <a:ext cx="970280" cy="45085"/>
          </a:xfrm>
          <a:prstGeom prst="rightArrow">
            <a:avLst/>
          </a:prstGeom>
          <a:solidFill>
            <a:srgbClr val="C0504D"/>
          </a:solidFill>
          <a:ln w="25400" cap="flat" cmpd="sng" algn="ctr">
            <a:solidFill>
              <a:srgbClr val="C0504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4" name="Right Arrow 13"/>
          <p:cNvSpPr/>
          <p:nvPr/>
        </p:nvSpPr>
        <p:spPr>
          <a:xfrm rot="18167158">
            <a:off x="2703512" y="4035986"/>
            <a:ext cx="1155065" cy="59690"/>
          </a:xfrm>
          <a:prstGeom prst="rightArrow">
            <a:avLst/>
          </a:prstGeom>
          <a:solidFill>
            <a:srgbClr val="C0504D"/>
          </a:solidFill>
          <a:ln w="25400" cap="flat" cmpd="sng" algn="ctr">
            <a:solidFill>
              <a:srgbClr val="C0504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5" name="Text Box 2"/>
          <p:cNvSpPr txBox="1">
            <a:spLocks noChangeArrowheads="1"/>
          </p:cNvSpPr>
          <p:nvPr/>
        </p:nvSpPr>
        <p:spPr bwMode="auto">
          <a:xfrm>
            <a:off x="2209800" y="4560178"/>
            <a:ext cx="1717040" cy="294005"/>
          </a:xfrm>
          <a:prstGeom prst="rect">
            <a:avLst/>
          </a:prstGeom>
          <a:solidFill>
            <a:sysClr val="window" lastClr="FFFFFF"/>
          </a:solidFill>
          <a:ln w="25400" cap="flat" cmpd="sng" algn="ctr">
            <a:solidFill>
              <a:srgbClr val="C0504D">
                <a:lumMod val="75000"/>
              </a:srgbClr>
            </a:solidFill>
            <a:prstDash val="solid"/>
            <a:headEnd/>
            <a:tailEnd/>
          </a:ln>
          <a:effectLst/>
        </p:spPr>
        <p:txBody>
          <a:bodyPr rot="0" vert="horz" wrap="square" lIns="0" tIns="45720" rIns="0" bIns="45720" anchor="t" anchorCtr="0">
            <a:noAutofit/>
          </a:bodyPr>
          <a:lstStyle/>
          <a:p>
            <a:pPr marL="0" marR="0" algn="ctr">
              <a:lnSpc>
                <a:spcPct val="115000"/>
              </a:lnSpc>
              <a:spcBef>
                <a:spcPts val="0"/>
              </a:spcBef>
              <a:spcAft>
                <a:spcPts val="1000"/>
              </a:spcAft>
            </a:pPr>
            <a:r>
              <a:rPr lang="en-US" sz="1000">
                <a:effectLst/>
                <a:latin typeface="Calibri"/>
                <a:ea typeface="Calibri"/>
                <a:cs typeface="Arial"/>
              </a:rPr>
              <a:t>Select who is covered on HDHP</a:t>
            </a:r>
            <a:endParaRPr lang="en-US" sz="1100">
              <a:effectLst/>
              <a:latin typeface="Calibri"/>
              <a:ea typeface="Calibri"/>
              <a:cs typeface="Arial"/>
            </a:endParaRPr>
          </a:p>
        </p:txBody>
      </p:sp>
      <p:sp>
        <p:nvSpPr>
          <p:cNvPr id="2" name="Slide Number Placeholder 1"/>
          <p:cNvSpPr>
            <a:spLocks noGrp="1"/>
          </p:cNvSpPr>
          <p:nvPr>
            <p:ph type="sldNum" sz="quarter" idx="12"/>
          </p:nvPr>
        </p:nvSpPr>
        <p:spPr/>
        <p:txBody>
          <a:bodyPr/>
          <a:lstStyle/>
          <a:p>
            <a:fld id="{F602AE76-99CA-49A0-AC36-64F5F5D07FB4}" type="slidenum">
              <a:rPr lang="en-US" smtClean="0"/>
              <a:t>25</a:t>
            </a:fld>
            <a:endParaRPr lang="en-US"/>
          </a:p>
        </p:txBody>
      </p:sp>
    </p:spTree>
    <p:extLst>
      <p:ext uri="{BB962C8B-B14F-4D97-AF65-F5344CB8AC3E}">
        <p14:creationId xmlns:p14="http://schemas.microsoft.com/office/powerpoint/2010/main" val="3946957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1147" y="281637"/>
            <a:ext cx="8590453" cy="467032"/>
          </a:xfrm>
          <a:prstGeom prst="rect">
            <a:avLst/>
          </a:prstGeom>
          <a:noFill/>
        </p:spPr>
        <p:txBody>
          <a:bodyPr wrap="square" lIns="0" tIns="0" rIns="0" bIns="0" rtlCol="0">
            <a:noAutofit/>
          </a:bodyPr>
          <a:lstStyle/>
          <a:p>
            <a:pPr defTabSz="457200"/>
            <a:r>
              <a:rPr lang="en-US" sz="2800" b="1" dirty="0" smtClean="0">
                <a:solidFill>
                  <a:srgbClr val="E87722"/>
                </a:solidFill>
                <a:latin typeface="Arial"/>
                <a:cs typeface="Calibri"/>
              </a:rPr>
              <a:t>Appendix: Change your contribution amount</a:t>
            </a:r>
            <a:endParaRPr lang="en-US" sz="2800" b="1" dirty="0">
              <a:solidFill>
                <a:srgbClr val="E87722"/>
              </a:solidFill>
              <a:latin typeface="Arial"/>
              <a:cs typeface="Calibri"/>
            </a:endParaRPr>
          </a:p>
        </p:txBody>
      </p:sp>
      <p:pic>
        <p:nvPicPr>
          <p:cNvPr id="8" name="Picture 7"/>
          <p:cNvPicPr/>
          <p:nvPr/>
        </p:nvPicPr>
        <p:blipFill>
          <a:blip r:embed="rId2"/>
          <a:stretch>
            <a:fillRect/>
          </a:stretch>
        </p:blipFill>
        <p:spPr>
          <a:xfrm>
            <a:off x="304800" y="1447800"/>
            <a:ext cx="8458200" cy="4953000"/>
          </a:xfrm>
          <a:prstGeom prst="rect">
            <a:avLst/>
          </a:prstGeom>
        </p:spPr>
      </p:pic>
      <p:sp>
        <p:nvSpPr>
          <p:cNvPr id="9" name="Right Arrow 8"/>
          <p:cNvSpPr/>
          <p:nvPr/>
        </p:nvSpPr>
        <p:spPr>
          <a:xfrm rot="17455531">
            <a:off x="5774980" y="3931761"/>
            <a:ext cx="1561465" cy="60960"/>
          </a:xfrm>
          <a:prstGeom prst="rightArrow">
            <a:avLst/>
          </a:prstGeom>
          <a:solidFill>
            <a:srgbClr val="C0504D"/>
          </a:solidFill>
          <a:ln w="25400" cap="flat" cmpd="sng" algn="ctr">
            <a:solidFill>
              <a:srgbClr val="C0504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 name="Text Box 2"/>
          <p:cNvSpPr txBox="1">
            <a:spLocks noChangeArrowheads="1"/>
          </p:cNvSpPr>
          <p:nvPr/>
        </p:nvSpPr>
        <p:spPr bwMode="auto">
          <a:xfrm>
            <a:off x="5838798" y="4704238"/>
            <a:ext cx="937895" cy="294005"/>
          </a:xfrm>
          <a:prstGeom prst="rect">
            <a:avLst/>
          </a:prstGeom>
          <a:solidFill>
            <a:sysClr val="window" lastClr="FFFFFF"/>
          </a:solidFill>
          <a:ln w="25400" cap="flat" cmpd="sng" algn="ctr">
            <a:solidFill>
              <a:srgbClr val="C0504D">
                <a:lumMod val="75000"/>
              </a:srgbClr>
            </a:solidFill>
            <a:prstDash val="solid"/>
            <a:headEnd/>
            <a:tailEnd/>
          </a:ln>
          <a:effectLst/>
        </p:spPr>
        <p:txBody>
          <a:bodyPr rot="0" vert="horz" wrap="square" lIns="0" tIns="45720" rIns="0" bIns="45720" anchor="t" anchorCtr="0">
            <a:noAutofit/>
          </a:bodyPr>
          <a:lstStyle/>
          <a:p>
            <a:pPr marL="0" marR="0" algn="ctr">
              <a:lnSpc>
                <a:spcPct val="115000"/>
              </a:lnSpc>
              <a:spcBef>
                <a:spcPts val="0"/>
              </a:spcBef>
              <a:spcAft>
                <a:spcPts val="1000"/>
              </a:spcAft>
            </a:pPr>
            <a:r>
              <a:rPr lang="en-US" sz="1000">
                <a:effectLst/>
                <a:latin typeface="Calibri"/>
                <a:ea typeface="Calibri"/>
                <a:cs typeface="Arial"/>
              </a:rPr>
              <a:t>Click “Select”</a:t>
            </a:r>
            <a:endParaRPr lang="en-US" sz="1100">
              <a:effectLst/>
              <a:latin typeface="Calibri"/>
              <a:ea typeface="Calibri"/>
              <a:cs typeface="Arial"/>
            </a:endParaRPr>
          </a:p>
        </p:txBody>
      </p:sp>
      <p:sp>
        <p:nvSpPr>
          <p:cNvPr id="2" name="Slide Number Placeholder 1"/>
          <p:cNvSpPr>
            <a:spLocks noGrp="1"/>
          </p:cNvSpPr>
          <p:nvPr>
            <p:ph type="sldNum" sz="quarter" idx="12"/>
          </p:nvPr>
        </p:nvSpPr>
        <p:spPr/>
        <p:txBody>
          <a:bodyPr/>
          <a:lstStyle/>
          <a:p>
            <a:fld id="{F602AE76-99CA-49A0-AC36-64F5F5D07FB4}" type="slidenum">
              <a:rPr lang="en-US" smtClean="0"/>
              <a:t>26</a:t>
            </a:fld>
            <a:endParaRPr lang="en-US"/>
          </a:p>
        </p:txBody>
      </p:sp>
    </p:spTree>
    <p:extLst>
      <p:ext uri="{BB962C8B-B14F-4D97-AF65-F5344CB8AC3E}">
        <p14:creationId xmlns:p14="http://schemas.microsoft.com/office/powerpoint/2010/main" val="26507274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1147" y="281637"/>
            <a:ext cx="8590453" cy="467032"/>
          </a:xfrm>
          <a:prstGeom prst="rect">
            <a:avLst/>
          </a:prstGeom>
          <a:noFill/>
        </p:spPr>
        <p:txBody>
          <a:bodyPr wrap="square" lIns="0" tIns="0" rIns="0" bIns="0" rtlCol="0">
            <a:noAutofit/>
          </a:bodyPr>
          <a:lstStyle/>
          <a:p>
            <a:pPr defTabSz="457200"/>
            <a:r>
              <a:rPr lang="en-US" sz="2800" b="1" dirty="0" smtClean="0">
                <a:solidFill>
                  <a:srgbClr val="E87722"/>
                </a:solidFill>
                <a:latin typeface="Arial"/>
                <a:cs typeface="Calibri"/>
              </a:rPr>
              <a:t>Appendix: Change your contribution amount</a:t>
            </a:r>
            <a:endParaRPr lang="en-US" sz="2800" b="1" dirty="0">
              <a:solidFill>
                <a:srgbClr val="E87722"/>
              </a:solidFill>
              <a:latin typeface="Arial"/>
              <a:cs typeface="Calibri"/>
            </a:endParaRPr>
          </a:p>
        </p:txBody>
      </p:sp>
      <p:pic>
        <p:nvPicPr>
          <p:cNvPr id="6" name="Picture 5"/>
          <p:cNvPicPr/>
          <p:nvPr/>
        </p:nvPicPr>
        <p:blipFill>
          <a:blip r:embed="rId2"/>
          <a:stretch>
            <a:fillRect/>
          </a:stretch>
        </p:blipFill>
        <p:spPr>
          <a:xfrm>
            <a:off x="401147" y="1371600"/>
            <a:ext cx="8285653" cy="5105400"/>
          </a:xfrm>
          <a:prstGeom prst="rect">
            <a:avLst/>
          </a:prstGeom>
        </p:spPr>
      </p:pic>
      <p:sp>
        <p:nvSpPr>
          <p:cNvPr id="7" name="Text Box 2"/>
          <p:cNvSpPr txBox="1">
            <a:spLocks noChangeArrowheads="1"/>
          </p:cNvSpPr>
          <p:nvPr/>
        </p:nvSpPr>
        <p:spPr bwMode="auto">
          <a:xfrm>
            <a:off x="4461891" y="5029200"/>
            <a:ext cx="2297430" cy="524510"/>
          </a:xfrm>
          <a:prstGeom prst="rect">
            <a:avLst/>
          </a:prstGeom>
          <a:solidFill>
            <a:sysClr val="window" lastClr="FFFFFF"/>
          </a:solidFill>
          <a:ln w="25400" cap="flat" cmpd="sng" algn="ctr">
            <a:solidFill>
              <a:srgbClr val="C0504D">
                <a:lumMod val="75000"/>
              </a:srgbClr>
            </a:solidFill>
            <a:prstDash val="solid"/>
            <a:headEnd/>
            <a:tailEnd/>
          </a:ln>
          <a:effectLst/>
        </p:spPr>
        <p:txBody>
          <a:bodyPr rot="0" vert="horz" wrap="square" lIns="0" tIns="45720" rIns="0" bIns="45720" anchor="t" anchorCtr="0">
            <a:noAutofit/>
          </a:bodyPr>
          <a:lstStyle/>
          <a:p>
            <a:pPr marL="0" marR="0" algn="ctr">
              <a:lnSpc>
                <a:spcPct val="115000"/>
              </a:lnSpc>
              <a:spcBef>
                <a:spcPts val="0"/>
              </a:spcBef>
              <a:spcAft>
                <a:spcPts val="0"/>
              </a:spcAft>
            </a:pPr>
            <a:r>
              <a:rPr lang="en-US" sz="1000">
                <a:effectLst/>
                <a:latin typeface="Calibri"/>
                <a:ea typeface="Calibri"/>
                <a:cs typeface="Arial"/>
              </a:rPr>
              <a:t>Enter “Annual” Contribution Mmount</a:t>
            </a:r>
            <a:endParaRPr lang="en-US" sz="1100">
              <a:effectLst/>
              <a:latin typeface="Calibri"/>
              <a:ea typeface="Calibri"/>
              <a:cs typeface="Arial"/>
            </a:endParaRPr>
          </a:p>
          <a:p>
            <a:pPr marL="0" marR="0" algn="ctr">
              <a:lnSpc>
                <a:spcPct val="115000"/>
              </a:lnSpc>
              <a:spcBef>
                <a:spcPts val="0"/>
              </a:spcBef>
              <a:spcAft>
                <a:spcPts val="0"/>
              </a:spcAft>
            </a:pPr>
            <a:r>
              <a:rPr lang="en-US" sz="1000">
                <a:effectLst/>
                <a:latin typeface="Calibri"/>
                <a:ea typeface="Calibri"/>
                <a:cs typeface="Arial"/>
              </a:rPr>
              <a:t>Up to the Annual Limit</a:t>
            </a:r>
            <a:endParaRPr lang="en-US" sz="1100">
              <a:effectLst/>
              <a:latin typeface="Calibri"/>
              <a:ea typeface="Calibri"/>
              <a:cs typeface="Arial"/>
            </a:endParaRPr>
          </a:p>
        </p:txBody>
      </p:sp>
      <p:sp>
        <p:nvSpPr>
          <p:cNvPr id="11" name="Right Arrow 10"/>
          <p:cNvSpPr/>
          <p:nvPr/>
        </p:nvSpPr>
        <p:spPr>
          <a:xfrm rot="10091305">
            <a:off x="3461131" y="5492115"/>
            <a:ext cx="1561465" cy="45085"/>
          </a:xfrm>
          <a:prstGeom prst="rightArrow">
            <a:avLst/>
          </a:prstGeom>
          <a:solidFill>
            <a:srgbClr val="C0504D"/>
          </a:solidFill>
          <a:ln w="25400" cap="flat" cmpd="sng" algn="ctr">
            <a:solidFill>
              <a:srgbClr val="C0504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2" name="Right Arrow 11"/>
          <p:cNvSpPr/>
          <p:nvPr/>
        </p:nvSpPr>
        <p:spPr>
          <a:xfrm rot="10135092">
            <a:off x="2856611" y="5223510"/>
            <a:ext cx="1854200" cy="45085"/>
          </a:xfrm>
          <a:prstGeom prst="rightArrow">
            <a:avLst/>
          </a:prstGeom>
          <a:solidFill>
            <a:srgbClr val="C0504D"/>
          </a:solidFill>
          <a:ln w="25400" cap="flat" cmpd="sng" algn="ctr">
            <a:solidFill>
              <a:srgbClr val="C0504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 name="Slide Number Placeholder 1"/>
          <p:cNvSpPr>
            <a:spLocks noGrp="1"/>
          </p:cNvSpPr>
          <p:nvPr>
            <p:ph type="sldNum" sz="quarter" idx="12"/>
          </p:nvPr>
        </p:nvSpPr>
        <p:spPr/>
        <p:txBody>
          <a:bodyPr/>
          <a:lstStyle/>
          <a:p>
            <a:fld id="{F602AE76-99CA-49A0-AC36-64F5F5D07FB4}" type="slidenum">
              <a:rPr lang="en-US" smtClean="0"/>
              <a:t>27</a:t>
            </a:fld>
            <a:endParaRPr lang="en-US"/>
          </a:p>
        </p:txBody>
      </p:sp>
    </p:spTree>
    <p:extLst>
      <p:ext uri="{BB962C8B-B14F-4D97-AF65-F5344CB8AC3E}">
        <p14:creationId xmlns:p14="http://schemas.microsoft.com/office/powerpoint/2010/main" val="33042853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1147" y="281637"/>
            <a:ext cx="8590453" cy="467032"/>
          </a:xfrm>
          <a:prstGeom prst="rect">
            <a:avLst/>
          </a:prstGeom>
          <a:noFill/>
        </p:spPr>
        <p:txBody>
          <a:bodyPr wrap="square" lIns="0" tIns="0" rIns="0" bIns="0" rtlCol="0">
            <a:noAutofit/>
          </a:bodyPr>
          <a:lstStyle/>
          <a:p>
            <a:pPr defTabSz="457200"/>
            <a:r>
              <a:rPr lang="en-US" sz="2800" b="1" dirty="0" smtClean="0">
                <a:solidFill>
                  <a:srgbClr val="E87722"/>
                </a:solidFill>
                <a:latin typeface="Arial"/>
                <a:cs typeface="Calibri"/>
              </a:rPr>
              <a:t>Appendix: Change your contribution amount</a:t>
            </a:r>
            <a:endParaRPr lang="en-US" sz="2800" b="1" dirty="0">
              <a:solidFill>
                <a:srgbClr val="E87722"/>
              </a:solidFill>
              <a:latin typeface="Arial"/>
              <a:cs typeface="Calibri"/>
            </a:endParaRPr>
          </a:p>
        </p:txBody>
      </p:sp>
      <p:pic>
        <p:nvPicPr>
          <p:cNvPr id="8" name="Picture 7"/>
          <p:cNvPicPr/>
          <p:nvPr/>
        </p:nvPicPr>
        <p:blipFill>
          <a:blip r:embed="rId2"/>
          <a:stretch>
            <a:fillRect/>
          </a:stretch>
        </p:blipFill>
        <p:spPr>
          <a:xfrm>
            <a:off x="533400" y="1295400"/>
            <a:ext cx="8229600" cy="5181600"/>
          </a:xfrm>
          <a:prstGeom prst="rect">
            <a:avLst/>
          </a:prstGeom>
        </p:spPr>
      </p:pic>
      <p:sp>
        <p:nvSpPr>
          <p:cNvPr id="9" name="Text Box 2"/>
          <p:cNvSpPr txBox="1">
            <a:spLocks noChangeArrowheads="1"/>
          </p:cNvSpPr>
          <p:nvPr/>
        </p:nvSpPr>
        <p:spPr bwMode="auto">
          <a:xfrm>
            <a:off x="7086600" y="5257800"/>
            <a:ext cx="1112520" cy="238125"/>
          </a:xfrm>
          <a:prstGeom prst="rect">
            <a:avLst/>
          </a:prstGeom>
          <a:solidFill>
            <a:sysClr val="window" lastClr="FFFFFF"/>
          </a:solidFill>
          <a:ln w="25400" cap="flat" cmpd="sng" algn="ctr">
            <a:solidFill>
              <a:srgbClr val="C0504D">
                <a:lumMod val="75000"/>
              </a:srgbClr>
            </a:solidFill>
            <a:prstDash val="solid"/>
            <a:headEnd/>
            <a:tailEnd/>
          </a:ln>
          <a:effectLst/>
        </p:spPr>
        <p:txBody>
          <a:bodyPr rot="0" vert="horz" wrap="square" lIns="0" tIns="45720" rIns="0" bIns="45720" anchor="t" anchorCtr="0">
            <a:noAutofit/>
          </a:bodyPr>
          <a:lstStyle/>
          <a:p>
            <a:pPr marL="0" marR="0" algn="ctr">
              <a:lnSpc>
                <a:spcPct val="115000"/>
              </a:lnSpc>
              <a:spcBef>
                <a:spcPts val="0"/>
              </a:spcBef>
              <a:spcAft>
                <a:spcPts val="0"/>
              </a:spcAft>
            </a:pPr>
            <a:r>
              <a:rPr lang="en-US" sz="1000" dirty="0">
                <a:effectLst/>
                <a:latin typeface="Calibri"/>
                <a:ea typeface="Calibri"/>
                <a:cs typeface="Arial"/>
              </a:rPr>
              <a:t>Click “Continue</a:t>
            </a:r>
            <a:endParaRPr lang="en-US" sz="1100" dirty="0">
              <a:effectLst/>
              <a:latin typeface="Calibri"/>
              <a:ea typeface="Calibri"/>
              <a:cs typeface="Arial"/>
            </a:endParaRPr>
          </a:p>
        </p:txBody>
      </p:sp>
      <p:sp>
        <p:nvSpPr>
          <p:cNvPr id="10" name="Right Arrow 9"/>
          <p:cNvSpPr/>
          <p:nvPr/>
        </p:nvSpPr>
        <p:spPr>
          <a:xfrm rot="5400000">
            <a:off x="7418388" y="5708967"/>
            <a:ext cx="480060" cy="45085"/>
          </a:xfrm>
          <a:prstGeom prst="rightArrow">
            <a:avLst/>
          </a:prstGeom>
          <a:solidFill>
            <a:srgbClr val="C0504D"/>
          </a:solidFill>
          <a:ln w="25400" cap="flat" cmpd="sng" algn="ctr">
            <a:solidFill>
              <a:srgbClr val="C0504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 name="Slide Number Placeholder 1"/>
          <p:cNvSpPr>
            <a:spLocks noGrp="1"/>
          </p:cNvSpPr>
          <p:nvPr>
            <p:ph type="sldNum" sz="quarter" idx="12"/>
          </p:nvPr>
        </p:nvSpPr>
        <p:spPr/>
        <p:txBody>
          <a:bodyPr/>
          <a:lstStyle/>
          <a:p>
            <a:fld id="{F602AE76-99CA-49A0-AC36-64F5F5D07FB4}" type="slidenum">
              <a:rPr lang="en-US" smtClean="0"/>
              <a:t>28</a:t>
            </a:fld>
            <a:endParaRPr lang="en-US"/>
          </a:p>
        </p:txBody>
      </p:sp>
    </p:spTree>
    <p:extLst>
      <p:ext uri="{BB962C8B-B14F-4D97-AF65-F5344CB8AC3E}">
        <p14:creationId xmlns:p14="http://schemas.microsoft.com/office/powerpoint/2010/main" val="39203775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1147" y="281637"/>
            <a:ext cx="8590453" cy="467032"/>
          </a:xfrm>
          <a:prstGeom prst="rect">
            <a:avLst/>
          </a:prstGeom>
          <a:noFill/>
        </p:spPr>
        <p:txBody>
          <a:bodyPr wrap="square" lIns="0" tIns="0" rIns="0" bIns="0" rtlCol="0">
            <a:noAutofit/>
          </a:bodyPr>
          <a:lstStyle/>
          <a:p>
            <a:pPr defTabSz="457200"/>
            <a:r>
              <a:rPr lang="en-US" sz="2800" b="1" dirty="0" smtClean="0">
                <a:solidFill>
                  <a:srgbClr val="E87722"/>
                </a:solidFill>
                <a:latin typeface="Arial"/>
                <a:cs typeface="Calibri"/>
              </a:rPr>
              <a:t>Appendix: Change your contribution amount</a:t>
            </a:r>
            <a:endParaRPr lang="en-US" sz="2800" b="1" dirty="0">
              <a:solidFill>
                <a:srgbClr val="E87722"/>
              </a:solidFill>
              <a:latin typeface="Arial"/>
              <a:cs typeface="Calibri"/>
            </a:endParaRPr>
          </a:p>
        </p:txBody>
      </p:sp>
      <p:pic>
        <p:nvPicPr>
          <p:cNvPr id="6" name="Picture 5"/>
          <p:cNvPicPr/>
          <p:nvPr/>
        </p:nvPicPr>
        <p:blipFill>
          <a:blip r:embed="rId2"/>
          <a:stretch>
            <a:fillRect/>
          </a:stretch>
        </p:blipFill>
        <p:spPr>
          <a:xfrm>
            <a:off x="401147" y="1295400"/>
            <a:ext cx="8361853" cy="5105400"/>
          </a:xfrm>
          <a:prstGeom prst="rect">
            <a:avLst/>
          </a:prstGeom>
        </p:spPr>
      </p:pic>
      <p:sp>
        <p:nvSpPr>
          <p:cNvPr id="7" name="Text Box 2"/>
          <p:cNvSpPr txBox="1">
            <a:spLocks noChangeArrowheads="1"/>
          </p:cNvSpPr>
          <p:nvPr/>
        </p:nvSpPr>
        <p:spPr bwMode="auto">
          <a:xfrm>
            <a:off x="7162800" y="4025264"/>
            <a:ext cx="1112520" cy="238125"/>
          </a:xfrm>
          <a:prstGeom prst="rect">
            <a:avLst/>
          </a:prstGeom>
          <a:solidFill>
            <a:sysClr val="window" lastClr="FFFFFF"/>
          </a:solidFill>
          <a:ln w="25400" cap="flat" cmpd="sng" algn="ctr">
            <a:solidFill>
              <a:srgbClr val="C0504D">
                <a:lumMod val="75000"/>
              </a:srgbClr>
            </a:solidFill>
            <a:prstDash val="solid"/>
            <a:headEnd/>
            <a:tailEnd/>
          </a:ln>
          <a:effectLst/>
        </p:spPr>
        <p:txBody>
          <a:bodyPr rot="0" vert="horz" wrap="square" lIns="0" tIns="45720" rIns="0" bIns="45720" anchor="t" anchorCtr="0">
            <a:noAutofit/>
          </a:bodyPr>
          <a:lstStyle/>
          <a:p>
            <a:pPr marL="0" marR="0" algn="ctr">
              <a:lnSpc>
                <a:spcPct val="115000"/>
              </a:lnSpc>
              <a:spcBef>
                <a:spcPts val="0"/>
              </a:spcBef>
              <a:spcAft>
                <a:spcPts val="0"/>
              </a:spcAft>
            </a:pPr>
            <a:r>
              <a:rPr lang="en-US" sz="1000">
                <a:effectLst/>
                <a:latin typeface="Calibri"/>
                <a:ea typeface="Calibri"/>
                <a:cs typeface="Arial"/>
              </a:rPr>
              <a:t>Click “Continue”</a:t>
            </a:r>
            <a:endParaRPr lang="en-US" sz="1100">
              <a:effectLst/>
              <a:latin typeface="Calibri"/>
              <a:ea typeface="Calibri"/>
              <a:cs typeface="Arial"/>
            </a:endParaRPr>
          </a:p>
        </p:txBody>
      </p:sp>
      <p:sp>
        <p:nvSpPr>
          <p:cNvPr id="11" name="Right Arrow 10"/>
          <p:cNvSpPr/>
          <p:nvPr/>
        </p:nvSpPr>
        <p:spPr>
          <a:xfrm rot="16200000">
            <a:off x="7427913" y="3764596"/>
            <a:ext cx="480060" cy="45085"/>
          </a:xfrm>
          <a:prstGeom prst="rightArrow">
            <a:avLst/>
          </a:prstGeom>
          <a:solidFill>
            <a:srgbClr val="C0504D"/>
          </a:solidFill>
          <a:ln w="25400" cap="flat" cmpd="sng" algn="ctr">
            <a:solidFill>
              <a:srgbClr val="C0504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 name="Slide Number Placeholder 1"/>
          <p:cNvSpPr>
            <a:spLocks noGrp="1"/>
          </p:cNvSpPr>
          <p:nvPr>
            <p:ph type="sldNum" sz="quarter" idx="12"/>
          </p:nvPr>
        </p:nvSpPr>
        <p:spPr/>
        <p:txBody>
          <a:bodyPr/>
          <a:lstStyle/>
          <a:p>
            <a:fld id="{F602AE76-99CA-49A0-AC36-64F5F5D07FB4}" type="slidenum">
              <a:rPr lang="en-US" smtClean="0"/>
              <a:t>29</a:t>
            </a:fld>
            <a:endParaRPr lang="en-US"/>
          </a:p>
        </p:txBody>
      </p:sp>
    </p:spTree>
    <p:extLst>
      <p:ext uri="{BB962C8B-B14F-4D97-AF65-F5344CB8AC3E}">
        <p14:creationId xmlns:p14="http://schemas.microsoft.com/office/powerpoint/2010/main" val="10821297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1147" y="281637"/>
            <a:ext cx="8590453" cy="467032"/>
          </a:xfrm>
          <a:prstGeom prst="rect">
            <a:avLst/>
          </a:prstGeom>
          <a:noFill/>
        </p:spPr>
        <p:txBody>
          <a:bodyPr wrap="square" lIns="0" tIns="0" rIns="0" bIns="0" rtlCol="0">
            <a:noAutofit/>
          </a:bodyPr>
          <a:lstStyle/>
          <a:p>
            <a:pPr defTabSz="457200"/>
            <a:r>
              <a:rPr lang="en-US" sz="2800" b="1" dirty="0" smtClean="0">
                <a:solidFill>
                  <a:srgbClr val="E87722"/>
                </a:solidFill>
                <a:latin typeface="Arial"/>
                <a:cs typeface="Calibri"/>
              </a:rPr>
              <a:t>Appendix: Change your contribution amount</a:t>
            </a:r>
            <a:endParaRPr lang="en-US" sz="2800" b="1" dirty="0">
              <a:solidFill>
                <a:srgbClr val="E87722"/>
              </a:solidFill>
              <a:latin typeface="Arial"/>
              <a:cs typeface="Calibri"/>
            </a:endParaRPr>
          </a:p>
        </p:txBody>
      </p:sp>
      <p:pic>
        <p:nvPicPr>
          <p:cNvPr id="8" name="Picture 7"/>
          <p:cNvPicPr/>
          <p:nvPr/>
        </p:nvPicPr>
        <p:blipFill>
          <a:blip r:embed="rId2"/>
          <a:stretch>
            <a:fillRect/>
          </a:stretch>
        </p:blipFill>
        <p:spPr>
          <a:xfrm>
            <a:off x="533400" y="1295400"/>
            <a:ext cx="7924800" cy="5181600"/>
          </a:xfrm>
          <a:prstGeom prst="rect">
            <a:avLst/>
          </a:prstGeom>
        </p:spPr>
      </p:pic>
      <p:sp>
        <p:nvSpPr>
          <p:cNvPr id="9" name="Text Box 2"/>
          <p:cNvSpPr txBox="1">
            <a:spLocks noChangeArrowheads="1"/>
          </p:cNvSpPr>
          <p:nvPr/>
        </p:nvSpPr>
        <p:spPr bwMode="auto">
          <a:xfrm>
            <a:off x="7180580" y="4171720"/>
            <a:ext cx="1125220" cy="781280"/>
          </a:xfrm>
          <a:prstGeom prst="rect">
            <a:avLst/>
          </a:prstGeom>
          <a:solidFill>
            <a:sysClr val="window" lastClr="FFFFFF"/>
          </a:solidFill>
          <a:ln w="25400" cap="flat" cmpd="sng" algn="ctr">
            <a:solidFill>
              <a:srgbClr val="C0504D">
                <a:lumMod val="75000"/>
              </a:srgbClr>
            </a:solidFill>
            <a:prstDash val="solid"/>
            <a:headEnd/>
            <a:tailEnd/>
          </a:ln>
          <a:effectLst/>
        </p:spPr>
        <p:txBody>
          <a:bodyPr rot="0" vert="horz" wrap="square" lIns="0" tIns="45720" rIns="0" bIns="45720" anchor="t" anchorCtr="0">
            <a:noAutofit/>
          </a:bodyPr>
          <a:lstStyle/>
          <a:p>
            <a:pPr marL="0" marR="0" algn="ctr">
              <a:lnSpc>
                <a:spcPct val="115000"/>
              </a:lnSpc>
              <a:spcBef>
                <a:spcPts val="0"/>
              </a:spcBef>
              <a:spcAft>
                <a:spcPts val="0"/>
              </a:spcAft>
            </a:pPr>
            <a:r>
              <a:rPr lang="en-US" sz="1000">
                <a:effectLst/>
                <a:latin typeface="Calibri"/>
                <a:ea typeface="Calibri"/>
                <a:cs typeface="Arial"/>
              </a:rPr>
              <a:t>Click “I agree” &amp; then click “Complete”</a:t>
            </a:r>
            <a:endParaRPr lang="en-US" sz="1100">
              <a:effectLst/>
              <a:latin typeface="Calibri"/>
              <a:ea typeface="Calibri"/>
              <a:cs typeface="Arial"/>
            </a:endParaRPr>
          </a:p>
        </p:txBody>
      </p:sp>
      <p:sp>
        <p:nvSpPr>
          <p:cNvPr id="10" name="Right Arrow 9"/>
          <p:cNvSpPr/>
          <p:nvPr/>
        </p:nvSpPr>
        <p:spPr>
          <a:xfrm rot="9931196">
            <a:off x="3504342" y="5134009"/>
            <a:ext cx="3880466" cy="69699"/>
          </a:xfrm>
          <a:prstGeom prst="rightArrow">
            <a:avLst/>
          </a:prstGeom>
          <a:solidFill>
            <a:srgbClr val="C0504D"/>
          </a:solidFill>
          <a:ln w="25400" cap="flat" cmpd="sng" algn="ctr">
            <a:solidFill>
              <a:srgbClr val="C0504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2" name="Right Arrow 11"/>
          <p:cNvSpPr/>
          <p:nvPr/>
        </p:nvSpPr>
        <p:spPr>
          <a:xfrm rot="16200000">
            <a:off x="7303646" y="3669155"/>
            <a:ext cx="867188" cy="82078"/>
          </a:xfrm>
          <a:prstGeom prst="rightArrow">
            <a:avLst/>
          </a:prstGeom>
          <a:solidFill>
            <a:srgbClr val="C0504D"/>
          </a:solidFill>
          <a:ln w="25400" cap="flat" cmpd="sng" algn="ctr">
            <a:solidFill>
              <a:srgbClr val="C0504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 name="Slide Number Placeholder 1"/>
          <p:cNvSpPr>
            <a:spLocks noGrp="1"/>
          </p:cNvSpPr>
          <p:nvPr>
            <p:ph type="sldNum" sz="quarter" idx="12"/>
          </p:nvPr>
        </p:nvSpPr>
        <p:spPr/>
        <p:txBody>
          <a:bodyPr/>
          <a:lstStyle/>
          <a:p>
            <a:fld id="{F602AE76-99CA-49A0-AC36-64F5F5D07FB4}" type="slidenum">
              <a:rPr lang="en-US" smtClean="0"/>
              <a:t>30</a:t>
            </a:fld>
            <a:endParaRPr lang="en-US"/>
          </a:p>
        </p:txBody>
      </p:sp>
    </p:spTree>
    <p:extLst>
      <p:ext uri="{BB962C8B-B14F-4D97-AF65-F5344CB8AC3E}">
        <p14:creationId xmlns:p14="http://schemas.microsoft.com/office/powerpoint/2010/main" val="24347255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1147" y="281637"/>
            <a:ext cx="8590453" cy="467032"/>
          </a:xfrm>
          <a:prstGeom prst="rect">
            <a:avLst/>
          </a:prstGeom>
          <a:noFill/>
        </p:spPr>
        <p:txBody>
          <a:bodyPr wrap="square" lIns="0" tIns="0" rIns="0" bIns="0" rtlCol="0">
            <a:noAutofit/>
          </a:bodyPr>
          <a:lstStyle/>
          <a:p>
            <a:pPr defTabSz="457200"/>
            <a:r>
              <a:rPr lang="en-US" sz="2800" b="1" dirty="0" smtClean="0">
                <a:solidFill>
                  <a:srgbClr val="E87722"/>
                </a:solidFill>
                <a:latin typeface="Arial"/>
                <a:cs typeface="Calibri"/>
              </a:rPr>
              <a:t>Appendix: Change your contribution amount</a:t>
            </a:r>
            <a:endParaRPr lang="en-US" sz="2800" b="1" dirty="0">
              <a:solidFill>
                <a:srgbClr val="E87722"/>
              </a:solidFill>
              <a:latin typeface="Arial"/>
              <a:cs typeface="Calibri"/>
            </a:endParaRPr>
          </a:p>
        </p:txBody>
      </p:sp>
      <p:pic>
        <p:nvPicPr>
          <p:cNvPr id="7" name="Picture 6"/>
          <p:cNvPicPr/>
          <p:nvPr/>
        </p:nvPicPr>
        <p:blipFill>
          <a:blip r:embed="rId2"/>
          <a:stretch>
            <a:fillRect/>
          </a:stretch>
        </p:blipFill>
        <p:spPr>
          <a:xfrm>
            <a:off x="228601" y="1219200"/>
            <a:ext cx="8610600" cy="5257800"/>
          </a:xfrm>
          <a:prstGeom prst="rect">
            <a:avLst/>
          </a:prstGeom>
        </p:spPr>
      </p:pic>
      <p:sp>
        <p:nvSpPr>
          <p:cNvPr id="2" name="Slide Number Placeholder 1"/>
          <p:cNvSpPr>
            <a:spLocks noGrp="1"/>
          </p:cNvSpPr>
          <p:nvPr>
            <p:ph type="sldNum" sz="quarter" idx="12"/>
          </p:nvPr>
        </p:nvSpPr>
        <p:spPr/>
        <p:txBody>
          <a:bodyPr/>
          <a:lstStyle/>
          <a:p>
            <a:fld id="{F602AE76-99CA-49A0-AC36-64F5F5D07FB4}" type="slidenum">
              <a:rPr lang="en-US" smtClean="0"/>
              <a:t>31</a:t>
            </a:fld>
            <a:endParaRPr lang="en-US"/>
          </a:p>
        </p:txBody>
      </p:sp>
    </p:spTree>
    <p:extLst>
      <p:ext uri="{BB962C8B-B14F-4D97-AF65-F5344CB8AC3E}">
        <p14:creationId xmlns:p14="http://schemas.microsoft.com/office/powerpoint/2010/main" val="28376969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401147" y="281637"/>
            <a:ext cx="6847757" cy="467032"/>
          </a:xfrm>
          <a:prstGeom prst="rect">
            <a:avLst/>
          </a:prstGeom>
          <a:noFill/>
        </p:spPr>
        <p:txBody>
          <a:bodyPr wrap="square" lIns="0" tIns="0" rIns="0" bIns="0" rtlCol="0">
            <a:noAutofit/>
          </a:bodyPr>
          <a:lstStyle/>
          <a:p>
            <a:pPr defTabSz="457200"/>
            <a:r>
              <a:rPr lang="en-US" sz="2800" b="1" dirty="0" smtClean="0">
                <a:solidFill>
                  <a:srgbClr val="E87722"/>
                </a:solidFill>
                <a:latin typeface="Arial"/>
                <a:cs typeface="Calibri"/>
              </a:rPr>
              <a:t>Appendix: Setting up Investments</a:t>
            </a:r>
            <a:endParaRPr lang="en-US" sz="2800" b="1" dirty="0">
              <a:solidFill>
                <a:srgbClr val="E87722"/>
              </a:solidFill>
              <a:latin typeface="Arial"/>
              <a:cs typeface="Calibri"/>
            </a:endParaRPr>
          </a:p>
        </p:txBody>
      </p:sp>
      <p:sp>
        <p:nvSpPr>
          <p:cNvPr id="13" name="Content Placeholder 2"/>
          <p:cNvSpPr txBox="1">
            <a:spLocks/>
          </p:cNvSpPr>
          <p:nvPr/>
        </p:nvSpPr>
        <p:spPr>
          <a:xfrm>
            <a:off x="304800" y="1905000"/>
            <a:ext cx="3124200" cy="1121229"/>
          </a:xfrm>
          <a:prstGeom prst="rect">
            <a:avLst/>
          </a:prstGeom>
        </p:spPr>
        <p:txBody>
          <a:bodyPr vert="horz" lIns="0" tIns="0" rIns="0" bIns="0" rtlCol="0">
            <a:noAutofit/>
          </a:bodyPr>
          <a:lstStyle>
            <a:lvl1pPr marL="171450" indent="-171450" algn="l" defTabSz="914400" rtl="0" eaLnBrk="1" latinLnBrk="0" hangingPunct="1">
              <a:lnSpc>
                <a:spcPct val="100000"/>
              </a:lnSpc>
              <a:spcBef>
                <a:spcPts val="0"/>
              </a:spcBef>
              <a:spcAft>
                <a:spcPts val="600"/>
              </a:spcAft>
              <a:buClr>
                <a:schemeClr val="accent1"/>
              </a:buClr>
              <a:buFont typeface="Arial" pitchFamily="34" charset="0"/>
              <a:buChar char="•"/>
              <a:defRPr sz="2000" kern="1200">
                <a:solidFill>
                  <a:schemeClr val="tx1"/>
                </a:solidFill>
                <a:latin typeface="Arial" pitchFamily="34" charset="0"/>
                <a:ea typeface="+mn-ea"/>
                <a:cs typeface="Arial" pitchFamily="34" charset="0"/>
              </a:defRPr>
            </a:lvl1pPr>
            <a:lvl2pPr marL="457200" indent="-228600" algn="l" defTabSz="914400" rtl="0" eaLnBrk="1" latinLnBrk="0" hangingPunct="1">
              <a:lnSpc>
                <a:spcPct val="100000"/>
              </a:lnSpc>
              <a:spcBef>
                <a:spcPts val="0"/>
              </a:spcBef>
              <a:spcAft>
                <a:spcPts val="600"/>
              </a:spcAft>
              <a:buFont typeface="Arial" pitchFamily="34" charset="0"/>
              <a:buChar char="–"/>
              <a:defRPr sz="1800" kern="1200">
                <a:solidFill>
                  <a:schemeClr val="tx1"/>
                </a:solidFill>
                <a:latin typeface="Arial" pitchFamily="34" charset="0"/>
                <a:ea typeface="+mn-ea"/>
                <a:cs typeface="Arial" pitchFamily="34" charset="0"/>
              </a:defRPr>
            </a:lvl2pPr>
            <a:lvl3pPr marL="6858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3pPr>
            <a:lvl4pPr marL="971550" indent="-228600" algn="l" defTabSz="914400" rtl="0" eaLnBrk="1" latinLnBrk="0" hangingPunct="1">
              <a:lnSpc>
                <a:spcPct val="100000"/>
              </a:lnSpc>
              <a:spcBef>
                <a:spcPts val="0"/>
              </a:spcBef>
              <a:spcAft>
                <a:spcPts val="600"/>
              </a:spcAft>
              <a:buFont typeface="Arial" pitchFamily="34" charset="0"/>
              <a:buChar char="–"/>
              <a:defRPr sz="1600" kern="1200">
                <a:solidFill>
                  <a:schemeClr val="tx1"/>
                </a:solidFill>
                <a:latin typeface="Arial" pitchFamily="34" charset="0"/>
                <a:ea typeface="+mn-ea"/>
                <a:cs typeface="Arial" pitchFamily="34" charset="0"/>
              </a:defRPr>
            </a:lvl4pPr>
            <a:lvl5pPr marL="11430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
                <a:srgbClr val="D45D00"/>
              </a:buClr>
              <a:buSzTx/>
              <a:buFont typeface="Arial" pitchFamily="34" charset="0"/>
              <a:buNone/>
              <a:tabLst/>
              <a:defRPr/>
            </a:pPr>
            <a:r>
              <a:rPr lang="en-US" sz="1800" b="1" dirty="0" smtClean="0">
                <a:solidFill>
                  <a:srgbClr val="E87722"/>
                </a:solidFill>
              </a:rPr>
              <a:t>The HSA Dashboard</a:t>
            </a:r>
            <a:r>
              <a:rPr kumimoji="0" lang="en-US" sz="1800" b="1" i="0" u="none" strike="noStrike" kern="1200" cap="none" spc="0" normalizeH="0" baseline="0" noProof="0" dirty="0" smtClean="0">
                <a:ln>
                  <a:noFill/>
                </a:ln>
                <a:solidFill>
                  <a:srgbClr val="E87722"/>
                </a:solidFill>
                <a:effectLst/>
                <a:uLnTx/>
                <a:uFillTx/>
                <a:latin typeface="Arial" pitchFamily="34" charset="0"/>
                <a:ea typeface="+mn-ea"/>
                <a:cs typeface="Arial" pitchFamily="34" charset="0"/>
              </a:rPr>
              <a:t> tab on the myCDH.optum.com toolbar shows: </a:t>
            </a:r>
          </a:p>
          <a:p>
            <a:pPr lvl="1" indent="-182880">
              <a:buClr>
                <a:srgbClr val="E87722"/>
              </a:buClr>
              <a:buFont typeface="Arial" pitchFamily="34" charset="0"/>
              <a:buChar char="•"/>
              <a:defRPr/>
            </a:pPr>
            <a:r>
              <a:rPr kumimoji="0" lang="en-US" b="0" i="0" u="none" strike="noStrike" kern="1200" cap="none" spc="0" normalizeH="0" baseline="0" noProof="0" dirty="0" smtClean="0">
                <a:ln>
                  <a:noFill/>
                </a:ln>
                <a:solidFill>
                  <a:srgbClr val="53565A"/>
                </a:solidFill>
                <a:effectLst/>
                <a:uLnTx/>
                <a:uFillTx/>
                <a:latin typeface="Arial" pitchFamily="34" charset="0"/>
                <a:ea typeface="+mn-ea"/>
                <a:cs typeface="Arial" pitchFamily="34" charset="0"/>
              </a:rPr>
              <a:t>Total HSA cash balance</a:t>
            </a:r>
          </a:p>
          <a:p>
            <a:pPr lvl="1" indent="-182880">
              <a:buClr>
                <a:srgbClr val="E87722"/>
              </a:buClr>
              <a:buFont typeface="Arial" pitchFamily="34" charset="0"/>
              <a:buChar char="•"/>
              <a:defRPr/>
            </a:pPr>
            <a:r>
              <a:rPr kumimoji="0" lang="en-US" b="0" i="0" u="none" strike="noStrike" kern="1200" cap="none" spc="0" normalizeH="0" baseline="0" noProof="0" dirty="0" smtClean="0">
                <a:ln>
                  <a:noFill/>
                </a:ln>
                <a:solidFill>
                  <a:srgbClr val="53565A"/>
                </a:solidFill>
                <a:effectLst/>
                <a:uLnTx/>
                <a:uFillTx/>
                <a:latin typeface="Arial" pitchFamily="34" charset="0"/>
                <a:ea typeface="+mn-ea"/>
                <a:cs typeface="Arial" pitchFamily="34" charset="0"/>
              </a:rPr>
              <a:t>Investment account balance</a:t>
            </a:r>
          </a:p>
          <a:p>
            <a:pPr marL="171450" marR="0" lvl="0" indent="-171450" algn="l" defTabSz="914400" rtl="0" eaLnBrk="1" fontAlgn="auto" latinLnBrk="0" hangingPunct="1">
              <a:lnSpc>
                <a:spcPct val="100000"/>
              </a:lnSpc>
              <a:spcBef>
                <a:spcPts val="0"/>
              </a:spcBef>
              <a:buClr>
                <a:srgbClr val="D45D00"/>
              </a:buClr>
              <a:buSzTx/>
              <a:buFont typeface="Arial" pitchFamily="34" charset="0"/>
              <a:buChar char="•"/>
              <a:tabLst/>
              <a:defRPr/>
            </a:pPr>
            <a:endParaRPr lang="en-US" sz="1800" dirty="0">
              <a:solidFill>
                <a:srgbClr val="53565A"/>
              </a:solidFill>
            </a:endParaRPr>
          </a:p>
          <a:p>
            <a:pPr marL="171450" marR="0" lvl="0" indent="-171450" algn="l" defTabSz="914400" rtl="0" eaLnBrk="1" fontAlgn="auto" latinLnBrk="0" hangingPunct="1">
              <a:lnSpc>
                <a:spcPct val="100000"/>
              </a:lnSpc>
              <a:spcBef>
                <a:spcPts val="0"/>
              </a:spcBef>
              <a:buClr>
                <a:srgbClr val="D45D00"/>
              </a:buClr>
              <a:buSzTx/>
              <a:buFont typeface="Arial" pitchFamily="34" charset="0"/>
              <a:buChar char="•"/>
              <a:tabLst/>
              <a:defRPr/>
            </a:pPr>
            <a:endParaRPr kumimoji="0" lang="en-US" sz="1800" b="0" i="0" u="none" strike="noStrike" kern="1200" cap="none" spc="0" normalizeH="0" baseline="0" noProof="0" dirty="0" smtClean="0">
              <a:ln>
                <a:noFill/>
              </a:ln>
              <a:solidFill>
                <a:srgbClr val="53565A"/>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ts val="0"/>
              </a:spcBef>
              <a:buClr>
                <a:srgbClr val="D45D00"/>
              </a:buClr>
              <a:buSzTx/>
              <a:buNone/>
              <a:tabLst/>
              <a:defRPr/>
            </a:pPr>
            <a:r>
              <a:rPr lang="en-US" sz="1800" b="1" dirty="0" smtClean="0">
                <a:solidFill>
                  <a:srgbClr val="E87722"/>
                </a:solidFill>
              </a:rPr>
              <a:t>Remember:</a:t>
            </a:r>
          </a:p>
          <a:p>
            <a:pPr marL="0" marR="0" lvl="0" indent="0" algn="ctr" defTabSz="914400" rtl="0" eaLnBrk="1" fontAlgn="auto" latinLnBrk="0" hangingPunct="1">
              <a:lnSpc>
                <a:spcPct val="100000"/>
              </a:lnSpc>
              <a:spcBef>
                <a:spcPts val="0"/>
              </a:spcBef>
              <a:buClr>
                <a:srgbClr val="D45D00"/>
              </a:buClr>
              <a:buSzTx/>
              <a:buNone/>
              <a:tabLst/>
              <a:defRPr/>
            </a:pPr>
            <a:r>
              <a:rPr lang="en-US" sz="1800" dirty="0">
                <a:solidFill>
                  <a:srgbClr val="53565A"/>
                </a:solidFill>
              </a:rPr>
              <a:t>I</a:t>
            </a:r>
            <a:r>
              <a:rPr lang="en-US" sz="1800" dirty="0" smtClean="0">
                <a:solidFill>
                  <a:srgbClr val="53565A"/>
                </a:solidFill>
              </a:rPr>
              <a:t>f your cash account balance exceeds $2,600, you are eligible to invest, if you choose</a:t>
            </a:r>
            <a:endParaRPr kumimoji="0" lang="en-US" sz="1800" b="0" u="none" strike="noStrike" kern="1200" cap="none" spc="0" normalizeH="0" baseline="0" noProof="0" dirty="0">
              <a:ln>
                <a:noFill/>
              </a:ln>
              <a:solidFill>
                <a:srgbClr val="53565A"/>
              </a:solidFill>
              <a:effectLst/>
              <a:uLnTx/>
              <a:uFillTx/>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pic>
        <p:nvPicPr>
          <p:cNvPr id="9" name="Picture 8"/>
          <p:cNvPicPr/>
          <p:nvPr/>
        </p:nvPicPr>
        <p:blipFill rotWithShape="1">
          <a:blip r:embed="rId4">
            <a:extLst>
              <a:ext uri="{28A0092B-C50C-407E-A947-70E740481C1C}">
                <a14:useLocalDpi xmlns:a14="http://schemas.microsoft.com/office/drawing/2010/main" val="0"/>
              </a:ext>
            </a:extLst>
          </a:blip>
          <a:srcRect l="3348" r="5357" b="10103"/>
          <a:stretch/>
        </p:blipFill>
        <p:spPr bwMode="auto">
          <a:xfrm>
            <a:off x="3825025" y="1371600"/>
            <a:ext cx="4495801" cy="4572000"/>
          </a:xfrm>
          <a:prstGeom prst="rect">
            <a:avLst/>
          </a:prstGeom>
          <a:ln>
            <a:solidFill>
              <a:schemeClr val="tx1"/>
            </a:solidFill>
          </a:ln>
          <a:effectLst>
            <a:outerShdw blurRad="292100" dist="139700" dir="2700000" algn="tl" rotWithShape="0">
              <a:srgbClr val="333333">
                <a:alpha val="65000"/>
              </a:srgbClr>
            </a:outerShdw>
          </a:effectLst>
        </p:spPr>
      </p:pic>
      <p:sp>
        <p:nvSpPr>
          <p:cNvPr id="10" name="Oval 9"/>
          <p:cNvSpPr/>
          <p:nvPr/>
        </p:nvSpPr>
        <p:spPr>
          <a:xfrm>
            <a:off x="4249475" y="3429000"/>
            <a:ext cx="643247" cy="325582"/>
          </a:xfrm>
          <a:prstGeom prst="ellipse">
            <a:avLst/>
          </a:prstGeom>
          <a:noFill/>
          <a:ln w="38100" cap="flat" cmpd="sng" algn="ctr">
            <a:solidFill>
              <a:srgbClr val="53565A"/>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Arial"/>
              <a:ea typeface="+mn-ea"/>
              <a:cs typeface="+mn-cs"/>
            </a:endParaRPr>
          </a:p>
        </p:txBody>
      </p:sp>
      <p:grpSp>
        <p:nvGrpSpPr>
          <p:cNvPr id="7" name="Group 6"/>
          <p:cNvGrpSpPr/>
          <p:nvPr/>
        </p:nvGrpSpPr>
        <p:grpSpPr>
          <a:xfrm>
            <a:off x="2043806" y="6553200"/>
            <a:ext cx="5029311" cy="353946"/>
            <a:chOff x="2161244" y="5911307"/>
            <a:chExt cx="5029311" cy="353946"/>
          </a:xfrm>
        </p:grpSpPr>
        <p:sp>
          <p:nvSpPr>
            <p:cNvPr id="8" name="TextBox 7"/>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11" name="Rounded Rectangle 10"/>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2" name="Slide Number Placeholder 1"/>
          <p:cNvSpPr>
            <a:spLocks noGrp="1"/>
          </p:cNvSpPr>
          <p:nvPr>
            <p:ph type="sldNum" sz="quarter" idx="12"/>
          </p:nvPr>
        </p:nvSpPr>
        <p:spPr/>
        <p:txBody>
          <a:bodyPr/>
          <a:lstStyle/>
          <a:p>
            <a:fld id="{F602AE76-99CA-49A0-AC36-64F5F5D07FB4}" type="slidenum">
              <a:rPr lang="en-US" smtClean="0"/>
              <a:t>32</a:t>
            </a:fld>
            <a:endParaRPr lang="en-US"/>
          </a:p>
        </p:txBody>
      </p:sp>
    </p:spTree>
    <p:extLst>
      <p:ext uri="{BB962C8B-B14F-4D97-AF65-F5344CB8AC3E}">
        <p14:creationId xmlns:p14="http://schemas.microsoft.com/office/powerpoint/2010/main" val="244780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100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01147" y="281637"/>
            <a:ext cx="6847757" cy="467032"/>
          </a:xfrm>
          <a:prstGeom prst="rect">
            <a:avLst/>
          </a:prstGeom>
          <a:noFill/>
        </p:spPr>
        <p:txBody>
          <a:bodyPr wrap="square" lIns="0" tIns="0" rIns="0" bIns="0" rtlCol="0">
            <a:noAutofit/>
          </a:bodyPr>
          <a:lstStyle/>
          <a:p>
            <a:pPr defTabSz="457200"/>
            <a:r>
              <a:rPr lang="en-US" sz="2800" b="1" dirty="0">
                <a:solidFill>
                  <a:srgbClr val="E87722"/>
                </a:solidFill>
                <a:latin typeface="Arial"/>
                <a:cs typeface="Calibri"/>
              </a:rPr>
              <a:t>Getting started</a:t>
            </a:r>
          </a:p>
        </p:txBody>
      </p:sp>
      <p:sp>
        <p:nvSpPr>
          <p:cNvPr id="13" name="Content Placeholder 2"/>
          <p:cNvSpPr txBox="1">
            <a:spLocks/>
          </p:cNvSpPr>
          <p:nvPr/>
        </p:nvSpPr>
        <p:spPr>
          <a:xfrm>
            <a:off x="533400" y="1589315"/>
            <a:ext cx="2757282" cy="4082143"/>
          </a:xfrm>
          <a:prstGeom prst="rect">
            <a:avLst/>
          </a:prstGeom>
        </p:spPr>
        <p:txBody>
          <a:bodyPr vert="horz" lIns="0" tIns="0" rIns="0" bIns="0" rtlCol="0" anchor="ctr">
            <a:noAutofit/>
          </a:bodyPr>
          <a:lstStyle>
            <a:lvl1pPr marL="171450" indent="-171450" algn="l" defTabSz="914400" rtl="0" eaLnBrk="1" latinLnBrk="0" hangingPunct="1">
              <a:lnSpc>
                <a:spcPct val="100000"/>
              </a:lnSpc>
              <a:spcBef>
                <a:spcPts val="0"/>
              </a:spcBef>
              <a:spcAft>
                <a:spcPts val="600"/>
              </a:spcAft>
              <a:buClr>
                <a:schemeClr val="accent1"/>
              </a:buClr>
              <a:buFont typeface="Arial" pitchFamily="34" charset="0"/>
              <a:buChar char="•"/>
              <a:defRPr sz="2000" kern="1200">
                <a:solidFill>
                  <a:schemeClr val="tx1"/>
                </a:solidFill>
                <a:latin typeface="Arial" pitchFamily="34" charset="0"/>
                <a:ea typeface="+mn-ea"/>
                <a:cs typeface="Arial" pitchFamily="34" charset="0"/>
              </a:defRPr>
            </a:lvl1pPr>
            <a:lvl2pPr marL="457200" indent="-228600" algn="l" defTabSz="914400" rtl="0" eaLnBrk="1" latinLnBrk="0" hangingPunct="1">
              <a:lnSpc>
                <a:spcPct val="100000"/>
              </a:lnSpc>
              <a:spcBef>
                <a:spcPts val="0"/>
              </a:spcBef>
              <a:spcAft>
                <a:spcPts val="600"/>
              </a:spcAft>
              <a:buFont typeface="Arial" pitchFamily="34" charset="0"/>
              <a:buChar char="–"/>
              <a:defRPr sz="1800" kern="1200">
                <a:solidFill>
                  <a:schemeClr val="tx1"/>
                </a:solidFill>
                <a:latin typeface="Arial" pitchFamily="34" charset="0"/>
                <a:ea typeface="+mn-ea"/>
                <a:cs typeface="Arial" pitchFamily="34" charset="0"/>
              </a:defRPr>
            </a:lvl2pPr>
            <a:lvl3pPr marL="6858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3pPr>
            <a:lvl4pPr marL="971550" indent="-228600" algn="l" defTabSz="914400" rtl="0" eaLnBrk="1" latinLnBrk="0" hangingPunct="1">
              <a:lnSpc>
                <a:spcPct val="100000"/>
              </a:lnSpc>
              <a:spcBef>
                <a:spcPts val="0"/>
              </a:spcBef>
              <a:spcAft>
                <a:spcPts val="600"/>
              </a:spcAft>
              <a:buFont typeface="Arial" pitchFamily="34" charset="0"/>
              <a:buChar char="–"/>
              <a:defRPr sz="1600" kern="1200">
                <a:solidFill>
                  <a:schemeClr val="tx1"/>
                </a:solidFill>
                <a:latin typeface="Arial" pitchFamily="34" charset="0"/>
                <a:ea typeface="+mn-ea"/>
                <a:cs typeface="Arial" pitchFamily="34" charset="0"/>
              </a:defRPr>
            </a:lvl4pPr>
            <a:lvl5pPr marL="11430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
                <a:srgbClr val="D45D00"/>
              </a:buClr>
              <a:buSzTx/>
              <a:buFont typeface="Arial" pitchFamily="34" charset="0"/>
              <a:buNone/>
              <a:tabLst/>
              <a:defRPr/>
            </a:pPr>
            <a:r>
              <a:rPr kumimoji="0" lang="en-US" sz="1800" b="1" i="0" u="none" strike="noStrike" kern="1200" cap="none" spc="0" normalizeH="0" baseline="0" noProof="0" dirty="0" smtClean="0">
                <a:ln>
                  <a:noFill/>
                </a:ln>
                <a:solidFill>
                  <a:srgbClr val="E87722"/>
                </a:solidFill>
                <a:effectLst/>
                <a:uLnTx/>
                <a:uFillTx/>
                <a:latin typeface="Arial" pitchFamily="34" charset="0"/>
                <a:ea typeface="+mn-ea"/>
                <a:cs typeface="Arial" pitchFamily="34" charset="0"/>
              </a:rPr>
              <a:t>Review the education and tools provided at myCDH.optum.com:</a:t>
            </a:r>
          </a:p>
          <a:p>
            <a:pPr marL="0" marR="0" lvl="0" indent="0" algn="l" defTabSz="914400" rtl="0" eaLnBrk="1" fontAlgn="auto" latinLnBrk="0" hangingPunct="1">
              <a:lnSpc>
                <a:spcPct val="100000"/>
              </a:lnSpc>
              <a:spcBef>
                <a:spcPts val="0"/>
              </a:spcBef>
              <a:spcAft>
                <a:spcPts val="600"/>
              </a:spcAft>
              <a:buClr>
                <a:srgbClr val="D45D00"/>
              </a:buClr>
              <a:buSzTx/>
              <a:buFont typeface="Arial" pitchFamily="34" charset="0"/>
              <a:buNone/>
              <a:tabLst/>
              <a:defRPr/>
            </a:pPr>
            <a:endParaRPr kumimoji="0" lang="en-US" sz="1800" b="1" i="0" u="none" strike="noStrike" kern="1200" cap="none" spc="0" normalizeH="0" baseline="0" noProof="0" dirty="0" smtClean="0">
              <a:ln>
                <a:noFill/>
              </a:ln>
              <a:solidFill>
                <a:srgbClr val="53565A"/>
              </a:solidFill>
              <a:effectLst/>
              <a:uLnTx/>
              <a:uFillTx/>
              <a:latin typeface="Arial" pitchFamily="34" charset="0"/>
              <a:ea typeface="+mn-ea"/>
              <a:cs typeface="Arial" pitchFamily="34" charset="0"/>
            </a:endParaRPr>
          </a:p>
          <a:p>
            <a:pPr lvl="1" indent="-182880">
              <a:buClr>
                <a:srgbClr val="E87722"/>
              </a:buClr>
              <a:buFont typeface="Arial" pitchFamily="34" charset="0"/>
              <a:buChar char="•"/>
              <a:defRPr/>
            </a:pPr>
            <a:r>
              <a:rPr lang="en-US" dirty="0">
                <a:solidFill>
                  <a:srgbClr val="53565A"/>
                </a:solidFill>
              </a:rPr>
              <a:t>Documents and forms</a:t>
            </a:r>
          </a:p>
          <a:p>
            <a:pPr lvl="1" indent="-182880">
              <a:buClr>
                <a:srgbClr val="E87722"/>
              </a:buClr>
              <a:buFont typeface="Arial" pitchFamily="34" charset="0"/>
              <a:buChar char="•"/>
              <a:defRPr/>
            </a:pPr>
            <a:r>
              <a:rPr lang="en-US" dirty="0">
                <a:solidFill>
                  <a:srgbClr val="53565A"/>
                </a:solidFill>
              </a:rPr>
              <a:t>Common questions</a:t>
            </a:r>
          </a:p>
          <a:p>
            <a:pPr lvl="1" indent="-182880">
              <a:buClr>
                <a:srgbClr val="E87722"/>
              </a:buClr>
              <a:buFont typeface="Arial" pitchFamily="34" charset="0"/>
              <a:buChar char="•"/>
              <a:defRPr/>
            </a:pPr>
            <a:r>
              <a:rPr lang="en-US" dirty="0">
                <a:solidFill>
                  <a:srgbClr val="53565A"/>
                </a:solidFill>
              </a:rPr>
              <a:t>Quick links</a:t>
            </a:r>
          </a:p>
          <a:p>
            <a:pPr lvl="1" indent="-182880">
              <a:buClr>
                <a:srgbClr val="E87722"/>
              </a:buClr>
              <a:buFont typeface="Arial" pitchFamily="34" charset="0"/>
              <a:buChar char="•"/>
              <a:defRPr/>
            </a:pPr>
            <a:r>
              <a:rPr lang="en-US" dirty="0">
                <a:solidFill>
                  <a:srgbClr val="53565A"/>
                </a:solidFill>
              </a:rPr>
              <a:t>Customer service</a:t>
            </a:r>
          </a:p>
          <a:p>
            <a:pPr lvl="1" indent="-182880">
              <a:buClr>
                <a:srgbClr val="E87722"/>
              </a:buClr>
              <a:buFont typeface="Arial" pitchFamily="34" charset="0"/>
              <a:buChar char="•"/>
              <a:defRPr/>
            </a:pPr>
            <a:r>
              <a:rPr lang="en-US" dirty="0">
                <a:solidFill>
                  <a:srgbClr val="53565A"/>
                </a:solidFill>
              </a:rPr>
              <a:t>… and more!</a:t>
            </a: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grpSp>
        <p:nvGrpSpPr>
          <p:cNvPr id="3" name="Group 2"/>
          <p:cNvGrpSpPr/>
          <p:nvPr/>
        </p:nvGrpSpPr>
        <p:grpSpPr>
          <a:xfrm>
            <a:off x="3810239" y="1589315"/>
            <a:ext cx="4428011" cy="4309850"/>
            <a:chOff x="3810239" y="1589315"/>
            <a:chExt cx="4428011" cy="4309850"/>
          </a:xfrm>
        </p:grpSpPr>
        <p:pic>
          <p:nvPicPr>
            <p:cNvPr id="16" name="Picture 15" descr="C:\Users\akackma\AppData\Local\Temp\SNAGHTML15afac9.PNG"/>
            <p:cNvPicPr/>
            <p:nvPr/>
          </p:nvPicPr>
          <p:blipFill>
            <a:blip r:embed="rId4">
              <a:extLst>
                <a:ext uri="{28A0092B-C50C-407E-A947-70E740481C1C}">
                  <a14:useLocalDpi xmlns:a14="http://schemas.microsoft.com/office/drawing/2010/main" val="0"/>
                </a:ext>
              </a:extLst>
            </a:blip>
            <a:srcRect/>
            <a:stretch>
              <a:fillRect/>
            </a:stretch>
          </p:blipFill>
          <p:spPr bwMode="auto">
            <a:xfrm>
              <a:off x="3810239" y="1589315"/>
              <a:ext cx="4428011" cy="4309850"/>
            </a:xfrm>
            <a:prstGeom prst="rect">
              <a:avLst/>
            </a:prstGeom>
            <a:ln>
              <a:solidFill>
                <a:schemeClr val="tx1"/>
              </a:solidFill>
            </a:ln>
            <a:effectLst>
              <a:outerShdw blurRad="292100" dist="139700" dir="2700000" algn="tl" rotWithShape="0">
                <a:srgbClr val="333333">
                  <a:alpha val="65000"/>
                </a:srgbClr>
              </a:outerShdw>
            </a:effectLst>
          </p:spPr>
        </p:pic>
        <p:pic>
          <p:nvPicPr>
            <p:cNvPr id="205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1800" y="2232991"/>
              <a:ext cx="880325" cy="2054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08469" y="2277134"/>
              <a:ext cx="91440" cy="91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10200" y="2648115"/>
              <a:ext cx="176213" cy="1063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5" name="Oval 14"/>
          <p:cNvSpPr/>
          <p:nvPr/>
        </p:nvSpPr>
        <p:spPr>
          <a:xfrm>
            <a:off x="5314001" y="2376675"/>
            <a:ext cx="643247" cy="325582"/>
          </a:xfrm>
          <a:prstGeom prst="ellipse">
            <a:avLst/>
          </a:prstGeom>
          <a:noFill/>
          <a:ln w="38100" cap="flat" cmpd="sng" algn="ctr">
            <a:solidFill>
              <a:srgbClr val="53565A"/>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Arial"/>
              <a:ea typeface="+mn-ea"/>
              <a:cs typeface="+mn-cs"/>
            </a:endParaRPr>
          </a:p>
        </p:txBody>
      </p:sp>
      <p:grpSp>
        <p:nvGrpSpPr>
          <p:cNvPr id="12" name="Group 11"/>
          <p:cNvGrpSpPr/>
          <p:nvPr/>
        </p:nvGrpSpPr>
        <p:grpSpPr>
          <a:xfrm>
            <a:off x="2043806" y="6553200"/>
            <a:ext cx="5029311" cy="353946"/>
            <a:chOff x="2161244" y="5911307"/>
            <a:chExt cx="5029311" cy="353946"/>
          </a:xfrm>
        </p:grpSpPr>
        <p:sp>
          <p:nvSpPr>
            <p:cNvPr id="17" name="TextBox 16"/>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18" name="Rounded Rectangle 17"/>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2" name="Slide Number Placeholder 1"/>
          <p:cNvSpPr>
            <a:spLocks noGrp="1"/>
          </p:cNvSpPr>
          <p:nvPr>
            <p:ph type="sldNum" sz="quarter" idx="12"/>
          </p:nvPr>
        </p:nvSpPr>
        <p:spPr/>
        <p:txBody>
          <a:bodyPr/>
          <a:lstStyle/>
          <a:p>
            <a:fld id="{F602AE76-99CA-49A0-AC36-64F5F5D07FB4}" type="slidenum">
              <a:rPr lang="en-US" smtClean="0"/>
              <a:t>33</a:t>
            </a:fld>
            <a:endParaRPr lang="en-US"/>
          </a:p>
        </p:txBody>
      </p:sp>
    </p:spTree>
    <p:extLst>
      <p:ext uri="{BB962C8B-B14F-4D97-AF65-F5344CB8AC3E}">
        <p14:creationId xmlns:p14="http://schemas.microsoft.com/office/powerpoint/2010/main" val="945784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01147" y="281637"/>
            <a:ext cx="6847757" cy="467032"/>
          </a:xfrm>
          <a:prstGeom prst="rect">
            <a:avLst/>
          </a:prstGeom>
          <a:noFill/>
        </p:spPr>
        <p:txBody>
          <a:bodyPr wrap="square" lIns="0" tIns="0" rIns="0" bIns="0" rtlCol="0">
            <a:noAutofit/>
          </a:bodyPr>
          <a:lstStyle/>
          <a:p>
            <a:pPr defTabSz="457200"/>
            <a:r>
              <a:rPr lang="en-US" sz="2800" b="1" dirty="0" smtClean="0">
                <a:solidFill>
                  <a:srgbClr val="E87722"/>
                </a:solidFill>
                <a:latin typeface="Arial"/>
                <a:cs typeface="Calibri"/>
              </a:rPr>
              <a:t>Step one: Setting allocations</a:t>
            </a:r>
            <a:endParaRPr lang="en-US" sz="2800" b="1" dirty="0">
              <a:solidFill>
                <a:srgbClr val="E87722"/>
              </a:solidFill>
              <a:latin typeface="Arial"/>
              <a:cs typeface="Calibri"/>
            </a:endParaRPr>
          </a:p>
        </p:txBody>
      </p:sp>
      <p:sp>
        <p:nvSpPr>
          <p:cNvPr id="4" name="Content Placeholder 2"/>
          <p:cNvSpPr txBox="1">
            <a:spLocks/>
          </p:cNvSpPr>
          <p:nvPr/>
        </p:nvSpPr>
        <p:spPr>
          <a:xfrm>
            <a:off x="290718" y="1589314"/>
            <a:ext cx="8396082" cy="2373086"/>
          </a:xfrm>
          <a:prstGeom prst="rect">
            <a:avLst/>
          </a:prstGeom>
        </p:spPr>
        <p:txBody>
          <a:bodyPr vert="horz" lIns="0" tIns="0" rIns="0" bIns="0" rtlCol="0" anchor="ctr">
            <a:noAutofit/>
          </a:bodyPr>
          <a:lstStyle>
            <a:lvl1pPr marL="171450" indent="-171450" algn="l" defTabSz="914400" rtl="0" eaLnBrk="1" latinLnBrk="0" hangingPunct="1">
              <a:lnSpc>
                <a:spcPct val="100000"/>
              </a:lnSpc>
              <a:spcBef>
                <a:spcPts val="0"/>
              </a:spcBef>
              <a:spcAft>
                <a:spcPts val="600"/>
              </a:spcAft>
              <a:buClr>
                <a:schemeClr val="accent1"/>
              </a:buClr>
              <a:buFont typeface="Arial" pitchFamily="34" charset="0"/>
              <a:buChar char="•"/>
              <a:defRPr sz="2000" kern="1200">
                <a:solidFill>
                  <a:schemeClr val="tx1"/>
                </a:solidFill>
                <a:latin typeface="Arial" pitchFamily="34" charset="0"/>
                <a:ea typeface="+mn-ea"/>
                <a:cs typeface="Arial" pitchFamily="34" charset="0"/>
              </a:defRPr>
            </a:lvl1pPr>
            <a:lvl2pPr marL="457200" indent="-228600" algn="l" defTabSz="914400" rtl="0" eaLnBrk="1" latinLnBrk="0" hangingPunct="1">
              <a:lnSpc>
                <a:spcPct val="100000"/>
              </a:lnSpc>
              <a:spcBef>
                <a:spcPts val="0"/>
              </a:spcBef>
              <a:spcAft>
                <a:spcPts val="600"/>
              </a:spcAft>
              <a:buFont typeface="Arial" pitchFamily="34" charset="0"/>
              <a:buChar char="–"/>
              <a:defRPr sz="1800" kern="1200">
                <a:solidFill>
                  <a:schemeClr val="tx1"/>
                </a:solidFill>
                <a:latin typeface="Arial" pitchFamily="34" charset="0"/>
                <a:ea typeface="+mn-ea"/>
                <a:cs typeface="Arial" pitchFamily="34" charset="0"/>
              </a:defRPr>
            </a:lvl2pPr>
            <a:lvl3pPr marL="6858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3pPr>
            <a:lvl4pPr marL="971550" indent="-228600" algn="l" defTabSz="914400" rtl="0" eaLnBrk="1" latinLnBrk="0" hangingPunct="1">
              <a:lnSpc>
                <a:spcPct val="100000"/>
              </a:lnSpc>
              <a:spcBef>
                <a:spcPts val="0"/>
              </a:spcBef>
              <a:spcAft>
                <a:spcPts val="600"/>
              </a:spcAft>
              <a:buFont typeface="Arial" pitchFamily="34" charset="0"/>
              <a:buChar char="–"/>
              <a:defRPr sz="1600" kern="1200">
                <a:solidFill>
                  <a:schemeClr val="tx1"/>
                </a:solidFill>
                <a:latin typeface="Arial" pitchFamily="34" charset="0"/>
                <a:ea typeface="+mn-ea"/>
                <a:cs typeface="Arial" pitchFamily="34" charset="0"/>
              </a:defRPr>
            </a:lvl4pPr>
            <a:lvl5pPr marL="11430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182880">
              <a:buClr>
                <a:srgbClr val="E87722"/>
              </a:buClr>
              <a:defRPr/>
            </a:pPr>
            <a:r>
              <a:rPr kumimoji="0" lang="en-US" sz="1800" i="0" u="none" strike="noStrike" kern="1200" cap="none" spc="0" normalizeH="0" baseline="0" noProof="0" dirty="0" smtClean="0">
                <a:ln>
                  <a:noFill/>
                </a:ln>
                <a:solidFill>
                  <a:srgbClr val="53565A"/>
                </a:solidFill>
                <a:effectLst/>
                <a:uLnTx/>
                <a:uFillTx/>
                <a:latin typeface="Arial" pitchFamily="34" charset="0"/>
                <a:ea typeface="+mn-ea"/>
                <a:cs typeface="Arial" pitchFamily="34" charset="0"/>
              </a:rPr>
              <a:t>The first step to investing your HSA is setting</a:t>
            </a:r>
            <a:r>
              <a:rPr kumimoji="0" lang="en-US" sz="1800" i="0" u="none" strike="noStrike" kern="1200" cap="none" spc="0" normalizeH="0" noProof="0" dirty="0" smtClean="0">
                <a:ln>
                  <a:noFill/>
                </a:ln>
                <a:solidFill>
                  <a:srgbClr val="53565A"/>
                </a:solidFill>
                <a:effectLst/>
                <a:uLnTx/>
                <a:uFillTx/>
                <a:latin typeface="Arial" pitchFamily="34" charset="0"/>
                <a:ea typeface="+mn-ea"/>
                <a:cs typeface="Arial" pitchFamily="34" charset="0"/>
              </a:rPr>
              <a:t> the allocations for your desired investments based on your personal financial situation, goals and objectives.</a:t>
            </a:r>
            <a:endParaRPr kumimoji="0" lang="en-US" sz="1600" i="0" u="none" strike="noStrike" kern="1200" cap="none" spc="0" normalizeH="0" noProof="0" dirty="0" smtClean="0">
              <a:ln>
                <a:noFill/>
              </a:ln>
              <a:solidFill>
                <a:srgbClr val="53565A"/>
              </a:solidFill>
              <a:effectLst/>
              <a:uLnTx/>
              <a:uFillTx/>
              <a:latin typeface="Arial" pitchFamily="34" charset="0"/>
              <a:ea typeface="+mn-ea"/>
              <a:cs typeface="Arial" pitchFamily="34" charset="0"/>
            </a:endParaRPr>
          </a:p>
          <a:p>
            <a:pPr marL="457200" marR="0" lvl="0" indent="-182880" algn="l" defTabSz="914400" rtl="0" eaLnBrk="1" fontAlgn="auto" latinLnBrk="0" hangingPunct="1">
              <a:lnSpc>
                <a:spcPct val="100000"/>
              </a:lnSpc>
              <a:spcBef>
                <a:spcPts val="0"/>
              </a:spcBef>
              <a:spcAft>
                <a:spcPts val="600"/>
              </a:spcAft>
              <a:buClr>
                <a:srgbClr val="E87722"/>
              </a:buClr>
              <a:buSzTx/>
              <a:buFont typeface="Arial" pitchFamily="34" charset="0"/>
              <a:buNone/>
              <a:tabLst/>
              <a:defRPr/>
            </a:pPr>
            <a:endParaRPr lang="en-US" sz="1800" b="1" baseline="0" dirty="0">
              <a:solidFill>
                <a:srgbClr val="53565A"/>
              </a:solidFill>
            </a:endParaRPr>
          </a:p>
          <a:p>
            <a:pPr marL="457200" indent="-182880">
              <a:buClr>
                <a:srgbClr val="E87722"/>
              </a:buClr>
              <a:defRPr/>
            </a:pPr>
            <a:r>
              <a:rPr lang="en-US" sz="1800" b="1" dirty="0" smtClean="0">
                <a:solidFill>
                  <a:srgbClr val="53565A"/>
                </a:solidFill>
              </a:rPr>
              <a:t>Please note: </a:t>
            </a:r>
            <a:r>
              <a:rPr lang="en-US" sz="1800" dirty="0">
                <a:solidFill>
                  <a:srgbClr val="53565A"/>
                </a:solidFill>
              </a:rPr>
              <a:t>i</a:t>
            </a:r>
            <a:r>
              <a:rPr lang="en-US" sz="1800" dirty="0" smtClean="0">
                <a:solidFill>
                  <a:srgbClr val="53565A"/>
                </a:solidFill>
              </a:rPr>
              <a:t>f </a:t>
            </a:r>
            <a:r>
              <a:rPr lang="en-US" sz="1800" dirty="0">
                <a:solidFill>
                  <a:srgbClr val="53565A"/>
                </a:solidFill>
              </a:rPr>
              <a:t>no allocation is </a:t>
            </a:r>
            <a:r>
              <a:rPr lang="en-US" sz="1800" dirty="0" smtClean="0">
                <a:solidFill>
                  <a:srgbClr val="53565A"/>
                </a:solidFill>
              </a:rPr>
              <a:t>set, </a:t>
            </a:r>
            <a:r>
              <a:rPr lang="en-US" sz="1800" dirty="0">
                <a:solidFill>
                  <a:srgbClr val="53565A"/>
                </a:solidFill>
              </a:rPr>
              <a:t>100% of </a:t>
            </a:r>
            <a:r>
              <a:rPr lang="en-US" sz="1800" dirty="0" smtClean="0">
                <a:solidFill>
                  <a:srgbClr val="53565A"/>
                </a:solidFill>
              </a:rPr>
              <a:t>your HSA </a:t>
            </a:r>
            <a:r>
              <a:rPr lang="en-US" sz="1800" dirty="0">
                <a:solidFill>
                  <a:srgbClr val="53565A"/>
                </a:solidFill>
              </a:rPr>
              <a:t>funds will automatically be invested in the  Fidelity Government Money Market </a:t>
            </a:r>
            <a:r>
              <a:rPr lang="en-US" sz="1800" dirty="0" smtClean="0">
                <a:solidFill>
                  <a:srgbClr val="53565A"/>
                </a:solidFill>
              </a:rPr>
              <a:t>fund.</a:t>
            </a:r>
            <a:endParaRPr lang="en-US" sz="1800" dirty="0">
              <a:solidFill>
                <a:srgbClr val="53565A"/>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01347" y="4191000"/>
            <a:ext cx="1974823" cy="1974823"/>
          </a:xfrm>
          <a:prstGeom prst="rect">
            <a:avLst/>
          </a:prstGeom>
        </p:spPr>
      </p:pic>
      <p:grpSp>
        <p:nvGrpSpPr>
          <p:cNvPr id="7" name="Group 6"/>
          <p:cNvGrpSpPr/>
          <p:nvPr/>
        </p:nvGrpSpPr>
        <p:grpSpPr>
          <a:xfrm>
            <a:off x="2043806" y="6553200"/>
            <a:ext cx="5029311" cy="353946"/>
            <a:chOff x="2161244" y="5911307"/>
            <a:chExt cx="5029311" cy="353946"/>
          </a:xfrm>
        </p:grpSpPr>
        <p:sp>
          <p:nvSpPr>
            <p:cNvPr id="8" name="TextBox 7"/>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9" name="Rounded Rectangle 8"/>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2" name="Slide Number Placeholder 1"/>
          <p:cNvSpPr>
            <a:spLocks noGrp="1"/>
          </p:cNvSpPr>
          <p:nvPr>
            <p:ph type="sldNum" sz="quarter" idx="12"/>
          </p:nvPr>
        </p:nvSpPr>
        <p:spPr/>
        <p:txBody>
          <a:bodyPr/>
          <a:lstStyle/>
          <a:p>
            <a:fld id="{F602AE76-99CA-49A0-AC36-64F5F5D07FB4}" type="slidenum">
              <a:rPr lang="en-US" smtClean="0"/>
              <a:t>34</a:t>
            </a:fld>
            <a:endParaRPr lang="en-US"/>
          </a:p>
        </p:txBody>
      </p:sp>
    </p:spTree>
    <p:extLst>
      <p:ext uri="{BB962C8B-B14F-4D97-AF65-F5344CB8AC3E}">
        <p14:creationId xmlns:p14="http://schemas.microsoft.com/office/powerpoint/2010/main" val="26731151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401147" y="281637"/>
            <a:ext cx="6847757" cy="467032"/>
          </a:xfrm>
          <a:prstGeom prst="rect">
            <a:avLst/>
          </a:prstGeom>
          <a:noFill/>
        </p:spPr>
        <p:txBody>
          <a:bodyPr wrap="square" lIns="0" tIns="0" rIns="0" bIns="0" rtlCol="0">
            <a:noAutofit/>
          </a:bodyPr>
          <a:lstStyle/>
          <a:p>
            <a:pPr defTabSz="457200"/>
            <a:r>
              <a:rPr lang="en-US" sz="2800" b="1" dirty="0">
                <a:solidFill>
                  <a:srgbClr val="E87722"/>
                </a:solidFill>
                <a:latin typeface="Arial"/>
                <a:cs typeface="Calibri"/>
              </a:rPr>
              <a:t>Step one: </a:t>
            </a:r>
            <a:r>
              <a:rPr lang="en-US" sz="2800" b="1" dirty="0" smtClean="0">
                <a:solidFill>
                  <a:srgbClr val="E87722"/>
                </a:solidFill>
                <a:latin typeface="Arial"/>
                <a:cs typeface="Calibri"/>
              </a:rPr>
              <a:t>Setting </a:t>
            </a:r>
            <a:r>
              <a:rPr lang="en-US" sz="2800" b="1" dirty="0">
                <a:solidFill>
                  <a:srgbClr val="E87722"/>
                </a:solidFill>
                <a:latin typeface="Arial"/>
                <a:cs typeface="Calibri"/>
              </a:rPr>
              <a:t>allocations</a:t>
            </a:r>
          </a:p>
        </p:txBody>
      </p:sp>
      <p:sp>
        <p:nvSpPr>
          <p:cNvPr id="13" name="Content Placeholder 2"/>
          <p:cNvSpPr txBox="1">
            <a:spLocks/>
          </p:cNvSpPr>
          <p:nvPr/>
        </p:nvSpPr>
        <p:spPr>
          <a:xfrm>
            <a:off x="304800" y="1447800"/>
            <a:ext cx="3200400" cy="4430486"/>
          </a:xfrm>
          <a:prstGeom prst="rect">
            <a:avLst/>
          </a:prstGeom>
        </p:spPr>
        <p:txBody>
          <a:bodyPr vert="horz" lIns="0" tIns="0" rIns="0" bIns="0" rtlCol="0" anchor="ctr">
            <a:noAutofit/>
          </a:bodyPr>
          <a:lstStyle>
            <a:lvl1pPr marL="171450" indent="-171450" algn="l" defTabSz="914400" rtl="0" eaLnBrk="1" latinLnBrk="0" hangingPunct="1">
              <a:lnSpc>
                <a:spcPct val="100000"/>
              </a:lnSpc>
              <a:spcBef>
                <a:spcPts val="0"/>
              </a:spcBef>
              <a:spcAft>
                <a:spcPts val="600"/>
              </a:spcAft>
              <a:buClr>
                <a:schemeClr val="accent1"/>
              </a:buClr>
              <a:buFont typeface="Arial" pitchFamily="34" charset="0"/>
              <a:buChar char="•"/>
              <a:defRPr sz="2000" kern="1200">
                <a:solidFill>
                  <a:schemeClr val="tx1"/>
                </a:solidFill>
                <a:latin typeface="Arial" pitchFamily="34" charset="0"/>
                <a:ea typeface="+mn-ea"/>
                <a:cs typeface="Arial" pitchFamily="34" charset="0"/>
              </a:defRPr>
            </a:lvl1pPr>
            <a:lvl2pPr marL="457200" indent="-228600" algn="l" defTabSz="914400" rtl="0" eaLnBrk="1" latinLnBrk="0" hangingPunct="1">
              <a:lnSpc>
                <a:spcPct val="100000"/>
              </a:lnSpc>
              <a:spcBef>
                <a:spcPts val="0"/>
              </a:spcBef>
              <a:spcAft>
                <a:spcPts val="600"/>
              </a:spcAft>
              <a:buFont typeface="Arial" pitchFamily="34" charset="0"/>
              <a:buChar char="–"/>
              <a:defRPr sz="1800" kern="1200">
                <a:solidFill>
                  <a:schemeClr val="tx1"/>
                </a:solidFill>
                <a:latin typeface="Arial" pitchFamily="34" charset="0"/>
                <a:ea typeface="+mn-ea"/>
                <a:cs typeface="Arial" pitchFamily="34" charset="0"/>
              </a:defRPr>
            </a:lvl2pPr>
            <a:lvl3pPr marL="6858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3pPr>
            <a:lvl4pPr marL="971550" indent="-228600" algn="l" defTabSz="914400" rtl="0" eaLnBrk="1" latinLnBrk="0" hangingPunct="1">
              <a:lnSpc>
                <a:spcPct val="100000"/>
              </a:lnSpc>
              <a:spcBef>
                <a:spcPts val="0"/>
              </a:spcBef>
              <a:spcAft>
                <a:spcPts val="600"/>
              </a:spcAft>
              <a:buFont typeface="Arial" pitchFamily="34" charset="0"/>
              <a:buChar char="–"/>
              <a:defRPr sz="1600" kern="1200">
                <a:solidFill>
                  <a:schemeClr val="tx1"/>
                </a:solidFill>
                <a:latin typeface="Arial" pitchFamily="34" charset="0"/>
                <a:ea typeface="+mn-ea"/>
                <a:cs typeface="Arial" pitchFamily="34" charset="0"/>
              </a:defRPr>
            </a:lvl4pPr>
            <a:lvl5pPr marL="11430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0"/>
              </a:spcBef>
              <a:spcAft>
                <a:spcPts val="600"/>
              </a:spcAft>
              <a:buClr>
                <a:srgbClr val="E87722"/>
              </a:buClr>
              <a:buSzTx/>
              <a:buFont typeface="+mj-lt"/>
              <a:buAutoNum type="arabicPeriod"/>
              <a:tabLst/>
              <a:defRPr/>
            </a:pPr>
            <a:r>
              <a:rPr kumimoji="0" lang="en-US" sz="1800" b="1" i="0" u="none" strike="noStrike" kern="1200" cap="none" spc="0" normalizeH="0" baseline="0" noProof="0" dirty="0" smtClean="0">
                <a:ln>
                  <a:noFill/>
                </a:ln>
                <a:solidFill>
                  <a:srgbClr val="E87722"/>
                </a:solidFill>
                <a:effectLst/>
                <a:uLnTx/>
                <a:uFillTx/>
                <a:latin typeface="Arial" pitchFamily="34" charset="0"/>
                <a:ea typeface="+mn-ea"/>
                <a:cs typeface="Arial" pitchFamily="34" charset="0"/>
              </a:rPr>
              <a:t>Log</a:t>
            </a:r>
            <a:r>
              <a:rPr kumimoji="0" lang="en-US" sz="1800" b="1" i="0" u="none" strike="noStrike" kern="1200" cap="none" spc="0" normalizeH="0" noProof="0" dirty="0" smtClean="0">
                <a:ln>
                  <a:noFill/>
                </a:ln>
                <a:solidFill>
                  <a:srgbClr val="E87722"/>
                </a:solidFill>
                <a:effectLst/>
                <a:uLnTx/>
                <a:uFillTx/>
                <a:latin typeface="Arial" pitchFamily="34" charset="0"/>
                <a:ea typeface="+mn-ea"/>
                <a:cs typeface="Arial" pitchFamily="34" charset="0"/>
              </a:rPr>
              <a:t> in at myCDH.optum.com</a:t>
            </a: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pic>
        <p:nvPicPr>
          <p:cNvPr id="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7300" y="1686604"/>
            <a:ext cx="3876614" cy="3952875"/>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11" name="Oval 10"/>
          <p:cNvSpPr/>
          <p:nvPr/>
        </p:nvSpPr>
        <p:spPr>
          <a:xfrm>
            <a:off x="3825025" y="3505200"/>
            <a:ext cx="1143000" cy="540475"/>
          </a:xfrm>
          <a:prstGeom prst="ellipse">
            <a:avLst/>
          </a:prstGeom>
          <a:noFill/>
          <a:ln w="38100" cap="flat" cmpd="sng" algn="ctr">
            <a:solidFill>
              <a:srgbClr val="53565A"/>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Arial"/>
              <a:ea typeface="+mn-ea"/>
              <a:cs typeface="+mn-cs"/>
            </a:endParaRPr>
          </a:p>
        </p:txBody>
      </p:sp>
      <p:grpSp>
        <p:nvGrpSpPr>
          <p:cNvPr id="7" name="Group 6"/>
          <p:cNvGrpSpPr/>
          <p:nvPr/>
        </p:nvGrpSpPr>
        <p:grpSpPr>
          <a:xfrm>
            <a:off x="2043806" y="6553200"/>
            <a:ext cx="5029311" cy="353946"/>
            <a:chOff x="2161244" y="5911307"/>
            <a:chExt cx="5029311" cy="353946"/>
          </a:xfrm>
        </p:grpSpPr>
        <p:sp>
          <p:nvSpPr>
            <p:cNvPr id="8" name="TextBox 7"/>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9" name="Rounded Rectangle 8"/>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2" name="Slide Number Placeholder 1"/>
          <p:cNvSpPr>
            <a:spLocks noGrp="1"/>
          </p:cNvSpPr>
          <p:nvPr>
            <p:ph type="sldNum" sz="quarter" idx="12"/>
          </p:nvPr>
        </p:nvSpPr>
        <p:spPr/>
        <p:txBody>
          <a:bodyPr/>
          <a:lstStyle/>
          <a:p>
            <a:fld id="{F602AE76-99CA-49A0-AC36-64F5F5D07FB4}" type="slidenum">
              <a:rPr lang="en-US" smtClean="0"/>
              <a:t>35</a:t>
            </a:fld>
            <a:endParaRPr lang="en-US"/>
          </a:p>
        </p:txBody>
      </p:sp>
    </p:spTree>
    <p:extLst>
      <p:ext uri="{BB962C8B-B14F-4D97-AF65-F5344CB8AC3E}">
        <p14:creationId xmlns:p14="http://schemas.microsoft.com/office/powerpoint/2010/main" val="2153567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401147" y="281637"/>
            <a:ext cx="6847757" cy="467032"/>
          </a:xfrm>
          <a:prstGeom prst="rect">
            <a:avLst/>
          </a:prstGeom>
          <a:noFill/>
        </p:spPr>
        <p:txBody>
          <a:bodyPr wrap="square" lIns="0" tIns="0" rIns="0" bIns="0" rtlCol="0">
            <a:noAutofit/>
          </a:bodyPr>
          <a:lstStyle/>
          <a:p>
            <a:pPr defTabSz="457200"/>
            <a:r>
              <a:rPr lang="en-US" sz="2800" b="1" dirty="0">
                <a:solidFill>
                  <a:srgbClr val="E87722"/>
                </a:solidFill>
                <a:latin typeface="Arial"/>
                <a:cs typeface="Calibri"/>
              </a:rPr>
              <a:t>Step one: </a:t>
            </a:r>
            <a:r>
              <a:rPr lang="en-US" sz="2800" b="1" dirty="0" smtClean="0">
                <a:solidFill>
                  <a:srgbClr val="E87722"/>
                </a:solidFill>
                <a:latin typeface="Arial"/>
                <a:cs typeface="Calibri"/>
              </a:rPr>
              <a:t>Setting </a:t>
            </a:r>
            <a:r>
              <a:rPr lang="en-US" sz="2800" b="1" dirty="0">
                <a:solidFill>
                  <a:srgbClr val="E87722"/>
                </a:solidFill>
                <a:latin typeface="Arial"/>
                <a:cs typeface="Calibri"/>
              </a:rPr>
              <a:t>allocations</a:t>
            </a:r>
          </a:p>
        </p:txBody>
      </p:sp>
      <p:sp>
        <p:nvSpPr>
          <p:cNvPr id="13" name="Content Placeholder 2"/>
          <p:cNvSpPr txBox="1">
            <a:spLocks/>
          </p:cNvSpPr>
          <p:nvPr/>
        </p:nvSpPr>
        <p:spPr>
          <a:xfrm>
            <a:off x="304800" y="1447800"/>
            <a:ext cx="3200400" cy="4430486"/>
          </a:xfrm>
          <a:prstGeom prst="rect">
            <a:avLst/>
          </a:prstGeom>
        </p:spPr>
        <p:txBody>
          <a:bodyPr vert="horz" lIns="0" tIns="0" rIns="0" bIns="0" rtlCol="0" anchor="ctr">
            <a:noAutofit/>
          </a:bodyPr>
          <a:lstStyle>
            <a:lvl1pPr marL="171450" indent="-171450" algn="l" defTabSz="914400" rtl="0" eaLnBrk="1" latinLnBrk="0" hangingPunct="1">
              <a:lnSpc>
                <a:spcPct val="100000"/>
              </a:lnSpc>
              <a:spcBef>
                <a:spcPts val="0"/>
              </a:spcBef>
              <a:spcAft>
                <a:spcPts val="600"/>
              </a:spcAft>
              <a:buClr>
                <a:schemeClr val="accent1"/>
              </a:buClr>
              <a:buFont typeface="Arial" pitchFamily="34" charset="0"/>
              <a:buChar char="•"/>
              <a:defRPr sz="2000" kern="1200">
                <a:solidFill>
                  <a:schemeClr val="tx1"/>
                </a:solidFill>
                <a:latin typeface="Arial" pitchFamily="34" charset="0"/>
                <a:ea typeface="+mn-ea"/>
                <a:cs typeface="Arial" pitchFamily="34" charset="0"/>
              </a:defRPr>
            </a:lvl1pPr>
            <a:lvl2pPr marL="457200" indent="-228600" algn="l" defTabSz="914400" rtl="0" eaLnBrk="1" latinLnBrk="0" hangingPunct="1">
              <a:lnSpc>
                <a:spcPct val="100000"/>
              </a:lnSpc>
              <a:spcBef>
                <a:spcPts val="0"/>
              </a:spcBef>
              <a:spcAft>
                <a:spcPts val="600"/>
              </a:spcAft>
              <a:buFont typeface="Arial" pitchFamily="34" charset="0"/>
              <a:buChar char="–"/>
              <a:defRPr sz="1800" kern="1200">
                <a:solidFill>
                  <a:schemeClr val="tx1"/>
                </a:solidFill>
                <a:latin typeface="Arial" pitchFamily="34" charset="0"/>
                <a:ea typeface="+mn-ea"/>
                <a:cs typeface="Arial" pitchFamily="34" charset="0"/>
              </a:defRPr>
            </a:lvl2pPr>
            <a:lvl3pPr marL="6858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3pPr>
            <a:lvl4pPr marL="971550" indent="-228600" algn="l" defTabSz="914400" rtl="0" eaLnBrk="1" latinLnBrk="0" hangingPunct="1">
              <a:lnSpc>
                <a:spcPct val="100000"/>
              </a:lnSpc>
              <a:spcBef>
                <a:spcPts val="0"/>
              </a:spcBef>
              <a:spcAft>
                <a:spcPts val="600"/>
              </a:spcAft>
              <a:buFont typeface="Arial" pitchFamily="34" charset="0"/>
              <a:buChar char="–"/>
              <a:defRPr sz="1600" kern="1200">
                <a:solidFill>
                  <a:schemeClr val="tx1"/>
                </a:solidFill>
                <a:latin typeface="Arial" pitchFamily="34" charset="0"/>
                <a:ea typeface="+mn-ea"/>
                <a:cs typeface="Arial" pitchFamily="34" charset="0"/>
              </a:defRPr>
            </a:lvl4pPr>
            <a:lvl5pPr marL="11430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0"/>
              </a:spcBef>
              <a:spcAft>
                <a:spcPts val="600"/>
              </a:spcAft>
              <a:buClr>
                <a:srgbClr val="E87722"/>
              </a:buClr>
              <a:buSzTx/>
              <a:buFont typeface="+mj-lt"/>
              <a:buAutoNum type="arabicPeriod" startAt="2"/>
              <a:tabLst/>
              <a:defRPr/>
            </a:pPr>
            <a:r>
              <a:rPr kumimoji="0" lang="en-US" sz="1800" b="1" i="0" u="none" strike="noStrike" kern="1200" cap="none" spc="0" normalizeH="0" baseline="0" noProof="0" dirty="0" smtClean="0">
                <a:ln>
                  <a:noFill/>
                </a:ln>
                <a:solidFill>
                  <a:srgbClr val="E87722"/>
                </a:solidFill>
                <a:effectLst/>
                <a:uLnTx/>
                <a:uFillTx/>
                <a:latin typeface="Arial" pitchFamily="34" charset="0"/>
                <a:ea typeface="+mn-ea"/>
                <a:cs typeface="Arial" pitchFamily="34" charset="0"/>
              </a:rPr>
              <a:t>Navigate to the investment</a:t>
            </a:r>
            <a:r>
              <a:rPr kumimoji="0" lang="en-US" sz="1800" b="1" i="0" u="none" strike="noStrike" kern="1200" cap="none" spc="0" normalizeH="0" noProof="0" dirty="0" smtClean="0">
                <a:ln>
                  <a:noFill/>
                </a:ln>
                <a:solidFill>
                  <a:srgbClr val="E87722"/>
                </a:solidFill>
                <a:effectLst/>
                <a:uLnTx/>
                <a:uFillTx/>
                <a:latin typeface="Arial" pitchFamily="34" charset="0"/>
                <a:ea typeface="+mn-ea"/>
                <a:cs typeface="Arial" pitchFamily="34" charset="0"/>
              </a:rPr>
              <a:t> section of your account</a:t>
            </a:r>
            <a:endParaRPr kumimoji="0" lang="en-US" sz="1800" b="1" i="0" u="none" strike="noStrike" kern="1200" cap="none" spc="0" normalizeH="0" baseline="0" noProof="0" dirty="0" smtClean="0">
              <a:ln>
                <a:noFill/>
              </a:ln>
              <a:solidFill>
                <a:srgbClr val="E87722"/>
              </a:solidFill>
              <a:effectLst/>
              <a:uLnTx/>
              <a:uFillTx/>
              <a:latin typeface="Arial" pitchFamily="34" charset="0"/>
              <a:ea typeface="+mn-ea"/>
              <a:cs typeface="Arial" pitchFamily="34" charset="0"/>
            </a:endParaRPr>
          </a:p>
          <a:p>
            <a:pPr marL="640080" lvl="2" indent="-182880">
              <a:buClr>
                <a:srgbClr val="E87722"/>
              </a:buClr>
              <a:defRPr/>
            </a:pPr>
            <a:r>
              <a:rPr lang="en-US" dirty="0">
                <a:solidFill>
                  <a:srgbClr val="53565A"/>
                </a:solidFill>
              </a:rPr>
              <a:t>Click the “Accounts” tab,</a:t>
            </a:r>
          </a:p>
          <a:p>
            <a:pPr marL="640080" lvl="2" indent="-182880">
              <a:buClr>
                <a:srgbClr val="E87722"/>
              </a:buClr>
              <a:defRPr/>
            </a:pPr>
            <a:r>
              <a:rPr lang="en-US" dirty="0">
                <a:solidFill>
                  <a:srgbClr val="53565A"/>
                </a:solidFill>
              </a:rPr>
              <a:t>“Investments,” and</a:t>
            </a:r>
          </a:p>
          <a:p>
            <a:pPr marL="640080" lvl="2" indent="-182880">
              <a:buClr>
                <a:srgbClr val="E87722"/>
              </a:buClr>
              <a:defRPr/>
            </a:pPr>
            <a:r>
              <a:rPr lang="en-US" dirty="0">
                <a:solidFill>
                  <a:srgbClr val="53565A"/>
                </a:solidFill>
              </a:rPr>
              <a:t>“Manage Investments</a:t>
            </a:r>
            <a:r>
              <a:rPr lang="en-US" dirty="0" smtClean="0">
                <a:solidFill>
                  <a:srgbClr val="53565A"/>
                </a:solidFill>
              </a:rPr>
              <a:t>”</a:t>
            </a:r>
            <a:endParaRPr lang="en-US" dirty="0">
              <a:solidFill>
                <a:srgbClr val="53565A"/>
              </a:solidFill>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grpSp>
        <p:nvGrpSpPr>
          <p:cNvPr id="2" name="Group 1"/>
          <p:cNvGrpSpPr/>
          <p:nvPr/>
        </p:nvGrpSpPr>
        <p:grpSpPr>
          <a:xfrm>
            <a:off x="3866212" y="1844758"/>
            <a:ext cx="4410507" cy="3833132"/>
            <a:chOff x="3831577" y="1843768"/>
            <a:chExt cx="4410507" cy="3833132"/>
          </a:xfrm>
        </p:grpSpPr>
        <p:pic>
          <p:nvPicPr>
            <p:cNvPr id="1026" name="Picture 2" descr="image0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1577" y="1843768"/>
              <a:ext cx="4410507" cy="3833132"/>
            </a:xfrm>
            <a:prstGeom prst="rect">
              <a:avLst/>
            </a:prstGeom>
            <a:ln w="9525">
              <a:solidFill>
                <a:srgbClr val="000000"/>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4"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25293" y="2438400"/>
              <a:ext cx="847221" cy="1866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73053" y="2473757"/>
              <a:ext cx="91440" cy="91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9" name="Oval 8"/>
          <p:cNvSpPr/>
          <p:nvPr/>
        </p:nvSpPr>
        <p:spPr>
          <a:xfrm>
            <a:off x="7207338" y="3124200"/>
            <a:ext cx="1098462" cy="399446"/>
          </a:xfrm>
          <a:prstGeom prst="ellipse">
            <a:avLst/>
          </a:prstGeom>
          <a:noFill/>
          <a:ln w="38100" cap="flat" cmpd="sng" algn="ctr">
            <a:solidFill>
              <a:srgbClr val="53565A"/>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Arial"/>
              <a:ea typeface="+mn-ea"/>
              <a:cs typeface="+mn-cs"/>
            </a:endParaRPr>
          </a:p>
        </p:txBody>
      </p:sp>
      <p:grpSp>
        <p:nvGrpSpPr>
          <p:cNvPr id="10" name="Group 9"/>
          <p:cNvGrpSpPr/>
          <p:nvPr/>
        </p:nvGrpSpPr>
        <p:grpSpPr>
          <a:xfrm>
            <a:off x="2043806" y="6553200"/>
            <a:ext cx="5029311" cy="353946"/>
            <a:chOff x="2161244" y="5911307"/>
            <a:chExt cx="5029311" cy="353946"/>
          </a:xfrm>
        </p:grpSpPr>
        <p:sp>
          <p:nvSpPr>
            <p:cNvPr id="11" name="TextBox 10"/>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15" name="Rounded Rectangle 14"/>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3" name="Slide Number Placeholder 2"/>
          <p:cNvSpPr>
            <a:spLocks noGrp="1"/>
          </p:cNvSpPr>
          <p:nvPr>
            <p:ph type="sldNum" sz="quarter" idx="12"/>
          </p:nvPr>
        </p:nvSpPr>
        <p:spPr/>
        <p:txBody>
          <a:bodyPr/>
          <a:lstStyle/>
          <a:p>
            <a:fld id="{F602AE76-99CA-49A0-AC36-64F5F5D07FB4}" type="slidenum">
              <a:rPr lang="en-US" smtClean="0"/>
              <a:t>36</a:t>
            </a:fld>
            <a:endParaRPr lang="en-US"/>
          </a:p>
        </p:txBody>
      </p:sp>
    </p:spTree>
    <p:extLst>
      <p:ext uri="{BB962C8B-B14F-4D97-AF65-F5344CB8AC3E}">
        <p14:creationId xmlns:p14="http://schemas.microsoft.com/office/powerpoint/2010/main" val="652778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401147" y="281637"/>
            <a:ext cx="6847757" cy="467032"/>
          </a:xfrm>
          <a:prstGeom prst="rect">
            <a:avLst/>
          </a:prstGeom>
          <a:noFill/>
        </p:spPr>
        <p:txBody>
          <a:bodyPr wrap="square" lIns="0" tIns="0" rIns="0" bIns="0" rtlCol="0">
            <a:noAutofit/>
          </a:bodyPr>
          <a:lstStyle/>
          <a:p>
            <a:pPr defTabSz="457200"/>
            <a:r>
              <a:rPr lang="en-US" sz="2800" b="1" dirty="0" smtClean="0">
                <a:solidFill>
                  <a:srgbClr val="E87722"/>
                </a:solidFill>
                <a:latin typeface="Arial"/>
                <a:cs typeface="Calibri"/>
              </a:rPr>
              <a:t>Step one: Setting allocations</a:t>
            </a:r>
            <a:endParaRPr lang="en-US" sz="2800" b="1" dirty="0">
              <a:solidFill>
                <a:srgbClr val="E87722"/>
              </a:solidFill>
              <a:latin typeface="Arial"/>
              <a:cs typeface="Calibri"/>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pic>
        <p:nvPicPr>
          <p:cNvPr id="8" name="Picture 7"/>
          <p:cNvPicPr/>
          <p:nvPr/>
        </p:nvPicPr>
        <p:blipFill>
          <a:blip r:embed="rId4"/>
          <a:stretch>
            <a:fillRect/>
          </a:stretch>
        </p:blipFill>
        <p:spPr>
          <a:xfrm>
            <a:off x="3359352" y="1819713"/>
            <a:ext cx="5486400" cy="3678555"/>
          </a:xfrm>
          <a:prstGeom prst="rect">
            <a:avLst/>
          </a:prstGeom>
          <a:ln>
            <a:noFill/>
          </a:ln>
          <a:effectLst>
            <a:outerShdw blurRad="292100" dist="139700" dir="2700000" algn="tl" rotWithShape="0">
              <a:srgbClr val="333333">
                <a:alpha val="65000"/>
              </a:srgbClr>
            </a:outerShdw>
          </a:effectLst>
        </p:spPr>
      </p:pic>
      <p:sp>
        <p:nvSpPr>
          <p:cNvPr id="6" name="Content Placeholder 2"/>
          <p:cNvSpPr txBox="1">
            <a:spLocks/>
          </p:cNvSpPr>
          <p:nvPr/>
        </p:nvSpPr>
        <p:spPr>
          <a:xfrm>
            <a:off x="304801" y="1447800"/>
            <a:ext cx="2895600" cy="4430486"/>
          </a:xfrm>
          <a:prstGeom prst="rect">
            <a:avLst/>
          </a:prstGeom>
        </p:spPr>
        <p:txBody>
          <a:bodyPr vert="horz" lIns="0" tIns="0" rIns="0" bIns="0" rtlCol="0" anchor="ctr">
            <a:noAutofit/>
          </a:bodyPr>
          <a:lstStyle>
            <a:lvl1pPr marL="171450" indent="-171450" algn="l" defTabSz="914400" rtl="0" eaLnBrk="1" latinLnBrk="0" hangingPunct="1">
              <a:lnSpc>
                <a:spcPct val="100000"/>
              </a:lnSpc>
              <a:spcBef>
                <a:spcPts val="0"/>
              </a:spcBef>
              <a:spcAft>
                <a:spcPts val="600"/>
              </a:spcAft>
              <a:buClr>
                <a:schemeClr val="accent1"/>
              </a:buClr>
              <a:buFont typeface="Arial" pitchFamily="34" charset="0"/>
              <a:buChar char="•"/>
              <a:defRPr sz="2000" kern="1200">
                <a:solidFill>
                  <a:schemeClr val="tx1"/>
                </a:solidFill>
                <a:latin typeface="Arial" pitchFamily="34" charset="0"/>
                <a:ea typeface="+mn-ea"/>
                <a:cs typeface="Arial" pitchFamily="34" charset="0"/>
              </a:defRPr>
            </a:lvl1pPr>
            <a:lvl2pPr marL="457200" indent="-228600" algn="l" defTabSz="914400" rtl="0" eaLnBrk="1" latinLnBrk="0" hangingPunct="1">
              <a:lnSpc>
                <a:spcPct val="100000"/>
              </a:lnSpc>
              <a:spcBef>
                <a:spcPts val="0"/>
              </a:spcBef>
              <a:spcAft>
                <a:spcPts val="600"/>
              </a:spcAft>
              <a:buFont typeface="Arial" pitchFamily="34" charset="0"/>
              <a:buChar char="–"/>
              <a:defRPr sz="1800" kern="1200">
                <a:solidFill>
                  <a:schemeClr val="tx1"/>
                </a:solidFill>
                <a:latin typeface="Arial" pitchFamily="34" charset="0"/>
                <a:ea typeface="+mn-ea"/>
                <a:cs typeface="Arial" pitchFamily="34" charset="0"/>
              </a:defRPr>
            </a:lvl2pPr>
            <a:lvl3pPr marL="6858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3pPr>
            <a:lvl4pPr marL="971550" indent="-228600" algn="l" defTabSz="914400" rtl="0" eaLnBrk="1" latinLnBrk="0" hangingPunct="1">
              <a:lnSpc>
                <a:spcPct val="100000"/>
              </a:lnSpc>
              <a:spcBef>
                <a:spcPts val="0"/>
              </a:spcBef>
              <a:spcAft>
                <a:spcPts val="600"/>
              </a:spcAft>
              <a:buFont typeface="Arial" pitchFamily="34" charset="0"/>
              <a:buChar char="–"/>
              <a:defRPr sz="1600" kern="1200">
                <a:solidFill>
                  <a:schemeClr val="tx1"/>
                </a:solidFill>
                <a:latin typeface="Arial" pitchFamily="34" charset="0"/>
                <a:ea typeface="+mn-ea"/>
                <a:cs typeface="Arial" pitchFamily="34" charset="0"/>
              </a:defRPr>
            </a:lvl4pPr>
            <a:lvl5pPr marL="11430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indent="-342900">
              <a:buClr>
                <a:srgbClr val="E87722"/>
              </a:buClr>
              <a:buFont typeface="+mj-lt"/>
              <a:buAutoNum type="arabicPeriod" startAt="3"/>
              <a:defRPr/>
            </a:pPr>
            <a:r>
              <a:rPr lang="en-US" sz="1800" b="1" dirty="0" smtClean="0">
                <a:solidFill>
                  <a:srgbClr val="E87722"/>
                </a:solidFill>
              </a:rPr>
              <a:t>Click “Continue” to access the third-party website</a:t>
            </a:r>
            <a:endParaRPr lang="en-US" sz="1600" dirty="0">
              <a:solidFill>
                <a:schemeClr val="tx1">
                  <a:lumMod val="50000"/>
                  <a:lumOff val="50000"/>
                </a:schemeClr>
              </a:solidFill>
            </a:endParaRPr>
          </a:p>
        </p:txBody>
      </p:sp>
      <p:sp>
        <p:nvSpPr>
          <p:cNvPr id="7" name="Oval 6"/>
          <p:cNvSpPr/>
          <p:nvPr/>
        </p:nvSpPr>
        <p:spPr>
          <a:xfrm>
            <a:off x="7452815" y="4756245"/>
            <a:ext cx="1524000" cy="697668"/>
          </a:xfrm>
          <a:prstGeom prst="ellipse">
            <a:avLst/>
          </a:prstGeom>
          <a:noFill/>
          <a:ln w="38100" cap="flat" cmpd="sng" algn="ctr">
            <a:solidFill>
              <a:srgbClr val="53565A"/>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Arial"/>
              <a:ea typeface="+mn-ea"/>
              <a:cs typeface="+mn-cs"/>
            </a:endParaRPr>
          </a:p>
        </p:txBody>
      </p:sp>
      <p:grpSp>
        <p:nvGrpSpPr>
          <p:cNvPr id="9" name="Group 8"/>
          <p:cNvGrpSpPr/>
          <p:nvPr/>
        </p:nvGrpSpPr>
        <p:grpSpPr>
          <a:xfrm>
            <a:off x="2043806" y="6553200"/>
            <a:ext cx="5029311" cy="353946"/>
            <a:chOff x="2161244" y="5911307"/>
            <a:chExt cx="5029311" cy="353946"/>
          </a:xfrm>
        </p:grpSpPr>
        <p:sp>
          <p:nvSpPr>
            <p:cNvPr id="10" name="TextBox 9"/>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11" name="Rounded Rectangle 10"/>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2" name="Slide Number Placeholder 1"/>
          <p:cNvSpPr>
            <a:spLocks noGrp="1"/>
          </p:cNvSpPr>
          <p:nvPr>
            <p:ph type="sldNum" sz="quarter" idx="12"/>
          </p:nvPr>
        </p:nvSpPr>
        <p:spPr/>
        <p:txBody>
          <a:bodyPr/>
          <a:lstStyle/>
          <a:p>
            <a:fld id="{F602AE76-99CA-49A0-AC36-64F5F5D07FB4}" type="slidenum">
              <a:rPr lang="en-US" smtClean="0"/>
              <a:t>37</a:t>
            </a:fld>
            <a:endParaRPr lang="en-US"/>
          </a:p>
        </p:txBody>
      </p:sp>
    </p:spTree>
    <p:extLst>
      <p:ext uri="{BB962C8B-B14F-4D97-AF65-F5344CB8AC3E}">
        <p14:creationId xmlns:p14="http://schemas.microsoft.com/office/powerpoint/2010/main" val="59662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01146" y="281637"/>
            <a:ext cx="6847757" cy="467032"/>
          </a:xfrm>
          <a:prstGeom prst="rect">
            <a:avLst/>
          </a:prstGeom>
          <a:noFill/>
        </p:spPr>
        <p:txBody>
          <a:bodyPr wrap="square" lIns="0" tIns="0" rIns="0" bIns="0" rtlCol="0">
            <a:noAutofit/>
          </a:bodyPr>
          <a:lstStyle/>
          <a:p>
            <a:pPr defTabSz="457200"/>
            <a:r>
              <a:rPr lang="en-US" sz="2800" b="1" dirty="0">
                <a:solidFill>
                  <a:srgbClr val="E87722"/>
                </a:solidFill>
                <a:latin typeface="Arial"/>
                <a:cs typeface="Calibri"/>
              </a:rPr>
              <a:t>Step one: </a:t>
            </a:r>
            <a:r>
              <a:rPr lang="en-US" sz="2800" b="1" dirty="0" smtClean="0">
                <a:solidFill>
                  <a:srgbClr val="E87722"/>
                </a:solidFill>
                <a:latin typeface="Arial"/>
                <a:cs typeface="Calibri"/>
              </a:rPr>
              <a:t>Setting </a:t>
            </a:r>
            <a:r>
              <a:rPr lang="en-US" sz="2800" b="1" dirty="0">
                <a:solidFill>
                  <a:srgbClr val="E87722"/>
                </a:solidFill>
                <a:latin typeface="Arial"/>
                <a:cs typeface="Calibri"/>
              </a:rPr>
              <a:t>allocations</a:t>
            </a: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pic>
        <p:nvPicPr>
          <p:cNvPr id="7" name="Picture 6"/>
          <p:cNvPicPr/>
          <p:nvPr/>
        </p:nvPicPr>
        <p:blipFill>
          <a:blip r:embed="rId4"/>
          <a:stretch>
            <a:fillRect/>
          </a:stretch>
        </p:blipFill>
        <p:spPr>
          <a:xfrm>
            <a:off x="4121352" y="1571977"/>
            <a:ext cx="3886200" cy="4212272"/>
          </a:xfrm>
          <a:prstGeom prst="rect">
            <a:avLst/>
          </a:prstGeom>
          <a:ln>
            <a:solidFill>
              <a:schemeClr val="tx1"/>
            </a:solidFill>
          </a:ln>
          <a:effectLst>
            <a:outerShdw blurRad="292100" dist="139700" dir="2700000" algn="tl" rotWithShape="0">
              <a:srgbClr val="333333">
                <a:alpha val="65000"/>
              </a:srgbClr>
            </a:outerShdw>
          </a:effectLst>
        </p:spPr>
      </p:pic>
      <p:sp>
        <p:nvSpPr>
          <p:cNvPr id="8" name="Oval 7"/>
          <p:cNvSpPr/>
          <p:nvPr/>
        </p:nvSpPr>
        <p:spPr>
          <a:xfrm>
            <a:off x="5562601" y="1884218"/>
            <a:ext cx="1143000" cy="249382"/>
          </a:xfrm>
          <a:prstGeom prst="ellipse">
            <a:avLst/>
          </a:prstGeom>
          <a:noFill/>
          <a:ln w="38100" cap="flat" cmpd="sng" algn="ctr">
            <a:solidFill>
              <a:srgbClr val="53565A"/>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Arial"/>
              <a:ea typeface="+mn-ea"/>
              <a:cs typeface="+mn-cs"/>
            </a:endParaRPr>
          </a:p>
        </p:txBody>
      </p:sp>
      <p:sp>
        <p:nvSpPr>
          <p:cNvPr id="9" name="Content Placeholder 2"/>
          <p:cNvSpPr txBox="1">
            <a:spLocks/>
          </p:cNvSpPr>
          <p:nvPr/>
        </p:nvSpPr>
        <p:spPr>
          <a:xfrm>
            <a:off x="304800" y="1447800"/>
            <a:ext cx="3200400" cy="4430486"/>
          </a:xfrm>
          <a:prstGeom prst="rect">
            <a:avLst/>
          </a:prstGeom>
        </p:spPr>
        <p:txBody>
          <a:bodyPr vert="horz" lIns="0" tIns="0" rIns="0" bIns="0" rtlCol="0" anchor="ctr">
            <a:noAutofit/>
          </a:bodyPr>
          <a:lstStyle>
            <a:lvl1pPr marL="171450" indent="-171450" algn="l" defTabSz="914400" rtl="0" eaLnBrk="1" latinLnBrk="0" hangingPunct="1">
              <a:lnSpc>
                <a:spcPct val="100000"/>
              </a:lnSpc>
              <a:spcBef>
                <a:spcPts val="0"/>
              </a:spcBef>
              <a:spcAft>
                <a:spcPts val="600"/>
              </a:spcAft>
              <a:buClr>
                <a:schemeClr val="accent1"/>
              </a:buClr>
              <a:buFont typeface="Arial" pitchFamily="34" charset="0"/>
              <a:buChar char="•"/>
              <a:defRPr sz="2000" kern="1200">
                <a:solidFill>
                  <a:schemeClr val="tx1"/>
                </a:solidFill>
                <a:latin typeface="Arial" pitchFamily="34" charset="0"/>
                <a:ea typeface="+mn-ea"/>
                <a:cs typeface="Arial" pitchFamily="34" charset="0"/>
              </a:defRPr>
            </a:lvl1pPr>
            <a:lvl2pPr marL="457200" indent="-228600" algn="l" defTabSz="914400" rtl="0" eaLnBrk="1" latinLnBrk="0" hangingPunct="1">
              <a:lnSpc>
                <a:spcPct val="100000"/>
              </a:lnSpc>
              <a:spcBef>
                <a:spcPts val="0"/>
              </a:spcBef>
              <a:spcAft>
                <a:spcPts val="600"/>
              </a:spcAft>
              <a:buFont typeface="Arial" pitchFamily="34" charset="0"/>
              <a:buChar char="–"/>
              <a:defRPr sz="1800" kern="1200">
                <a:solidFill>
                  <a:schemeClr val="tx1"/>
                </a:solidFill>
                <a:latin typeface="Arial" pitchFamily="34" charset="0"/>
                <a:ea typeface="+mn-ea"/>
                <a:cs typeface="Arial" pitchFamily="34" charset="0"/>
              </a:defRPr>
            </a:lvl2pPr>
            <a:lvl3pPr marL="6858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3pPr>
            <a:lvl4pPr marL="971550" indent="-228600" algn="l" defTabSz="914400" rtl="0" eaLnBrk="1" latinLnBrk="0" hangingPunct="1">
              <a:lnSpc>
                <a:spcPct val="100000"/>
              </a:lnSpc>
              <a:spcBef>
                <a:spcPts val="0"/>
              </a:spcBef>
              <a:spcAft>
                <a:spcPts val="600"/>
              </a:spcAft>
              <a:buFont typeface="Arial" pitchFamily="34" charset="0"/>
              <a:buChar char="–"/>
              <a:defRPr sz="1600" kern="1200">
                <a:solidFill>
                  <a:schemeClr val="tx1"/>
                </a:solidFill>
                <a:latin typeface="Arial" pitchFamily="34" charset="0"/>
                <a:ea typeface="+mn-ea"/>
                <a:cs typeface="Arial" pitchFamily="34" charset="0"/>
              </a:defRPr>
            </a:lvl4pPr>
            <a:lvl5pPr marL="11430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lvl="0" indent="-342900">
              <a:buClrTx/>
              <a:buFont typeface="+mj-lt"/>
              <a:buAutoNum type="arabicPeriod" startAt="4"/>
              <a:defRPr/>
            </a:pPr>
            <a:r>
              <a:rPr lang="en-US" sz="1800" b="1" dirty="0" smtClean="0">
                <a:solidFill>
                  <a:srgbClr val="E87722"/>
                </a:solidFill>
              </a:rPr>
              <a:t>Select the “Manage My Investment Account” tab</a:t>
            </a:r>
          </a:p>
          <a:p>
            <a:pPr marL="640080" lvl="2" indent="-182880">
              <a:buClr>
                <a:srgbClr val="E87722"/>
              </a:buClr>
              <a:defRPr/>
            </a:pPr>
            <a:r>
              <a:rPr lang="en-US" dirty="0">
                <a:solidFill>
                  <a:srgbClr val="53565A"/>
                </a:solidFill>
              </a:rPr>
              <a:t>Click “Update Investment Elections”</a:t>
            </a:r>
          </a:p>
        </p:txBody>
      </p:sp>
      <p:grpSp>
        <p:nvGrpSpPr>
          <p:cNvPr id="10" name="Group 9"/>
          <p:cNvGrpSpPr/>
          <p:nvPr/>
        </p:nvGrpSpPr>
        <p:grpSpPr>
          <a:xfrm>
            <a:off x="2043806" y="6553200"/>
            <a:ext cx="5029311" cy="353946"/>
            <a:chOff x="2161244" y="5911307"/>
            <a:chExt cx="5029311" cy="353946"/>
          </a:xfrm>
        </p:grpSpPr>
        <p:sp>
          <p:nvSpPr>
            <p:cNvPr id="12" name="TextBox 11"/>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13" name="Rounded Rectangle 12"/>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2" name="Slide Number Placeholder 1"/>
          <p:cNvSpPr>
            <a:spLocks noGrp="1"/>
          </p:cNvSpPr>
          <p:nvPr>
            <p:ph type="sldNum" sz="quarter" idx="12"/>
          </p:nvPr>
        </p:nvSpPr>
        <p:spPr/>
        <p:txBody>
          <a:bodyPr/>
          <a:lstStyle/>
          <a:p>
            <a:fld id="{F602AE76-99CA-49A0-AC36-64F5F5D07FB4}" type="slidenum">
              <a:rPr lang="en-US" smtClean="0"/>
              <a:t>38</a:t>
            </a:fld>
            <a:endParaRPr lang="en-US"/>
          </a:p>
        </p:txBody>
      </p:sp>
    </p:spTree>
    <p:extLst>
      <p:ext uri="{BB962C8B-B14F-4D97-AF65-F5344CB8AC3E}">
        <p14:creationId xmlns:p14="http://schemas.microsoft.com/office/powerpoint/2010/main" val="250246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01147" y="281637"/>
            <a:ext cx="6847757" cy="467032"/>
          </a:xfrm>
          <a:prstGeom prst="rect">
            <a:avLst/>
          </a:prstGeom>
          <a:noFill/>
        </p:spPr>
        <p:txBody>
          <a:bodyPr wrap="square" lIns="0" tIns="0" rIns="0" bIns="0" rtlCol="0">
            <a:noAutofit/>
          </a:bodyPr>
          <a:lstStyle/>
          <a:p>
            <a:pPr defTabSz="457200"/>
            <a:r>
              <a:rPr lang="en-US" sz="2800" b="1" dirty="0">
                <a:solidFill>
                  <a:srgbClr val="E87722"/>
                </a:solidFill>
                <a:latin typeface="Arial"/>
                <a:cs typeface="Calibri"/>
              </a:rPr>
              <a:t>Step one: </a:t>
            </a:r>
            <a:r>
              <a:rPr lang="en-US" sz="2800" b="1" dirty="0" smtClean="0">
                <a:solidFill>
                  <a:srgbClr val="E87722"/>
                </a:solidFill>
                <a:latin typeface="Arial"/>
                <a:cs typeface="Calibri"/>
              </a:rPr>
              <a:t>Setting </a:t>
            </a:r>
            <a:r>
              <a:rPr lang="en-US" sz="2800" b="1" dirty="0">
                <a:solidFill>
                  <a:srgbClr val="E87722"/>
                </a:solidFill>
                <a:latin typeface="Arial"/>
                <a:cs typeface="Calibri"/>
              </a:rPr>
              <a:t>allocations</a:t>
            </a: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pic>
        <p:nvPicPr>
          <p:cNvPr id="7" name="Picture 6"/>
          <p:cNvPicPr/>
          <p:nvPr/>
        </p:nvPicPr>
        <p:blipFill>
          <a:blip r:embed="rId4"/>
          <a:stretch>
            <a:fillRect/>
          </a:stretch>
        </p:blipFill>
        <p:spPr>
          <a:xfrm>
            <a:off x="4286262" y="1524000"/>
            <a:ext cx="3733800" cy="4453177"/>
          </a:xfrm>
          <a:prstGeom prst="rect">
            <a:avLst/>
          </a:prstGeom>
          <a:ln>
            <a:solidFill>
              <a:schemeClr val="tx1"/>
            </a:solidFill>
          </a:ln>
          <a:effectLst>
            <a:outerShdw blurRad="292100" dist="139700" dir="2700000" algn="tl" rotWithShape="0">
              <a:srgbClr val="333333">
                <a:alpha val="65000"/>
              </a:srgbClr>
            </a:outerShdw>
          </a:effectLst>
        </p:spPr>
      </p:pic>
      <p:sp>
        <p:nvSpPr>
          <p:cNvPr id="8" name="Content Placeholder 2"/>
          <p:cNvSpPr txBox="1">
            <a:spLocks/>
          </p:cNvSpPr>
          <p:nvPr/>
        </p:nvSpPr>
        <p:spPr>
          <a:xfrm>
            <a:off x="305509" y="1447800"/>
            <a:ext cx="3566160" cy="4430486"/>
          </a:xfrm>
          <a:prstGeom prst="rect">
            <a:avLst/>
          </a:prstGeom>
        </p:spPr>
        <p:txBody>
          <a:bodyPr vert="horz" lIns="0" tIns="0" rIns="0" bIns="0" rtlCol="0" anchor="ctr">
            <a:noAutofit/>
          </a:bodyPr>
          <a:lstStyle>
            <a:lvl1pPr marL="171450" indent="-171450" algn="l" defTabSz="914400" rtl="0" eaLnBrk="1" latinLnBrk="0" hangingPunct="1">
              <a:lnSpc>
                <a:spcPct val="100000"/>
              </a:lnSpc>
              <a:spcBef>
                <a:spcPts val="0"/>
              </a:spcBef>
              <a:spcAft>
                <a:spcPts val="600"/>
              </a:spcAft>
              <a:buClr>
                <a:schemeClr val="accent1"/>
              </a:buClr>
              <a:buFont typeface="Arial" pitchFamily="34" charset="0"/>
              <a:buChar char="•"/>
              <a:defRPr sz="2000" kern="1200">
                <a:solidFill>
                  <a:schemeClr val="tx1"/>
                </a:solidFill>
                <a:latin typeface="Arial" pitchFamily="34" charset="0"/>
                <a:ea typeface="+mn-ea"/>
                <a:cs typeface="Arial" pitchFamily="34" charset="0"/>
              </a:defRPr>
            </a:lvl1pPr>
            <a:lvl2pPr marL="457200" indent="-228600" algn="l" defTabSz="914400" rtl="0" eaLnBrk="1" latinLnBrk="0" hangingPunct="1">
              <a:lnSpc>
                <a:spcPct val="100000"/>
              </a:lnSpc>
              <a:spcBef>
                <a:spcPts val="0"/>
              </a:spcBef>
              <a:spcAft>
                <a:spcPts val="600"/>
              </a:spcAft>
              <a:buFont typeface="Arial" pitchFamily="34" charset="0"/>
              <a:buChar char="–"/>
              <a:defRPr sz="1800" kern="1200">
                <a:solidFill>
                  <a:schemeClr val="tx1"/>
                </a:solidFill>
                <a:latin typeface="Arial" pitchFamily="34" charset="0"/>
                <a:ea typeface="+mn-ea"/>
                <a:cs typeface="Arial" pitchFamily="34" charset="0"/>
              </a:defRPr>
            </a:lvl2pPr>
            <a:lvl3pPr marL="6858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3pPr>
            <a:lvl4pPr marL="971550" indent="-228600" algn="l" defTabSz="914400" rtl="0" eaLnBrk="1" latinLnBrk="0" hangingPunct="1">
              <a:lnSpc>
                <a:spcPct val="100000"/>
              </a:lnSpc>
              <a:spcBef>
                <a:spcPts val="0"/>
              </a:spcBef>
              <a:spcAft>
                <a:spcPts val="600"/>
              </a:spcAft>
              <a:buFont typeface="Arial" pitchFamily="34" charset="0"/>
              <a:buChar char="–"/>
              <a:defRPr sz="1600" kern="1200">
                <a:solidFill>
                  <a:schemeClr val="tx1"/>
                </a:solidFill>
                <a:latin typeface="Arial" pitchFamily="34" charset="0"/>
                <a:ea typeface="+mn-ea"/>
                <a:cs typeface="Arial" pitchFamily="34" charset="0"/>
              </a:defRPr>
            </a:lvl4pPr>
            <a:lvl5pPr marL="11430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lvl="0" indent="-342900">
              <a:buClrTx/>
              <a:buFont typeface="+mj-lt"/>
              <a:buAutoNum type="arabicPeriod" startAt="5"/>
              <a:defRPr/>
            </a:pPr>
            <a:r>
              <a:rPr lang="en-US" sz="1800" b="1" dirty="0" smtClean="0">
                <a:solidFill>
                  <a:srgbClr val="E87722"/>
                </a:solidFill>
              </a:rPr>
              <a:t>Designate your desired allocations</a:t>
            </a:r>
          </a:p>
        </p:txBody>
      </p:sp>
      <p:grpSp>
        <p:nvGrpSpPr>
          <p:cNvPr id="6" name="Group 5"/>
          <p:cNvGrpSpPr/>
          <p:nvPr/>
        </p:nvGrpSpPr>
        <p:grpSpPr>
          <a:xfrm>
            <a:off x="2043806" y="6553200"/>
            <a:ext cx="5029311" cy="353946"/>
            <a:chOff x="2161244" y="5911307"/>
            <a:chExt cx="5029311" cy="353946"/>
          </a:xfrm>
        </p:grpSpPr>
        <p:sp>
          <p:nvSpPr>
            <p:cNvPr id="9" name="TextBox 8"/>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10" name="Rounded Rectangle 9"/>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2" name="Slide Number Placeholder 1"/>
          <p:cNvSpPr>
            <a:spLocks noGrp="1"/>
          </p:cNvSpPr>
          <p:nvPr>
            <p:ph type="sldNum" sz="quarter" idx="12"/>
          </p:nvPr>
        </p:nvSpPr>
        <p:spPr/>
        <p:txBody>
          <a:bodyPr/>
          <a:lstStyle/>
          <a:p>
            <a:fld id="{F602AE76-99CA-49A0-AC36-64F5F5D07FB4}" type="slidenum">
              <a:rPr lang="en-US" smtClean="0"/>
              <a:t>39</a:t>
            </a:fld>
            <a:endParaRPr lang="en-US"/>
          </a:p>
        </p:txBody>
      </p:sp>
    </p:spTree>
    <p:extLst>
      <p:ext uri="{BB962C8B-B14F-4D97-AF65-F5344CB8AC3E}">
        <p14:creationId xmlns:p14="http://schemas.microsoft.com/office/powerpoint/2010/main" val="3134996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01147" y="281637"/>
            <a:ext cx="6847757" cy="467032"/>
          </a:xfrm>
          <a:prstGeom prst="rect">
            <a:avLst/>
          </a:prstGeom>
          <a:noFill/>
        </p:spPr>
        <p:txBody>
          <a:bodyPr wrap="square" lIns="0" tIns="0" rIns="0" bIns="0" rtlCol="0">
            <a:noAutofit/>
          </a:bodyPr>
          <a:lstStyle/>
          <a:p>
            <a:pPr defTabSz="457200"/>
            <a:r>
              <a:rPr lang="en-US" sz="2800" b="1" dirty="0">
                <a:solidFill>
                  <a:srgbClr val="E87722"/>
                </a:solidFill>
                <a:latin typeface="Arial"/>
                <a:cs typeface="Calibri"/>
              </a:rPr>
              <a:t>Step one: </a:t>
            </a:r>
            <a:r>
              <a:rPr lang="en-US" sz="2800" b="1" dirty="0" smtClean="0">
                <a:solidFill>
                  <a:srgbClr val="E87722"/>
                </a:solidFill>
                <a:latin typeface="Arial"/>
                <a:cs typeface="Calibri"/>
              </a:rPr>
              <a:t>Setting </a:t>
            </a:r>
            <a:r>
              <a:rPr lang="en-US" sz="2800" b="1" dirty="0">
                <a:solidFill>
                  <a:srgbClr val="E87722"/>
                </a:solidFill>
                <a:latin typeface="Arial"/>
                <a:cs typeface="Calibri"/>
              </a:rPr>
              <a:t>allocations</a:t>
            </a: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sp>
        <p:nvSpPr>
          <p:cNvPr id="8" name="Content Placeholder 2"/>
          <p:cNvSpPr txBox="1">
            <a:spLocks/>
          </p:cNvSpPr>
          <p:nvPr/>
        </p:nvSpPr>
        <p:spPr>
          <a:xfrm>
            <a:off x="304799" y="1447800"/>
            <a:ext cx="3657601" cy="4430486"/>
          </a:xfrm>
          <a:prstGeom prst="rect">
            <a:avLst/>
          </a:prstGeom>
        </p:spPr>
        <p:txBody>
          <a:bodyPr vert="horz" lIns="0" tIns="0" rIns="0" bIns="0" rtlCol="0" anchor="ctr">
            <a:noAutofit/>
          </a:bodyPr>
          <a:lstStyle>
            <a:lvl1pPr marL="171450" indent="-171450" algn="l" defTabSz="914400" rtl="0" eaLnBrk="1" latinLnBrk="0" hangingPunct="1">
              <a:lnSpc>
                <a:spcPct val="100000"/>
              </a:lnSpc>
              <a:spcBef>
                <a:spcPts val="0"/>
              </a:spcBef>
              <a:spcAft>
                <a:spcPts val="600"/>
              </a:spcAft>
              <a:buClr>
                <a:schemeClr val="accent1"/>
              </a:buClr>
              <a:buFont typeface="Arial" pitchFamily="34" charset="0"/>
              <a:buChar char="•"/>
              <a:defRPr sz="2000" kern="1200">
                <a:solidFill>
                  <a:schemeClr val="tx1"/>
                </a:solidFill>
                <a:latin typeface="Arial" pitchFamily="34" charset="0"/>
                <a:ea typeface="+mn-ea"/>
                <a:cs typeface="Arial" pitchFamily="34" charset="0"/>
              </a:defRPr>
            </a:lvl1pPr>
            <a:lvl2pPr marL="457200" indent="-228600" algn="l" defTabSz="914400" rtl="0" eaLnBrk="1" latinLnBrk="0" hangingPunct="1">
              <a:lnSpc>
                <a:spcPct val="100000"/>
              </a:lnSpc>
              <a:spcBef>
                <a:spcPts val="0"/>
              </a:spcBef>
              <a:spcAft>
                <a:spcPts val="600"/>
              </a:spcAft>
              <a:buFont typeface="Arial" pitchFamily="34" charset="0"/>
              <a:buChar char="–"/>
              <a:defRPr sz="1800" kern="1200">
                <a:solidFill>
                  <a:schemeClr val="tx1"/>
                </a:solidFill>
                <a:latin typeface="Arial" pitchFamily="34" charset="0"/>
                <a:ea typeface="+mn-ea"/>
                <a:cs typeface="Arial" pitchFamily="34" charset="0"/>
              </a:defRPr>
            </a:lvl2pPr>
            <a:lvl3pPr marL="6858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3pPr>
            <a:lvl4pPr marL="971550" indent="-228600" algn="l" defTabSz="914400" rtl="0" eaLnBrk="1" latinLnBrk="0" hangingPunct="1">
              <a:lnSpc>
                <a:spcPct val="100000"/>
              </a:lnSpc>
              <a:spcBef>
                <a:spcPts val="0"/>
              </a:spcBef>
              <a:spcAft>
                <a:spcPts val="600"/>
              </a:spcAft>
              <a:buFont typeface="Arial" pitchFamily="34" charset="0"/>
              <a:buChar char="–"/>
              <a:defRPr sz="1600" kern="1200">
                <a:solidFill>
                  <a:schemeClr val="tx1"/>
                </a:solidFill>
                <a:latin typeface="Arial" pitchFamily="34" charset="0"/>
                <a:ea typeface="+mn-ea"/>
                <a:cs typeface="Arial" pitchFamily="34" charset="0"/>
              </a:defRPr>
            </a:lvl4pPr>
            <a:lvl5pPr marL="11430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lvl="0" indent="-342900">
              <a:buClr>
                <a:srgbClr val="E87722"/>
              </a:buClr>
              <a:buFont typeface="+mj-lt"/>
              <a:buAutoNum type="arabicPeriod" startAt="6"/>
              <a:defRPr/>
            </a:pPr>
            <a:r>
              <a:rPr lang="en-US" sz="1800" b="1" dirty="0" smtClean="0">
                <a:solidFill>
                  <a:srgbClr val="E87722"/>
                </a:solidFill>
              </a:rPr>
              <a:t>Click “Submit </a:t>
            </a:r>
            <a:r>
              <a:rPr lang="en-US" sz="1800" b="1" dirty="0">
                <a:solidFill>
                  <a:srgbClr val="E87722"/>
                </a:solidFill>
              </a:rPr>
              <a:t>E</a:t>
            </a:r>
            <a:r>
              <a:rPr lang="en-US" sz="1800" b="1" dirty="0" smtClean="0">
                <a:solidFill>
                  <a:srgbClr val="E87722"/>
                </a:solidFill>
              </a:rPr>
              <a:t>lection </a:t>
            </a:r>
            <a:r>
              <a:rPr lang="en-US" sz="1800" b="1" dirty="0">
                <a:solidFill>
                  <a:srgbClr val="E87722"/>
                </a:solidFill>
              </a:rPr>
              <a:t>C</a:t>
            </a:r>
            <a:r>
              <a:rPr lang="en-US" sz="1800" b="1" dirty="0" smtClean="0">
                <a:solidFill>
                  <a:srgbClr val="E87722"/>
                </a:solidFill>
              </a:rPr>
              <a:t>hange Request”</a:t>
            </a:r>
            <a:endParaRPr lang="en-US" sz="1800" b="1" dirty="0">
              <a:solidFill>
                <a:srgbClr val="E87722"/>
              </a:solidFill>
            </a:endParaRPr>
          </a:p>
        </p:txBody>
      </p:sp>
      <p:pic>
        <p:nvPicPr>
          <p:cNvPr id="6" name="Picture 5"/>
          <p:cNvPicPr/>
          <p:nvPr/>
        </p:nvPicPr>
        <p:blipFill>
          <a:blip r:embed="rId4"/>
          <a:stretch>
            <a:fillRect/>
          </a:stretch>
        </p:blipFill>
        <p:spPr>
          <a:xfrm>
            <a:off x="4286262" y="1524000"/>
            <a:ext cx="3733800" cy="4453177"/>
          </a:xfrm>
          <a:prstGeom prst="rect">
            <a:avLst/>
          </a:prstGeom>
          <a:ln>
            <a:solidFill>
              <a:schemeClr val="tx1"/>
            </a:solidFill>
          </a:ln>
          <a:effectLst>
            <a:outerShdw blurRad="292100" dist="139700" dir="2700000" algn="tl" rotWithShape="0">
              <a:srgbClr val="333333">
                <a:alpha val="65000"/>
              </a:srgbClr>
            </a:outerShdw>
          </a:effectLst>
        </p:spPr>
      </p:pic>
      <p:sp>
        <p:nvSpPr>
          <p:cNvPr id="9" name="Oval 8"/>
          <p:cNvSpPr/>
          <p:nvPr/>
        </p:nvSpPr>
        <p:spPr>
          <a:xfrm>
            <a:off x="5831538" y="5410200"/>
            <a:ext cx="1255062" cy="325582"/>
          </a:xfrm>
          <a:prstGeom prst="ellipse">
            <a:avLst/>
          </a:prstGeom>
          <a:noFill/>
          <a:ln w="38100" cap="flat" cmpd="sng" algn="ctr">
            <a:solidFill>
              <a:srgbClr val="53565A"/>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Arial"/>
              <a:ea typeface="+mn-ea"/>
              <a:cs typeface="+mn-cs"/>
            </a:endParaRPr>
          </a:p>
        </p:txBody>
      </p:sp>
      <p:grpSp>
        <p:nvGrpSpPr>
          <p:cNvPr id="7" name="Group 6"/>
          <p:cNvGrpSpPr/>
          <p:nvPr/>
        </p:nvGrpSpPr>
        <p:grpSpPr>
          <a:xfrm>
            <a:off x="2043806" y="6553200"/>
            <a:ext cx="5029311" cy="353946"/>
            <a:chOff x="2161244" y="5911307"/>
            <a:chExt cx="5029311" cy="353946"/>
          </a:xfrm>
        </p:grpSpPr>
        <p:sp>
          <p:nvSpPr>
            <p:cNvPr id="10" name="TextBox 9"/>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12" name="Rounded Rectangle 11"/>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2" name="Slide Number Placeholder 1"/>
          <p:cNvSpPr>
            <a:spLocks noGrp="1"/>
          </p:cNvSpPr>
          <p:nvPr>
            <p:ph type="sldNum" sz="quarter" idx="12"/>
          </p:nvPr>
        </p:nvSpPr>
        <p:spPr/>
        <p:txBody>
          <a:bodyPr/>
          <a:lstStyle/>
          <a:p>
            <a:fld id="{F602AE76-99CA-49A0-AC36-64F5F5D07FB4}" type="slidenum">
              <a:rPr lang="en-US" smtClean="0"/>
              <a:t>40</a:t>
            </a:fld>
            <a:endParaRPr lang="en-US"/>
          </a:p>
        </p:txBody>
      </p:sp>
    </p:spTree>
    <p:extLst>
      <p:ext uri="{BB962C8B-B14F-4D97-AF65-F5344CB8AC3E}">
        <p14:creationId xmlns:p14="http://schemas.microsoft.com/office/powerpoint/2010/main" val="333107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1147" y="281637"/>
            <a:ext cx="6847757" cy="467032"/>
          </a:xfrm>
          <a:prstGeom prst="rect">
            <a:avLst/>
          </a:prstGeom>
          <a:noFill/>
        </p:spPr>
        <p:txBody>
          <a:bodyPr wrap="square" lIns="0" tIns="0" rIns="0" bIns="0" rtlCol="0">
            <a:noAutofit/>
          </a:bodyPr>
          <a:lstStyle/>
          <a:p>
            <a:pPr defTabSz="457200"/>
            <a:r>
              <a:rPr lang="en-US" sz="2800" b="1" dirty="0">
                <a:solidFill>
                  <a:srgbClr val="E87722"/>
                </a:solidFill>
                <a:latin typeface="Arial"/>
                <a:cs typeface="Calibri"/>
              </a:rPr>
              <a:t>Step </a:t>
            </a:r>
            <a:r>
              <a:rPr lang="en-US" sz="2800" b="1" dirty="0" smtClean="0">
                <a:solidFill>
                  <a:srgbClr val="E87722"/>
                </a:solidFill>
                <a:latin typeface="Arial"/>
                <a:cs typeface="Calibri"/>
              </a:rPr>
              <a:t>two: </a:t>
            </a:r>
            <a:r>
              <a:rPr lang="en-US" sz="2800" b="1" dirty="0">
                <a:solidFill>
                  <a:srgbClr val="E87722"/>
                </a:solidFill>
                <a:latin typeface="Arial"/>
                <a:cs typeface="Calibri"/>
              </a:rPr>
              <a:t>S</a:t>
            </a:r>
            <a:r>
              <a:rPr lang="en-US" sz="2800" b="1" dirty="0" smtClean="0">
                <a:solidFill>
                  <a:srgbClr val="E87722"/>
                </a:solidFill>
                <a:latin typeface="Arial"/>
                <a:cs typeface="Calibri"/>
              </a:rPr>
              <a:t>etting up transfers</a:t>
            </a:r>
            <a:endParaRPr lang="en-US" sz="2800" b="1" dirty="0">
              <a:solidFill>
                <a:srgbClr val="E87722"/>
              </a:solidFill>
              <a:latin typeface="Arial"/>
              <a:cs typeface="Calibri"/>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sp>
        <p:nvSpPr>
          <p:cNvPr id="4" name="Content Placeholder 2"/>
          <p:cNvSpPr txBox="1">
            <a:spLocks/>
          </p:cNvSpPr>
          <p:nvPr/>
        </p:nvSpPr>
        <p:spPr>
          <a:xfrm>
            <a:off x="290718" y="1589314"/>
            <a:ext cx="8396082" cy="2373086"/>
          </a:xfrm>
          <a:prstGeom prst="rect">
            <a:avLst/>
          </a:prstGeom>
        </p:spPr>
        <p:txBody>
          <a:bodyPr vert="horz" lIns="0" tIns="0" rIns="0" bIns="0" rtlCol="0" anchor="ctr">
            <a:noAutofit/>
          </a:bodyPr>
          <a:lstStyle>
            <a:lvl1pPr marL="171450" indent="-171450" algn="l" defTabSz="914400" rtl="0" eaLnBrk="1" latinLnBrk="0" hangingPunct="1">
              <a:lnSpc>
                <a:spcPct val="100000"/>
              </a:lnSpc>
              <a:spcBef>
                <a:spcPts val="0"/>
              </a:spcBef>
              <a:spcAft>
                <a:spcPts val="600"/>
              </a:spcAft>
              <a:buClr>
                <a:schemeClr val="accent1"/>
              </a:buClr>
              <a:buFont typeface="Arial" pitchFamily="34" charset="0"/>
              <a:buChar char="•"/>
              <a:defRPr sz="2000" kern="1200">
                <a:solidFill>
                  <a:schemeClr val="tx1"/>
                </a:solidFill>
                <a:latin typeface="Arial" pitchFamily="34" charset="0"/>
                <a:ea typeface="+mn-ea"/>
                <a:cs typeface="Arial" pitchFamily="34" charset="0"/>
              </a:defRPr>
            </a:lvl1pPr>
            <a:lvl2pPr marL="457200" indent="-228600" algn="l" defTabSz="914400" rtl="0" eaLnBrk="1" latinLnBrk="0" hangingPunct="1">
              <a:lnSpc>
                <a:spcPct val="100000"/>
              </a:lnSpc>
              <a:spcBef>
                <a:spcPts val="0"/>
              </a:spcBef>
              <a:spcAft>
                <a:spcPts val="600"/>
              </a:spcAft>
              <a:buFont typeface="Arial" pitchFamily="34" charset="0"/>
              <a:buChar char="–"/>
              <a:defRPr sz="1800" kern="1200">
                <a:solidFill>
                  <a:schemeClr val="tx1"/>
                </a:solidFill>
                <a:latin typeface="Arial" pitchFamily="34" charset="0"/>
                <a:ea typeface="+mn-ea"/>
                <a:cs typeface="Arial" pitchFamily="34" charset="0"/>
              </a:defRPr>
            </a:lvl2pPr>
            <a:lvl3pPr marL="6858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3pPr>
            <a:lvl4pPr marL="971550" indent="-228600" algn="l" defTabSz="914400" rtl="0" eaLnBrk="1" latinLnBrk="0" hangingPunct="1">
              <a:lnSpc>
                <a:spcPct val="100000"/>
              </a:lnSpc>
              <a:spcBef>
                <a:spcPts val="0"/>
              </a:spcBef>
              <a:spcAft>
                <a:spcPts val="600"/>
              </a:spcAft>
              <a:buFont typeface="Arial" pitchFamily="34" charset="0"/>
              <a:buChar char="–"/>
              <a:defRPr sz="1600" kern="1200">
                <a:solidFill>
                  <a:schemeClr val="tx1"/>
                </a:solidFill>
                <a:latin typeface="Arial" pitchFamily="34" charset="0"/>
                <a:ea typeface="+mn-ea"/>
                <a:cs typeface="Arial" pitchFamily="34" charset="0"/>
              </a:defRPr>
            </a:lvl4pPr>
            <a:lvl5pPr marL="11430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182880">
              <a:buClr>
                <a:srgbClr val="E87722"/>
              </a:buClr>
              <a:defRPr/>
            </a:pPr>
            <a:r>
              <a:rPr lang="en-US" sz="1800" dirty="0">
                <a:solidFill>
                  <a:srgbClr val="53565A"/>
                </a:solidFill>
              </a:rPr>
              <a:t>In order for your HSA funds to be invested, you need </a:t>
            </a:r>
            <a:r>
              <a:rPr lang="en-US" sz="1800" dirty="0" smtClean="0">
                <a:solidFill>
                  <a:srgbClr val="53565A"/>
                </a:solidFill>
              </a:rPr>
              <a:t>to complete one final step: setting up your investment transfer threshold and sweeps.</a:t>
            </a:r>
            <a:endParaRPr lang="en-US" sz="1800" dirty="0">
              <a:solidFill>
                <a:srgbClr val="53565A"/>
              </a:solidFill>
            </a:endParaRPr>
          </a:p>
          <a:p>
            <a:pPr marL="457200" marR="0" lvl="0" indent="-182880" algn="l" defTabSz="914400" rtl="0" eaLnBrk="1" fontAlgn="auto" latinLnBrk="0" hangingPunct="1">
              <a:lnSpc>
                <a:spcPct val="100000"/>
              </a:lnSpc>
              <a:spcBef>
                <a:spcPts val="0"/>
              </a:spcBef>
              <a:spcAft>
                <a:spcPts val="600"/>
              </a:spcAft>
              <a:buClr>
                <a:srgbClr val="E87722"/>
              </a:buClr>
              <a:buSzTx/>
              <a:buFont typeface="Arial" pitchFamily="34" charset="0"/>
              <a:buNone/>
              <a:tabLst/>
              <a:defRPr/>
            </a:pPr>
            <a:endParaRPr lang="en-US" sz="1800" b="1" baseline="0" dirty="0">
              <a:solidFill>
                <a:srgbClr val="53565A"/>
              </a:solidFill>
            </a:endParaRPr>
          </a:p>
          <a:p>
            <a:pPr marL="457200" indent="-182880">
              <a:buClr>
                <a:srgbClr val="E87722"/>
              </a:buClr>
              <a:defRPr/>
            </a:pPr>
            <a:r>
              <a:rPr lang="en-US" sz="1800" b="1" dirty="0" smtClean="0">
                <a:solidFill>
                  <a:srgbClr val="53565A"/>
                </a:solidFill>
              </a:rPr>
              <a:t>Please note: </a:t>
            </a:r>
            <a:r>
              <a:rPr lang="en-US" sz="1800" dirty="0">
                <a:solidFill>
                  <a:srgbClr val="53565A"/>
                </a:solidFill>
              </a:rPr>
              <a:t>i</a:t>
            </a:r>
            <a:r>
              <a:rPr lang="en-US" sz="1800" dirty="0" smtClean="0">
                <a:solidFill>
                  <a:srgbClr val="53565A"/>
                </a:solidFill>
              </a:rPr>
              <a:t>f </a:t>
            </a:r>
            <a:r>
              <a:rPr lang="en-US" sz="1800" dirty="0">
                <a:solidFill>
                  <a:srgbClr val="53565A"/>
                </a:solidFill>
              </a:rPr>
              <a:t>no </a:t>
            </a:r>
            <a:r>
              <a:rPr lang="en-US" sz="1800" dirty="0" smtClean="0">
                <a:solidFill>
                  <a:srgbClr val="53565A"/>
                </a:solidFill>
              </a:rPr>
              <a:t>investment transfer threshold </a:t>
            </a:r>
            <a:r>
              <a:rPr lang="en-US" sz="1800" dirty="0">
                <a:solidFill>
                  <a:srgbClr val="53565A"/>
                </a:solidFill>
              </a:rPr>
              <a:t>is </a:t>
            </a:r>
            <a:r>
              <a:rPr lang="en-US" sz="1800" dirty="0" smtClean="0">
                <a:solidFill>
                  <a:srgbClr val="53565A"/>
                </a:solidFill>
              </a:rPr>
              <a:t>set, your HSA funds will not be transferred to your investment account.</a:t>
            </a:r>
            <a:endParaRPr lang="en-US" sz="1800" dirty="0">
              <a:solidFill>
                <a:srgbClr val="53565A"/>
              </a:solidFill>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01347" y="4191000"/>
            <a:ext cx="1974823" cy="1974823"/>
          </a:xfrm>
          <a:prstGeom prst="rect">
            <a:avLst/>
          </a:prstGeom>
        </p:spPr>
      </p:pic>
      <p:grpSp>
        <p:nvGrpSpPr>
          <p:cNvPr id="6" name="Group 5"/>
          <p:cNvGrpSpPr/>
          <p:nvPr/>
        </p:nvGrpSpPr>
        <p:grpSpPr>
          <a:xfrm>
            <a:off x="2043806" y="6553200"/>
            <a:ext cx="5029311" cy="353946"/>
            <a:chOff x="2161244" y="5911307"/>
            <a:chExt cx="5029311" cy="353946"/>
          </a:xfrm>
        </p:grpSpPr>
        <p:sp>
          <p:nvSpPr>
            <p:cNvPr id="7" name="TextBox 6"/>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8" name="Rounded Rectangle 7"/>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9" name="Slide Number Placeholder 8"/>
          <p:cNvSpPr>
            <a:spLocks noGrp="1"/>
          </p:cNvSpPr>
          <p:nvPr>
            <p:ph type="sldNum" sz="quarter" idx="12"/>
          </p:nvPr>
        </p:nvSpPr>
        <p:spPr/>
        <p:txBody>
          <a:bodyPr/>
          <a:lstStyle/>
          <a:p>
            <a:fld id="{F602AE76-99CA-49A0-AC36-64F5F5D07FB4}" type="slidenum">
              <a:rPr lang="en-US" smtClean="0"/>
              <a:t>41</a:t>
            </a:fld>
            <a:endParaRPr lang="en-US"/>
          </a:p>
        </p:txBody>
      </p:sp>
    </p:spTree>
    <p:extLst>
      <p:ext uri="{BB962C8B-B14F-4D97-AF65-F5344CB8AC3E}">
        <p14:creationId xmlns:p14="http://schemas.microsoft.com/office/powerpoint/2010/main" val="5059388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1146" y="281637"/>
            <a:ext cx="6847757" cy="467032"/>
          </a:xfrm>
          <a:prstGeom prst="rect">
            <a:avLst/>
          </a:prstGeom>
          <a:noFill/>
        </p:spPr>
        <p:txBody>
          <a:bodyPr wrap="square" lIns="0" tIns="0" rIns="0" bIns="0" rtlCol="0">
            <a:noAutofit/>
          </a:bodyPr>
          <a:lstStyle/>
          <a:p>
            <a:pPr defTabSz="457200"/>
            <a:r>
              <a:rPr lang="en-US" sz="2800" b="1" dirty="0" smtClean="0">
                <a:solidFill>
                  <a:srgbClr val="E87722"/>
                </a:solidFill>
                <a:latin typeface="Arial"/>
                <a:cs typeface="Calibri"/>
              </a:rPr>
              <a:t>Transfers and sweeps</a:t>
            </a:r>
            <a:endParaRPr lang="en-US" sz="2800" b="1" dirty="0">
              <a:solidFill>
                <a:srgbClr val="E87722"/>
              </a:solidFill>
              <a:latin typeface="Arial"/>
              <a:cs typeface="Calibri"/>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sp>
        <p:nvSpPr>
          <p:cNvPr id="4" name="Content Placeholder 2"/>
          <p:cNvSpPr txBox="1">
            <a:spLocks/>
          </p:cNvSpPr>
          <p:nvPr/>
        </p:nvSpPr>
        <p:spPr>
          <a:xfrm>
            <a:off x="304800" y="1447800"/>
            <a:ext cx="8540952" cy="4430486"/>
          </a:xfrm>
          <a:prstGeom prst="rect">
            <a:avLst/>
          </a:prstGeom>
        </p:spPr>
        <p:txBody>
          <a:bodyPr vert="horz" lIns="0" tIns="0" rIns="0" bIns="0" rtlCol="0" anchor="ctr">
            <a:noAutofit/>
          </a:bodyPr>
          <a:lstStyle>
            <a:lvl1pPr marL="171450" indent="-171450" algn="l" defTabSz="914400" rtl="0" eaLnBrk="1" latinLnBrk="0" hangingPunct="1">
              <a:lnSpc>
                <a:spcPct val="100000"/>
              </a:lnSpc>
              <a:spcBef>
                <a:spcPts val="0"/>
              </a:spcBef>
              <a:spcAft>
                <a:spcPts val="600"/>
              </a:spcAft>
              <a:buClr>
                <a:schemeClr val="accent1"/>
              </a:buClr>
              <a:buFont typeface="Arial" pitchFamily="34" charset="0"/>
              <a:buChar char="•"/>
              <a:defRPr sz="2000" kern="1200">
                <a:solidFill>
                  <a:schemeClr val="tx1"/>
                </a:solidFill>
                <a:latin typeface="Arial" pitchFamily="34" charset="0"/>
                <a:ea typeface="+mn-ea"/>
                <a:cs typeface="Arial" pitchFamily="34" charset="0"/>
              </a:defRPr>
            </a:lvl1pPr>
            <a:lvl2pPr marL="457200" indent="-228600" algn="l" defTabSz="914400" rtl="0" eaLnBrk="1" latinLnBrk="0" hangingPunct="1">
              <a:lnSpc>
                <a:spcPct val="100000"/>
              </a:lnSpc>
              <a:spcBef>
                <a:spcPts val="0"/>
              </a:spcBef>
              <a:spcAft>
                <a:spcPts val="600"/>
              </a:spcAft>
              <a:buFont typeface="Arial" pitchFamily="34" charset="0"/>
              <a:buChar char="–"/>
              <a:defRPr sz="1800" kern="1200">
                <a:solidFill>
                  <a:schemeClr val="tx1"/>
                </a:solidFill>
                <a:latin typeface="Arial" pitchFamily="34" charset="0"/>
                <a:ea typeface="+mn-ea"/>
                <a:cs typeface="Arial" pitchFamily="34" charset="0"/>
              </a:defRPr>
            </a:lvl2pPr>
            <a:lvl3pPr marL="6858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3pPr>
            <a:lvl4pPr marL="971550" indent="-228600" algn="l" defTabSz="914400" rtl="0" eaLnBrk="1" latinLnBrk="0" hangingPunct="1">
              <a:lnSpc>
                <a:spcPct val="100000"/>
              </a:lnSpc>
              <a:spcBef>
                <a:spcPts val="0"/>
              </a:spcBef>
              <a:spcAft>
                <a:spcPts val="600"/>
              </a:spcAft>
              <a:buFont typeface="Arial" pitchFamily="34" charset="0"/>
              <a:buChar char="–"/>
              <a:defRPr sz="1600" kern="1200">
                <a:solidFill>
                  <a:schemeClr val="tx1"/>
                </a:solidFill>
                <a:latin typeface="Arial" pitchFamily="34" charset="0"/>
                <a:ea typeface="+mn-ea"/>
                <a:cs typeface="Arial" pitchFamily="34" charset="0"/>
              </a:defRPr>
            </a:lvl4pPr>
            <a:lvl5pPr marL="11430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indent="-342900">
              <a:buClr>
                <a:srgbClr val="E87722"/>
              </a:buClr>
              <a:buFont typeface="+mj-lt"/>
              <a:buAutoNum type="arabicPeriod"/>
              <a:defRPr/>
            </a:pPr>
            <a:r>
              <a:rPr lang="en-US" sz="1800" b="1" dirty="0">
                <a:solidFill>
                  <a:srgbClr val="E87722"/>
                </a:solidFill>
              </a:rPr>
              <a:t>What is an investment transfer threshold</a:t>
            </a:r>
            <a:r>
              <a:rPr lang="en-US" sz="1800" b="1" dirty="0" smtClean="0">
                <a:solidFill>
                  <a:srgbClr val="E87722"/>
                </a:solidFill>
              </a:rPr>
              <a:t>?</a:t>
            </a:r>
          </a:p>
          <a:p>
            <a:pPr marL="640080" lvl="2" indent="-182880">
              <a:buClr>
                <a:srgbClr val="E87722"/>
              </a:buClr>
              <a:defRPr/>
            </a:pPr>
            <a:r>
              <a:rPr lang="en-US" dirty="0">
                <a:solidFill>
                  <a:srgbClr val="53565A"/>
                </a:solidFill>
              </a:rPr>
              <a:t>The investment transfer threshold sets the </a:t>
            </a:r>
            <a:r>
              <a:rPr lang="en-US" dirty="0" smtClean="0">
                <a:solidFill>
                  <a:srgbClr val="53565A"/>
                </a:solidFill>
              </a:rPr>
              <a:t>maximum amount </a:t>
            </a:r>
            <a:r>
              <a:rPr lang="en-US" dirty="0">
                <a:solidFill>
                  <a:srgbClr val="53565A"/>
                </a:solidFill>
              </a:rPr>
              <a:t>of funds to remain in your </a:t>
            </a:r>
            <a:r>
              <a:rPr lang="en-US" dirty="0" smtClean="0">
                <a:solidFill>
                  <a:srgbClr val="53565A"/>
                </a:solidFill>
              </a:rPr>
              <a:t>HSA cash account. </a:t>
            </a:r>
            <a:r>
              <a:rPr lang="en-US" dirty="0">
                <a:solidFill>
                  <a:srgbClr val="53565A"/>
                </a:solidFill>
              </a:rPr>
              <a:t>All funds exceeding this threshold will be moved automatically </a:t>
            </a:r>
            <a:r>
              <a:rPr lang="en-US" dirty="0" smtClean="0">
                <a:solidFill>
                  <a:srgbClr val="53565A"/>
                </a:solidFill>
              </a:rPr>
              <a:t>from your HSA cash account to your </a:t>
            </a:r>
            <a:r>
              <a:rPr lang="en-US" dirty="0">
                <a:solidFill>
                  <a:srgbClr val="53565A"/>
                </a:solidFill>
              </a:rPr>
              <a:t>investment account</a:t>
            </a:r>
            <a:r>
              <a:rPr lang="en-US" dirty="0" smtClean="0">
                <a:solidFill>
                  <a:srgbClr val="53565A"/>
                </a:solidFill>
              </a:rPr>
              <a:t>.</a:t>
            </a:r>
          </a:p>
          <a:p>
            <a:pPr marL="640080" lvl="2" indent="-182880">
              <a:buClr>
                <a:srgbClr val="E87722"/>
              </a:buClr>
              <a:defRPr/>
            </a:pPr>
            <a:r>
              <a:rPr lang="en-US" dirty="0" smtClean="0">
                <a:solidFill>
                  <a:srgbClr val="53565A"/>
                </a:solidFill>
              </a:rPr>
              <a:t>The threshold can be increments of $100 within a minimum value of $2,500.</a:t>
            </a:r>
          </a:p>
          <a:p>
            <a:pPr marL="628650" lvl="1" indent="-342900">
              <a:buClr>
                <a:srgbClr val="E87722"/>
              </a:buClr>
              <a:buFont typeface="Arial" panose="020B0604020202020204" pitchFamily="34" charset="0"/>
              <a:buChar char="•"/>
              <a:defRPr/>
            </a:pPr>
            <a:endParaRPr lang="en-US" sz="1600" dirty="0">
              <a:solidFill>
                <a:schemeClr val="tx1">
                  <a:lumMod val="50000"/>
                  <a:lumOff val="50000"/>
                </a:schemeClr>
              </a:solidFill>
            </a:endParaRPr>
          </a:p>
          <a:p>
            <a:pPr marL="342900" lvl="0" indent="-342900">
              <a:buClr>
                <a:srgbClr val="E87722"/>
              </a:buClr>
              <a:buFont typeface="+mj-lt"/>
              <a:buAutoNum type="arabicPeriod"/>
              <a:defRPr/>
            </a:pPr>
            <a:r>
              <a:rPr lang="en-US" sz="1800" b="1" dirty="0" smtClean="0">
                <a:solidFill>
                  <a:srgbClr val="E87722"/>
                </a:solidFill>
              </a:rPr>
              <a:t>What is a sweep?</a:t>
            </a:r>
          </a:p>
          <a:p>
            <a:pPr marL="640080" lvl="2" indent="-182880">
              <a:buClr>
                <a:srgbClr val="E87722"/>
              </a:buClr>
              <a:defRPr/>
            </a:pPr>
            <a:r>
              <a:rPr lang="en-US" dirty="0" smtClean="0">
                <a:solidFill>
                  <a:srgbClr val="53565A"/>
                </a:solidFill>
              </a:rPr>
              <a:t>A sweep is the process of Optum automatically moving the funds from your HSA cash account to your investment account when the funds in your HSA cash account exceed your investment transfer threshold.</a:t>
            </a:r>
          </a:p>
          <a:p>
            <a:pPr marL="640080" lvl="2" indent="-182880">
              <a:buClr>
                <a:srgbClr val="E87722"/>
              </a:buClr>
              <a:defRPr/>
            </a:pPr>
            <a:r>
              <a:rPr lang="en-US" dirty="0" smtClean="0">
                <a:solidFill>
                  <a:srgbClr val="53565A"/>
                </a:solidFill>
              </a:rPr>
              <a:t>If your account balance falls below the investment transfer threshold, funds will be automatically swept back to your HSA cash account from your investment account.</a:t>
            </a:r>
          </a:p>
        </p:txBody>
      </p:sp>
      <p:grpSp>
        <p:nvGrpSpPr>
          <p:cNvPr id="5" name="Group 4"/>
          <p:cNvGrpSpPr/>
          <p:nvPr/>
        </p:nvGrpSpPr>
        <p:grpSpPr>
          <a:xfrm>
            <a:off x="2043806" y="6553200"/>
            <a:ext cx="5029311" cy="353946"/>
            <a:chOff x="2161244" y="5911307"/>
            <a:chExt cx="5029311" cy="353946"/>
          </a:xfrm>
        </p:grpSpPr>
        <p:sp>
          <p:nvSpPr>
            <p:cNvPr id="6" name="TextBox 5"/>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7" name="Rounded Rectangle 6"/>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8" name="Slide Number Placeholder 7"/>
          <p:cNvSpPr>
            <a:spLocks noGrp="1"/>
          </p:cNvSpPr>
          <p:nvPr>
            <p:ph type="sldNum" sz="quarter" idx="12"/>
          </p:nvPr>
        </p:nvSpPr>
        <p:spPr/>
        <p:txBody>
          <a:bodyPr/>
          <a:lstStyle/>
          <a:p>
            <a:fld id="{F602AE76-99CA-49A0-AC36-64F5F5D07FB4}" type="slidenum">
              <a:rPr lang="en-US" smtClean="0"/>
              <a:t>42</a:t>
            </a:fld>
            <a:endParaRPr lang="en-US"/>
          </a:p>
        </p:txBody>
      </p:sp>
    </p:spTree>
    <p:extLst>
      <p:ext uri="{BB962C8B-B14F-4D97-AF65-F5344CB8AC3E}">
        <p14:creationId xmlns:p14="http://schemas.microsoft.com/office/powerpoint/2010/main" val="31719455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1146" y="281637"/>
            <a:ext cx="6847757" cy="467032"/>
          </a:xfrm>
          <a:prstGeom prst="rect">
            <a:avLst/>
          </a:prstGeom>
          <a:noFill/>
        </p:spPr>
        <p:txBody>
          <a:bodyPr wrap="square" lIns="0" tIns="0" rIns="0" bIns="0" rtlCol="0">
            <a:noAutofit/>
          </a:bodyPr>
          <a:lstStyle/>
          <a:p>
            <a:pPr defTabSz="457200"/>
            <a:r>
              <a:rPr lang="en-US" sz="2800" b="1" dirty="0" smtClean="0">
                <a:solidFill>
                  <a:srgbClr val="E87722"/>
                </a:solidFill>
                <a:latin typeface="Arial"/>
                <a:cs typeface="Calibri"/>
              </a:rPr>
              <a:t>Transfers and sweeps</a:t>
            </a:r>
            <a:endParaRPr lang="en-US" sz="2800" b="1" dirty="0">
              <a:solidFill>
                <a:srgbClr val="E87722"/>
              </a:solidFill>
              <a:latin typeface="Arial"/>
              <a:cs typeface="Calibri"/>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grpSp>
        <p:nvGrpSpPr>
          <p:cNvPr id="14" name="Group 13"/>
          <p:cNvGrpSpPr/>
          <p:nvPr/>
        </p:nvGrpSpPr>
        <p:grpSpPr>
          <a:xfrm>
            <a:off x="1227801" y="1928432"/>
            <a:ext cx="7077999" cy="4624768"/>
            <a:chOff x="685800" y="1332283"/>
            <a:chExt cx="7077999" cy="4624768"/>
          </a:xfrm>
        </p:grpSpPr>
        <p:sp>
          <p:nvSpPr>
            <p:cNvPr id="8" name="Content Placeholder 4"/>
            <p:cNvSpPr txBox="1">
              <a:spLocks/>
            </p:cNvSpPr>
            <p:nvPr/>
          </p:nvSpPr>
          <p:spPr>
            <a:xfrm>
              <a:off x="685800" y="1332283"/>
              <a:ext cx="3581400" cy="4624768"/>
            </a:xfrm>
            <a:prstGeom prst="rect">
              <a:avLst/>
            </a:prstGeom>
          </p:spPr>
          <p:txBody>
            <a:bodyPr vert="horz" lIns="0" tIns="0" rIns="0" bIns="0" rtlCol="0" anchor="ctr">
              <a:noAutofit/>
            </a:bodyPr>
            <a:lstStyle>
              <a:lvl1pPr marL="171450" indent="-171450" algn="l" defTabSz="914400" rtl="0" eaLnBrk="1" latinLnBrk="0" hangingPunct="1">
                <a:lnSpc>
                  <a:spcPct val="100000"/>
                </a:lnSpc>
                <a:spcBef>
                  <a:spcPts val="0"/>
                </a:spcBef>
                <a:spcAft>
                  <a:spcPts val="600"/>
                </a:spcAft>
                <a:buClr>
                  <a:schemeClr val="accent1"/>
                </a:buClr>
                <a:buFont typeface="Arial" pitchFamily="34" charset="0"/>
                <a:buChar char="•"/>
                <a:defRPr sz="2000" kern="1200">
                  <a:solidFill>
                    <a:schemeClr val="tx1"/>
                  </a:solidFill>
                  <a:latin typeface="Arial" pitchFamily="34" charset="0"/>
                  <a:ea typeface="+mn-ea"/>
                  <a:cs typeface="Arial" pitchFamily="34" charset="0"/>
                </a:defRPr>
              </a:lvl1pPr>
              <a:lvl2pPr marL="457200" indent="-228600" algn="l" defTabSz="914400" rtl="0" eaLnBrk="1" latinLnBrk="0" hangingPunct="1">
                <a:lnSpc>
                  <a:spcPct val="100000"/>
                </a:lnSpc>
                <a:spcBef>
                  <a:spcPts val="0"/>
                </a:spcBef>
                <a:spcAft>
                  <a:spcPts val="600"/>
                </a:spcAft>
                <a:buFont typeface="Arial" pitchFamily="34" charset="0"/>
                <a:buChar char="–"/>
                <a:defRPr sz="1800" kern="1200">
                  <a:solidFill>
                    <a:schemeClr val="tx1"/>
                  </a:solidFill>
                  <a:latin typeface="Arial" pitchFamily="34" charset="0"/>
                  <a:ea typeface="+mn-ea"/>
                  <a:cs typeface="Arial" pitchFamily="34" charset="0"/>
                </a:defRPr>
              </a:lvl2pPr>
              <a:lvl3pPr marL="6858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3pPr>
              <a:lvl4pPr marL="971550" indent="-228600" algn="l" defTabSz="914400" rtl="0" eaLnBrk="1" latinLnBrk="0" hangingPunct="1">
                <a:lnSpc>
                  <a:spcPct val="100000"/>
                </a:lnSpc>
                <a:spcBef>
                  <a:spcPts val="0"/>
                </a:spcBef>
                <a:spcAft>
                  <a:spcPts val="600"/>
                </a:spcAft>
                <a:buFont typeface="Arial" pitchFamily="34" charset="0"/>
                <a:buChar char="–"/>
                <a:defRPr sz="1600" kern="1200">
                  <a:solidFill>
                    <a:schemeClr val="tx1"/>
                  </a:solidFill>
                  <a:latin typeface="Arial" pitchFamily="34" charset="0"/>
                  <a:ea typeface="+mn-ea"/>
                  <a:cs typeface="Arial" pitchFamily="34" charset="0"/>
                </a:defRPr>
              </a:lvl4pPr>
              <a:lvl5pPr marL="11430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600"/>
                </a:spcAft>
                <a:buClr>
                  <a:srgbClr val="D45D00"/>
                </a:buClr>
                <a:buSzTx/>
                <a:buFont typeface="Arial" pitchFamily="34" charset="0"/>
                <a:buNone/>
                <a:tabLst/>
                <a:defRPr/>
              </a:pPr>
              <a:r>
                <a:rPr lang="en-US" sz="3600" dirty="0" smtClean="0">
                  <a:solidFill>
                    <a:srgbClr val="E87722"/>
                  </a:solidFill>
                </a:rPr>
                <a:t>   $2,700</a:t>
              </a:r>
            </a:p>
            <a:p>
              <a:pPr marL="0" marR="0" lvl="0" indent="0" algn="ctr" defTabSz="914400" rtl="0" eaLnBrk="1" fontAlgn="auto" latinLnBrk="0" hangingPunct="1">
                <a:lnSpc>
                  <a:spcPct val="100000"/>
                </a:lnSpc>
                <a:spcBef>
                  <a:spcPts val="0"/>
                </a:spcBef>
                <a:spcAft>
                  <a:spcPts val="600"/>
                </a:spcAft>
                <a:buClr>
                  <a:srgbClr val="D45D00"/>
                </a:buClr>
                <a:buSzTx/>
                <a:buFont typeface="Arial" pitchFamily="34" charset="0"/>
                <a:buNone/>
                <a:tabLst/>
                <a:defRPr/>
              </a:pPr>
              <a:r>
                <a:rPr lang="en-US" sz="3600" u="sng" dirty="0" smtClean="0">
                  <a:solidFill>
                    <a:srgbClr val="E87722"/>
                  </a:solidFill>
                </a:rPr>
                <a:t>+    $600</a:t>
              </a:r>
            </a:p>
            <a:p>
              <a:pPr marL="0" marR="0" lvl="0" indent="0" algn="ctr" defTabSz="914400" rtl="0" eaLnBrk="1" fontAlgn="auto" latinLnBrk="0" hangingPunct="1">
                <a:lnSpc>
                  <a:spcPct val="100000"/>
                </a:lnSpc>
                <a:spcBef>
                  <a:spcPts val="0"/>
                </a:spcBef>
                <a:spcAft>
                  <a:spcPts val="600"/>
                </a:spcAft>
                <a:buClr>
                  <a:srgbClr val="D45D00"/>
                </a:buClr>
                <a:buSzTx/>
                <a:buFont typeface="Arial" pitchFamily="34" charset="0"/>
                <a:buNone/>
                <a:tabLst/>
                <a:defRPr/>
              </a:pPr>
              <a:r>
                <a:rPr kumimoji="0" lang="en-US" sz="3600" i="0" u="none" strike="noStrike" kern="1200" cap="none" spc="0" normalizeH="0" baseline="0" noProof="0" dirty="0" smtClean="0">
                  <a:ln>
                    <a:noFill/>
                  </a:ln>
                  <a:solidFill>
                    <a:srgbClr val="E87722"/>
                  </a:solidFill>
                  <a:effectLst/>
                  <a:uLnTx/>
                  <a:uFillTx/>
                </a:rPr>
                <a:t>   $3,300</a:t>
              </a:r>
              <a:endParaRPr kumimoji="0" lang="en-US" sz="3600" i="0" u="none" strike="noStrike" kern="1200" cap="none" spc="0" normalizeH="0" noProof="0" dirty="0" smtClean="0">
                <a:ln>
                  <a:noFill/>
                </a:ln>
                <a:solidFill>
                  <a:srgbClr val="E87722"/>
                </a:solidFill>
                <a:effectLst/>
                <a:uLnTx/>
                <a:uFillTx/>
              </a:endParaRPr>
            </a:p>
            <a:p>
              <a:pPr marL="0" marR="0" lvl="0" indent="0" algn="ctr" defTabSz="914400" rtl="0" eaLnBrk="1" fontAlgn="auto" latinLnBrk="0" hangingPunct="1">
                <a:lnSpc>
                  <a:spcPct val="100000"/>
                </a:lnSpc>
                <a:spcBef>
                  <a:spcPts val="0"/>
                </a:spcBef>
                <a:spcAft>
                  <a:spcPts val="600"/>
                </a:spcAft>
                <a:buClr>
                  <a:srgbClr val="D45D00"/>
                </a:buClr>
                <a:buSzTx/>
                <a:buFont typeface="Arial" pitchFamily="34" charset="0"/>
                <a:buNone/>
                <a:tabLst/>
                <a:defRPr/>
              </a:pPr>
              <a:endParaRPr lang="en-US" sz="1800" baseline="0" dirty="0">
                <a:solidFill>
                  <a:srgbClr val="E87722"/>
                </a:solidFill>
              </a:endParaRPr>
            </a:p>
            <a:p>
              <a:pPr marL="0" marR="0" lvl="0" indent="0" algn="ctr" defTabSz="914400" rtl="0" eaLnBrk="1" fontAlgn="auto" latinLnBrk="0" hangingPunct="1">
                <a:lnSpc>
                  <a:spcPct val="100000"/>
                </a:lnSpc>
                <a:spcBef>
                  <a:spcPts val="0"/>
                </a:spcBef>
                <a:spcAft>
                  <a:spcPts val="600"/>
                </a:spcAft>
                <a:buClr>
                  <a:srgbClr val="D45D00"/>
                </a:buClr>
                <a:buSzTx/>
                <a:buFont typeface="Arial" pitchFamily="34" charset="0"/>
                <a:buNone/>
                <a:tabLst/>
                <a:defRPr/>
              </a:pPr>
              <a:r>
                <a:rPr kumimoji="0" lang="en-US" sz="3600" b="0" i="0" u="sng" strike="noStrike" kern="1200" cap="none" spc="0" normalizeH="0" noProof="0" dirty="0" smtClean="0">
                  <a:ln>
                    <a:noFill/>
                  </a:ln>
                  <a:solidFill>
                    <a:srgbClr val="E87722"/>
                  </a:solidFill>
                  <a:effectLst/>
                  <a:uLnTx/>
                  <a:uFillTx/>
                </a:rPr>
                <a:t>-     $500</a:t>
              </a:r>
            </a:p>
            <a:p>
              <a:pPr marL="0" marR="0" lvl="0" indent="0" algn="ctr" defTabSz="914400" rtl="0" eaLnBrk="1" fontAlgn="auto" latinLnBrk="0" hangingPunct="1">
                <a:lnSpc>
                  <a:spcPct val="100000"/>
                </a:lnSpc>
                <a:spcBef>
                  <a:spcPts val="0"/>
                </a:spcBef>
                <a:spcAft>
                  <a:spcPts val="600"/>
                </a:spcAft>
                <a:buClr>
                  <a:srgbClr val="D45D00"/>
                </a:buClr>
                <a:buSzTx/>
                <a:buFont typeface="Arial" pitchFamily="34" charset="0"/>
                <a:buNone/>
                <a:tabLst/>
                <a:defRPr/>
              </a:pPr>
              <a:r>
                <a:rPr lang="en-US" sz="3600" baseline="0" dirty="0" smtClean="0">
                  <a:solidFill>
                    <a:srgbClr val="E87722"/>
                  </a:solidFill>
                </a:rPr>
                <a:t>   $2,800</a:t>
              </a:r>
              <a:endParaRPr kumimoji="0" lang="en-US" sz="3600" b="0" i="0" u="none" strike="noStrike" kern="1200" cap="none" spc="0" normalizeH="0" baseline="0" noProof="0" dirty="0">
                <a:ln>
                  <a:noFill/>
                </a:ln>
                <a:solidFill>
                  <a:srgbClr val="E87722"/>
                </a:solidFill>
                <a:effectLst/>
                <a:uLnTx/>
                <a:uFillTx/>
              </a:endParaRPr>
            </a:p>
          </p:txBody>
        </p:sp>
        <p:sp>
          <p:nvSpPr>
            <p:cNvPr id="9" name="Rectangle 8"/>
            <p:cNvSpPr/>
            <p:nvPr/>
          </p:nvSpPr>
          <p:spPr>
            <a:xfrm>
              <a:off x="3714466" y="1998973"/>
              <a:ext cx="3741986" cy="400110"/>
            </a:xfrm>
            <a:prstGeom prst="rect">
              <a:avLst/>
            </a:prstGeom>
          </p:spPr>
          <p:txBody>
            <a:bodyPr vert="horz" lIns="0" tIns="0" rIns="0" bIns="0" rtlCol="0" anchor="ctr">
              <a:noAutofit/>
            </a:bodyPr>
            <a:lstStyle/>
            <a:p>
              <a:pPr>
                <a:spcAft>
                  <a:spcPts val="600"/>
                </a:spcAft>
                <a:buClr>
                  <a:srgbClr val="D45D00"/>
                </a:buClr>
                <a:buFont typeface="Arial" pitchFamily="34" charset="0"/>
                <a:buNone/>
              </a:pPr>
              <a:r>
                <a:rPr lang="en-US" sz="1400" dirty="0">
                  <a:solidFill>
                    <a:srgbClr val="53565A"/>
                  </a:solidFill>
                  <a:latin typeface="Arial" pitchFamily="34" charset="0"/>
                  <a:cs typeface="Arial" pitchFamily="34" charset="0"/>
                </a:rPr>
                <a:t>Account balance as of April 1st </a:t>
              </a:r>
            </a:p>
          </p:txBody>
        </p:sp>
        <p:sp>
          <p:nvSpPr>
            <p:cNvPr id="10" name="Rectangle 9"/>
            <p:cNvSpPr/>
            <p:nvPr/>
          </p:nvSpPr>
          <p:spPr>
            <a:xfrm>
              <a:off x="3714466" y="2627683"/>
              <a:ext cx="2672655" cy="369332"/>
            </a:xfrm>
            <a:prstGeom prst="rect">
              <a:avLst/>
            </a:prstGeom>
          </p:spPr>
          <p:txBody>
            <a:bodyPr vert="horz" lIns="0" tIns="0" rIns="0" bIns="0" rtlCol="0" anchor="ctr">
              <a:noAutofit/>
            </a:bodyPr>
            <a:lstStyle/>
            <a:p>
              <a:pPr>
                <a:spcAft>
                  <a:spcPts val="600"/>
                </a:spcAft>
                <a:buClr>
                  <a:srgbClr val="D45D00"/>
                </a:buClr>
                <a:buFont typeface="Arial" pitchFamily="34" charset="0"/>
                <a:buNone/>
              </a:pPr>
              <a:r>
                <a:rPr lang="en-US" sz="1400" dirty="0">
                  <a:solidFill>
                    <a:srgbClr val="53565A"/>
                  </a:solidFill>
                  <a:latin typeface="Arial" pitchFamily="34" charset="0"/>
                  <a:cs typeface="Arial" pitchFamily="34" charset="0"/>
                </a:rPr>
                <a:t>HSA deposit on April 6th</a:t>
              </a:r>
            </a:p>
          </p:txBody>
        </p:sp>
        <p:sp>
          <p:nvSpPr>
            <p:cNvPr id="11" name="Rectangle 10"/>
            <p:cNvSpPr/>
            <p:nvPr/>
          </p:nvSpPr>
          <p:spPr>
            <a:xfrm>
              <a:off x="3733799" y="3248951"/>
              <a:ext cx="2044213" cy="369332"/>
            </a:xfrm>
            <a:prstGeom prst="rect">
              <a:avLst/>
            </a:prstGeom>
          </p:spPr>
          <p:txBody>
            <a:bodyPr vert="horz" lIns="0" tIns="0" rIns="0" bIns="0" rtlCol="0" anchor="ctr">
              <a:noAutofit/>
            </a:bodyPr>
            <a:lstStyle/>
            <a:p>
              <a:pPr>
                <a:spcAft>
                  <a:spcPts val="600"/>
                </a:spcAft>
                <a:buClr>
                  <a:srgbClr val="D45D00"/>
                </a:buClr>
                <a:buFont typeface="Arial" pitchFamily="34" charset="0"/>
                <a:buNone/>
              </a:pPr>
              <a:r>
                <a:rPr lang="en-US" sz="1400" dirty="0">
                  <a:solidFill>
                    <a:srgbClr val="53565A"/>
                  </a:solidFill>
                  <a:latin typeface="Arial" pitchFamily="34" charset="0"/>
                  <a:cs typeface="Arial" pitchFamily="34" charset="0"/>
                </a:rPr>
                <a:t>New HSA balance</a:t>
              </a:r>
            </a:p>
          </p:txBody>
        </p:sp>
        <p:sp>
          <p:nvSpPr>
            <p:cNvPr id="12" name="Rectangle 11"/>
            <p:cNvSpPr/>
            <p:nvPr/>
          </p:nvSpPr>
          <p:spPr>
            <a:xfrm>
              <a:off x="3714466" y="4227883"/>
              <a:ext cx="4049333" cy="369332"/>
            </a:xfrm>
            <a:prstGeom prst="rect">
              <a:avLst/>
            </a:prstGeom>
          </p:spPr>
          <p:txBody>
            <a:bodyPr vert="horz" lIns="0" tIns="0" rIns="0" bIns="0" rtlCol="0" anchor="ctr">
              <a:noAutofit/>
            </a:bodyPr>
            <a:lstStyle/>
            <a:p>
              <a:pPr>
                <a:spcAft>
                  <a:spcPts val="600"/>
                </a:spcAft>
                <a:buClr>
                  <a:srgbClr val="D45D00"/>
                </a:buClr>
                <a:buFont typeface="Arial" pitchFamily="34" charset="0"/>
                <a:buNone/>
              </a:pPr>
              <a:r>
                <a:rPr lang="en-US" sz="1400" dirty="0">
                  <a:solidFill>
                    <a:srgbClr val="53565A"/>
                  </a:solidFill>
                  <a:latin typeface="Arial" pitchFamily="34" charset="0"/>
                  <a:cs typeface="Arial" pitchFamily="34" charset="0"/>
                </a:rPr>
                <a:t>Automatic </a:t>
              </a:r>
              <a:r>
                <a:rPr lang="en-US" sz="1400" dirty="0" smtClean="0">
                  <a:solidFill>
                    <a:srgbClr val="53565A"/>
                  </a:solidFill>
                  <a:latin typeface="Arial" pitchFamily="34" charset="0"/>
                  <a:cs typeface="Arial" pitchFamily="34" charset="0"/>
                </a:rPr>
                <a:t>transfer/sweep to investment account</a:t>
              </a:r>
              <a:endParaRPr lang="en-US" sz="1400" dirty="0">
                <a:solidFill>
                  <a:srgbClr val="53565A"/>
                </a:solidFill>
                <a:latin typeface="Arial" pitchFamily="34" charset="0"/>
                <a:cs typeface="Arial" pitchFamily="34" charset="0"/>
              </a:endParaRPr>
            </a:p>
          </p:txBody>
        </p:sp>
        <p:sp>
          <p:nvSpPr>
            <p:cNvPr id="13" name="Rectangle 12"/>
            <p:cNvSpPr/>
            <p:nvPr/>
          </p:nvSpPr>
          <p:spPr>
            <a:xfrm>
              <a:off x="3714466" y="4869033"/>
              <a:ext cx="2044213" cy="369332"/>
            </a:xfrm>
            <a:prstGeom prst="rect">
              <a:avLst/>
            </a:prstGeom>
          </p:spPr>
          <p:txBody>
            <a:bodyPr vert="horz" lIns="0" tIns="0" rIns="0" bIns="0" rtlCol="0" anchor="ctr">
              <a:noAutofit/>
            </a:bodyPr>
            <a:lstStyle/>
            <a:p>
              <a:pPr>
                <a:spcAft>
                  <a:spcPts val="600"/>
                </a:spcAft>
                <a:buClr>
                  <a:srgbClr val="D45D00"/>
                </a:buClr>
                <a:buFont typeface="Arial" pitchFamily="34" charset="0"/>
                <a:buNone/>
              </a:pPr>
              <a:r>
                <a:rPr lang="en-US" sz="1400" dirty="0">
                  <a:solidFill>
                    <a:srgbClr val="53565A"/>
                  </a:solidFill>
                  <a:latin typeface="Arial" pitchFamily="34" charset="0"/>
                  <a:cs typeface="Arial" pitchFamily="34" charset="0"/>
                </a:rPr>
                <a:t>New HSA balance</a:t>
              </a:r>
            </a:p>
          </p:txBody>
        </p:sp>
      </p:grpSp>
      <p:sp>
        <p:nvSpPr>
          <p:cNvPr id="15" name="Rectangle 14"/>
          <p:cNvSpPr/>
          <p:nvPr/>
        </p:nvSpPr>
        <p:spPr>
          <a:xfrm>
            <a:off x="1371600" y="1524000"/>
            <a:ext cx="6324599" cy="576008"/>
          </a:xfrm>
          <a:prstGeom prst="rect">
            <a:avLst/>
          </a:prstGeom>
        </p:spPr>
        <p:txBody>
          <a:bodyPr vert="horz" lIns="0" tIns="0" rIns="0" bIns="0" rtlCol="0" anchor="ctr">
            <a:noAutofit/>
          </a:bodyPr>
          <a:lstStyle/>
          <a:p>
            <a:pPr algn="ctr">
              <a:spcAft>
                <a:spcPts val="600"/>
              </a:spcAft>
              <a:buClr>
                <a:srgbClr val="D45D00"/>
              </a:buClr>
              <a:buFont typeface="Arial" pitchFamily="34" charset="0"/>
              <a:buNone/>
            </a:pPr>
            <a:r>
              <a:rPr lang="en-US" sz="2000" b="1" dirty="0" smtClean="0">
                <a:solidFill>
                  <a:srgbClr val="E87722"/>
                </a:solidFill>
                <a:latin typeface="Arial" pitchFamily="34" charset="0"/>
                <a:cs typeface="Arial" pitchFamily="34" charset="0"/>
              </a:rPr>
              <a:t>Example: </a:t>
            </a:r>
          </a:p>
          <a:p>
            <a:pPr algn="ctr">
              <a:spcAft>
                <a:spcPts val="600"/>
              </a:spcAft>
              <a:buClr>
                <a:srgbClr val="D45D00"/>
              </a:buClr>
              <a:buFont typeface="Arial" pitchFamily="34" charset="0"/>
              <a:buNone/>
            </a:pPr>
            <a:r>
              <a:rPr lang="en-US" sz="2000" dirty="0" smtClean="0">
                <a:solidFill>
                  <a:srgbClr val="53565A"/>
                </a:solidFill>
                <a:latin typeface="Arial" pitchFamily="34" charset="0"/>
                <a:cs typeface="Arial" pitchFamily="34" charset="0"/>
              </a:rPr>
              <a:t>Investment transfer threshold is set at $2,800</a:t>
            </a:r>
            <a:endParaRPr lang="en-US" sz="2000" dirty="0">
              <a:solidFill>
                <a:srgbClr val="53565A"/>
              </a:solidFill>
              <a:latin typeface="Arial" pitchFamily="34" charset="0"/>
              <a:cs typeface="Arial" pitchFamily="34" charset="0"/>
            </a:endParaRPr>
          </a:p>
        </p:txBody>
      </p:sp>
      <p:grpSp>
        <p:nvGrpSpPr>
          <p:cNvPr id="16" name="Group 15"/>
          <p:cNvGrpSpPr/>
          <p:nvPr/>
        </p:nvGrpSpPr>
        <p:grpSpPr>
          <a:xfrm>
            <a:off x="2043806" y="6553200"/>
            <a:ext cx="5029311" cy="353946"/>
            <a:chOff x="2161244" y="5911307"/>
            <a:chExt cx="5029311" cy="353946"/>
          </a:xfrm>
        </p:grpSpPr>
        <p:sp>
          <p:nvSpPr>
            <p:cNvPr id="17" name="TextBox 16"/>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18" name="Rounded Rectangle 17"/>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2" name="Slide Number Placeholder 1"/>
          <p:cNvSpPr>
            <a:spLocks noGrp="1"/>
          </p:cNvSpPr>
          <p:nvPr>
            <p:ph type="sldNum" sz="quarter" idx="12"/>
          </p:nvPr>
        </p:nvSpPr>
        <p:spPr/>
        <p:txBody>
          <a:bodyPr/>
          <a:lstStyle/>
          <a:p>
            <a:fld id="{F602AE76-99CA-49A0-AC36-64F5F5D07FB4}" type="slidenum">
              <a:rPr lang="en-US" smtClean="0"/>
              <a:t>43</a:t>
            </a:fld>
            <a:endParaRPr lang="en-US"/>
          </a:p>
        </p:txBody>
      </p:sp>
    </p:spTree>
    <p:extLst>
      <p:ext uri="{BB962C8B-B14F-4D97-AF65-F5344CB8AC3E}">
        <p14:creationId xmlns:p14="http://schemas.microsoft.com/office/powerpoint/2010/main" val="364453152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01147" y="281637"/>
            <a:ext cx="6847757" cy="467032"/>
          </a:xfrm>
          <a:prstGeom prst="rect">
            <a:avLst/>
          </a:prstGeom>
          <a:noFill/>
        </p:spPr>
        <p:txBody>
          <a:bodyPr wrap="square" lIns="0" tIns="0" rIns="0" bIns="0" rtlCol="0">
            <a:noAutofit/>
          </a:bodyPr>
          <a:lstStyle/>
          <a:p>
            <a:pPr defTabSz="457200"/>
            <a:r>
              <a:rPr lang="en-US" sz="2800" b="1" dirty="0">
                <a:solidFill>
                  <a:srgbClr val="E87722"/>
                </a:solidFill>
                <a:latin typeface="Arial"/>
                <a:cs typeface="Calibri"/>
              </a:rPr>
              <a:t>Step </a:t>
            </a:r>
            <a:r>
              <a:rPr lang="en-US" sz="2800" b="1" dirty="0" smtClean="0">
                <a:solidFill>
                  <a:srgbClr val="E87722"/>
                </a:solidFill>
                <a:latin typeface="Arial"/>
                <a:cs typeface="Calibri"/>
              </a:rPr>
              <a:t>two: </a:t>
            </a:r>
            <a:r>
              <a:rPr lang="en-US" sz="2800" b="1" dirty="0">
                <a:solidFill>
                  <a:srgbClr val="E87722"/>
                </a:solidFill>
                <a:latin typeface="Arial"/>
                <a:cs typeface="Calibri"/>
              </a:rPr>
              <a:t>S</a:t>
            </a:r>
            <a:r>
              <a:rPr lang="en-US" sz="2800" b="1" dirty="0" smtClean="0">
                <a:solidFill>
                  <a:srgbClr val="E87722"/>
                </a:solidFill>
                <a:latin typeface="Arial"/>
                <a:cs typeface="Calibri"/>
              </a:rPr>
              <a:t>etting up transfers</a:t>
            </a:r>
            <a:endParaRPr lang="en-US" sz="2800" b="1" dirty="0">
              <a:solidFill>
                <a:srgbClr val="E87722"/>
              </a:solidFill>
              <a:latin typeface="Arial"/>
              <a:cs typeface="Calibri"/>
            </a:endParaRP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grpSp>
        <p:nvGrpSpPr>
          <p:cNvPr id="6" name="Group 5"/>
          <p:cNvGrpSpPr/>
          <p:nvPr/>
        </p:nvGrpSpPr>
        <p:grpSpPr>
          <a:xfrm>
            <a:off x="3866213" y="1844758"/>
            <a:ext cx="4410507" cy="3833132"/>
            <a:chOff x="3831577" y="1843768"/>
            <a:chExt cx="4410507" cy="3833132"/>
          </a:xfrm>
        </p:grpSpPr>
        <p:pic>
          <p:nvPicPr>
            <p:cNvPr id="9" name="Picture 2" descr="image0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1577" y="1843768"/>
              <a:ext cx="4410507" cy="3833132"/>
            </a:xfrm>
            <a:prstGeom prst="rect">
              <a:avLst/>
            </a:prstGeom>
            <a:ln w="9525">
              <a:solidFill>
                <a:srgbClr val="000000"/>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25293" y="2438400"/>
              <a:ext cx="847221" cy="1866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73053" y="2473757"/>
              <a:ext cx="91440" cy="91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3" name="Content Placeholder 2"/>
          <p:cNvSpPr txBox="1">
            <a:spLocks/>
          </p:cNvSpPr>
          <p:nvPr/>
        </p:nvSpPr>
        <p:spPr>
          <a:xfrm>
            <a:off x="304800" y="1447800"/>
            <a:ext cx="3200400" cy="4430486"/>
          </a:xfrm>
          <a:prstGeom prst="rect">
            <a:avLst/>
          </a:prstGeom>
        </p:spPr>
        <p:txBody>
          <a:bodyPr vert="horz" lIns="0" tIns="0" rIns="0" bIns="0" rtlCol="0" anchor="ctr">
            <a:noAutofit/>
          </a:bodyPr>
          <a:lstStyle>
            <a:lvl1pPr marL="171450" indent="-171450" algn="l" defTabSz="914400" rtl="0" eaLnBrk="1" latinLnBrk="0" hangingPunct="1">
              <a:lnSpc>
                <a:spcPct val="100000"/>
              </a:lnSpc>
              <a:spcBef>
                <a:spcPts val="0"/>
              </a:spcBef>
              <a:spcAft>
                <a:spcPts val="600"/>
              </a:spcAft>
              <a:buClr>
                <a:schemeClr val="accent1"/>
              </a:buClr>
              <a:buFont typeface="Arial" pitchFamily="34" charset="0"/>
              <a:buChar char="•"/>
              <a:defRPr sz="2000" kern="1200">
                <a:solidFill>
                  <a:schemeClr val="tx1"/>
                </a:solidFill>
                <a:latin typeface="Arial" pitchFamily="34" charset="0"/>
                <a:ea typeface="+mn-ea"/>
                <a:cs typeface="Arial" pitchFamily="34" charset="0"/>
              </a:defRPr>
            </a:lvl1pPr>
            <a:lvl2pPr marL="457200" indent="-228600" algn="l" defTabSz="914400" rtl="0" eaLnBrk="1" latinLnBrk="0" hangingPunct="1">
              <a:lnSpc>
                <a:spcPct val="100000"/>
              </a:lnSpc>
              <a:spcBef>
                <a:spcPts val="0"/>
              </a:spcBef>
              <a:spcAft>
                <a:spcPts val="600"/>
              </a:spcAft>
              <a:buFont typeface="Arial" pitchFamily="34" charset="0"/>
              <a:buChar char="–"/>
              <a:defRPr sz="1800" kern="1200">
                <a:solidFill>
                  <a:schemeClr val="tx1"/>
                </a:solidFill>
                <a:latin typeface="Arial" pitchFamily="34" charset="0"/>
                <a:ea typeface="+mn-ea"/>
                <a:cs typeface="Arial" pitchFamily="34" charset="0"/>
              </a:defRPr>
            </a:lvl2pPr>
            <a:lvl3pPr marL="6858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3pPr>
            <a:lvl4pPr marL="971550" indent="-228600" algn="l" defTabSz="914400" rtl="0" eaLnBrk="1" latinLnBrk="0" hangingPunct="1">
              <a:lnSpc>
                <a:spcPct val="100000"/>
              </a:lnSpc>
              <a:spcBef>
                <a:spcPts val="0"/>
              </a:spcBef>
              <a:spcAft>
                <a:spcPts val="600"/>
              </a:spcAft>
              <a:buFont typeface="Arial" pitchFamily="34" charset="0"/>
              <a:buChar char="–"/>
              <a:defRPr sz="1600" kern="1200">
                <a:solidFill>
                  <a:schemeClr val="tx1"/>
                </a:solidFill>
                <a:latin typeface="Arial" pitchFamily="34" charset="0"/>
                <a:ea typeface="+mn-ea"/>
                <a:cs typeface="Arial" pitchFamily="34" charset="0"/>
              </a:defRPr>
            </a:lvl4pPr>
            <a:lvl5pPr marL="11430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0"/>
              </a:spcBef>
              <a:spcAft>
                <a:spcPts val="600"/>
              </a:spcAft>
              <a:buClr>
                <a:srgbClr val="E87722"/>
              </a:buClr>
              <a:buSzTx/>
              <a:buFont typeface="+mj-lt"/>
              <a:buAutoNum type="arabicPeriod"/>
              <a:tabLst/>
              <a:defRPr/>
            </a:pPr>
            <a:r>
              <a:rPr kumimoji="0" lang="en-US" sz="1800" b="1" i="0" u="none" strike="noStrike" kern="1200" cap="none" spc="0" normalizeH="0" baseline="0" noProof="0" dirty="0" smtClean="0">
                <a:ln>
                  <a:noFill/>
                </a:ln>
                <a:solidFill>
                  <a:srgbClr val="E87722"/>
                </a:solidFill>
                <a:effectLst/>
                <a:uLnTx/>
                <a:uFillTx/>
                <a:latin typeface="Arial" pitchFamily="34" charset="0"/>
                <a:ea typeface="+mn-ea"/>
                <a:cs typeface="Arial" pitchFamily="34" charset="0"/>
              </a:rPr>
              <a:t>Select “Setup</a:t>
            </a:r>
            <a:r>
              <a:rPr kumimoji="0" lang="en-US" sz="1800" b="1" i="0" u="none" strike="noStrike" kern="1200" cap="none" spc="0" normalizeH="0" noProof="0" dirty="0" smtClean="0">
                <a:ln>
                  <a:noFill/>
                </a:ln>
                <a:solidFill>
                  <a:srgbClr val="E87722"/>
                </a:solidFill>
                <a:effectLst/>
                <a:uLnTx/>
                <a:uFillTx/>
                <a:latin typeface="Arial" pitchFamily="34" charset="0"/>
                <a:ea typeface="+mn-ea"/>
                <a:cs typeface="Arial" pitchFamily="34" charset="0"/>
              </a:rPr>
              <a:t> Investment Transfers”</a:t>
            </a:r>
          </a:p>
        </p:txBody>
      </p:sp>
      <p:sp>
        <p:nvSpPr>
          <p:cNvPr id="15" name="Oval 14"/>
          <p:cNvSpPr/>
          <p:nvPr/>
        </p:nvSpPr>
        <p:spPr>
          <a:xfrm>
            <a:off x="6232398" y="3124200"/>
            <a:ext cx="1255062" cy="325582"/>
          </a:xfrm>
          <a:prstGeom prst="ellipse">
            <a:avLst/>
          </a:prstGeom>
          <a:noFill/>
          <a:ln w="38100" cap="flat" cmpd="sng" algn="ctr">
            <a:solidFill>
              <a:srgbClr val="53565A"/>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Arial"/>
              <a:ea typeface="+mn-ea"/>
              <a:cs typeface="+mn-cs"/>
            </a:endParaRPr>
          </a:p>
        </p:txBody>
      </p:sp>
      <p:grpSp>
        <p:nvGrpSpPr>
          <p:cNvPr id="16" name="Group 15"/>
          <p:cNvGrpSpPr/>
          <p:nvPr/>
        </p:nvGrpSpPr>
        <p:grpSpPr>
          <a:xfrm>
            <a:off x="2043806" y="6553200"/>
            <a:ext cx="5029311" cy="353946"/>
            <a:chOff x="2161244" y="5911307"/>
            <a:chExt cx="5029311" cy="353946"/>
          </a:xfrm>
        </p:grpSpPr>
        <p:sp>
          <p:nvSpPr>
            <p:cNvPr id="17" name="TextBox 16"/>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18" name="Rounded Rectangle 17"/>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2" name="Slide Number Placeholder 1"/>
          <p:cNvSpPr>
            <a:spLocks noGrp="1"/>
          </p:cNvSpPr>
          <p:nvPr>
            <p:ph type="sldNum" sz="quarter" idx="12"/>
          </p:nvPr>
        </p:nvSpPr>
        <p:spPr/>
        <p:txBody>
          <a:bodyPr/>
          <a:lstStyle/>
          <a:p>
            <a:fld id="{F602AE76-99CA-49A0-AC36-64F5F5D07FB4}" type="slidenum">
              <a:rPr lang="en-US" smtClean="0"/>
              <a:t>44</a:t>
            </a:fld>
            <a:endParaRPr lang="en-US"/>
          </a:p>
        </p:txBody>
      </p:sp>
    </p:spTree>
    <p:extLst>
      <p:ext uri="{BB962C8B-B14F-4D97-AF65-F5344CB8AC3E}">
        <p14:creationId xmlns:p14="http://schemas.microsoft.com/office/powerpoint/2010/main" val="4053932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100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01146" y="281637"/>
            <a:ext cx="6847757" cy="467032"/>
          </a:xfrm>
          <a:prstGeom prst="rect">
            <a:avLst/>
          </a:prstGeom>
          <a:noFill/>
        </p:spPr>
        <p:txBody>
          <a:bodyPr wrap="square" lIns="0" tIns="0" rIns="0" bIns="0" rtlCol="0">
            <a:noAutofit/>
          </a:bodyPr>
          <a:lstStyle/>
          <a:p>
            <a:pPr defTabSz="457200"/>
            <a:r>
              <a:rPr lang="en-US" sz="2800" b="1" dirty="0">
                <a:solidFill>
                  <a:srgbClr val="E87722"/>
                </a:solidFill>
                <a:latin typeface="Arial"/>
                <a:cs typeface="Calibri"/>
              </a:rPr>
              <a:t>Step two: </a:t>
            </a:r>
            <a:r>
              <a:rPr lang="en-US" sz="2800" b="1" dirty="0" smtClean="0">
                <a:solidFill>
                  <a:srgbClr val="E87722"/>
                </a:solidFill>
                <a:latin typeface="Arial"/>
                <a:cs typeface="Calibri"/>
              </a:rPr>
              <a:t>Setting </a:t>
            </a:r>
            <a:r>
              <a:rPr lang="en-US" sz="2800" b="1" dirty="0">
                <a:solidFill>
                  <a:srgbClr val="E87722"/>
                </a:solidFill>
                <a:latin typeface="Arial"/>
                <a:cs typeface="Calibri"/>
              </a:rPr>
              <a:t>up transfers</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pic>
        <p:nvPicPr>
          <p:cNvPr id="4098" name="Picture 6" descr="image0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2057400"/>
            <a:ext cx="5047071" cy="3297542"/>
          </a:xfrm>
          <a:prstGeom prst="rect">
            <a:avLst/>
          </a:prstGeom>
          <a:ln w="9525">
            <a:solidFill>
              <a:srgbClr val="000000"/>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a:xfrm>
            <a:off x="304800" y="1447800"/>
            <a:ext cx="3048000" cy="4430486"/>
          </a:xfrm>
          <a:prstGeom prst="rect">
            <a:avLst/>
          </a:prstGeom>
        </p:spPr>
        <p:txBody>
          <a:bodyPr vert="horz" lIns="0" tIns="0" rIns="0" bIns="0" rtlCol="0" anchor="ctr">
            <a:noAutofit/>
          </a:bodyPr>
          <a:lstStyle>
            <a:lvl1pPr marL="171450" indent="-171450" algn="l" defTabSz="914400" rtl="0" eaLnBrk="1" latinLnBrk="0" hangingPunct="1">
              <a:lnSpc>
                <a:spcPct val="100000"/>
              </a:lnSpc>
              <a:spcBef>
                <a:spcPts val="0"/>
              </a:spcBef>
              <a:spcAft>
                <a:spcPts val="600"/>
              </a:spcAft>
              <a:buClr>
                <a:schemeClr val="accent1"/>
              </a:buClr>
              <a:buFont typeface="Arial" pitchFamily="34" charset="0"/>
              <a:buChar char="•"/>
              <a:defRPr sz="2000" kern="1200">
                <a:solidFill>
                  <a:schemeClr val="tx1"/>
                </a:solidFill>
                <a:latin typeface="Arial" pitchFamily="34" charset="0"/>
                <a:ea typeface="+mn-ea"/>
                <a:cs typeface="Arial" pitchFamily="34" charset="0"/>
              </a:defRPr>
            </a:lvl1pPr>
            <a:lvl2pPr marL="457200" indent="-228600" algn="l" defTabSz="914400" rtl="0" eaLnBrk="1" latinLnBrk="0" hangingPunct="1">
              <a:lnSpc>
                <a:spcPct val="100000"/>
              </a:lnSpc>
              <a:spcBef>
                <a:spcPts val="0"/>
              </a:spcBef>
              <a:spcAft>
                <a:spcPts val="600"/>
              </a:spcAft>
              <a:buFont typeface="Arial" pitchFamily="34" charset="0"/>
              <a:buChar char="–"/>
              <a:defRPr sz="1800" kern="1200">
                <a:solidFill>
                  <a:schemeClr val="tx1"/>
                </a:solidFill>
                <a:latin typeface="Arial" pitchFamily="34" charset="0"/>
                <a:ea typeface="+mn-ea"/>
                <a:cs typeface="Arial" pitchFamily="34" charset="0"/>
              </a:defRPr>
            </a:lvl2pPr>
            <a:lvl3pPr marL="6858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3pPr>
            <a:lvl4pPr marL="971550" indent="-228600" algn="l" defTabSz="914400" rtl="0" eaLnBrk="1" latinLnBrk="0" hangingPunct="1">
              <a:lnSpc>
                <a:spcPct val="100000"/>
              </a:lnSpc>
              <a:spcBef>
                <a:spcPts val="0"/>
              </a:spcBef>
              <a:spcAft>
                <a:spcPts val="600"/>
              </a:spcAft>
              <a:buFont typeface="Arial" pitchFamily="34" charset="0"/>
              <a:buChar char="–"/>
              <a:defRPr sz="1600" kern="1200">
                <a:solidFill>
                  <a:schemeClr val="tx1"/>
                </a:solidFill>
                <a:latin typeface="Arial" pitchFamily="34" charset="0"/>
                <a:ea typeface="+mn-ea"/>
                <a:cs typeface="Arial" pitchFamily="34" charset="0"/>
              </a:defRPr>
            </a:lvl4pPr>
            <a:lvl5pPr marL="11430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lvl="0" indent="-342900">
              <a:buClr>
                <a:srgbClr val="E87722"/>
              </a:buClr>
              <a:buFont typeface="+mj-lt"/>
              <a:buAutoNum type="arabicPeriod" startAt="2"/>
              <a:defRPr/>
            </a:pPr>
            <a:r>
              <a:rPr lang="en-US" sz="1800" b="1" dirty="0" smtClean="0">
                <a:solidFill>
                  <a:srgbClr val="E87722"/>
                </a:solidFill>
              </a:rPr>
              <a:t>Check the checkbox</a:t>
            </a:r>
            <a:r>
              <a:rPr lang="en-US" sz="1800" b="1" dirty="0">
                <a:solidFill>
                  <a:srgbClr val="E87722"/>
                </a:solidFill>
              </a:rPr>
              <a:t> </a:t>
            </a:r>
            <a:r>
              <a:rPr lang="en-US" sz="1800" b="1" dirty="0" smtClean="0">
                <a:solidFill>
                  <a:srgbClr val="E87722"/>
                </a:solidFill>
              </a:rPr>
              <a:t>and enter desired investment threshold</a:t>
            </a:r>
          </a:p>
          <a:p>
            <a:pPr marL="640080" lvl="2" indent="-182880">
              <a:buClr>
                <a:srgbClr val="E87722"/>
              </a:buClr>
              <a:defRPr/>
            </a:pPr>
            <a:r>
              <a:rPr lang="en-US" dirty="0" smtClean="0">
                <a:solidFill>
                  <a:srgbClr val="53565A"/>
                </a:solidFill>
              </a:rPr>
              <a:t>Your investment transfer threshold may be $2,500 or more in increments of $100</a:t>
            </a:r>
          </a:p>
        </p:txBody>
      </p:sp>
      <p:sp>
        <p:nvSpPr>
          <p:cNvPr id="9" name="Oval 8"/>
          <p:cNvSpPr/>
          <p:nvPr/>
        </p:nvSpPr>
        <p:spPr>
          <a:xfrm>
            <a:off x="7086600" y="3810000"/>
            <a:ext cx="1255062" cy="762000"/>
          </a:xfrm>
          <a:prstGeom prst="ellipse">
            <a:avLst/>
          </a:prstGeom>
          <a:noFill/>
          <a:ln w="38100" cap="flat" cmpd="sng" algn="ctr">
            <a:solidFill>
              <a:srgbClr val="53565A"/>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Arial"/>
              <a:ea typeface="+mn-ea"/>
              <a:cs typeface="+mn-cs"/>
            </a:endParaRPr>
          </a:p>
        </p:txBody>
      </p:sp>
      <p:grpSp>
        <p:nvGrpSpPr>
          <p:cNvPr id="10" name="Group 9"/>
          <p:cNvGrpSpPr/>
          <p:nvPr/>
        </p:nvGrpSpPr>
        <p:grpSpPr>
          <a:xfrm>
            <a:off x="2043806" y="6553200"/>
            <a:ext cx="5029311" cy="353946"/>
            <a:chOff x="2161244" y="5911307"/>
            <a:chExt cx="5029311" cy="353946"/>
          </a:xfrm>
        </p:grpSpPr>
        <p:sp>
          <p:nvSpPr>
            <p:cNvPr id="11" name="TextBox 10"/>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12" name="Rounded Rectangle 11"/>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2" name="Slide Number Placeholder 1"/>
          <p:cNvSpPr>
            <a:spLocks noGrp="1"/>
          </p:cNvSpPr>
          <p:nvPr>
            <p:ph type="sldNum" sz="quarter" idx="12"/>
          </p:nvPr>
        </p:nvSpPr>
        <p:spPr/>
        <p:txBody>
          <a:bodyPr/>
          <a:lstStyle/>
          <a:p>
            <a:fld id="{F602AE76-99CA-49A0-AC36-64F5F5D07FB4}" type="slidenum">
              <a:rPr lang="en-US" smtClean="0"/>
              <a:t>45</a:t>
            </a:fld>
            <a:endParaRPr lang="en-US"/>
          </a:p>
        </p:txBody>
      </p:sp>
    </p:spTree>
    <p:extLst>
      <p:ext uri="{BB962C8B-B14F-4D97-AF65-F5344CB8AC3E}">
        <p14:creationId xmlns:p14="http://schemas.microsoft.com/office/powerpoint/2010/main" val="3330783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401147" y="281637"/>
            <a:ext cx="6847757" cy="467032"/>
          </a:xfrm>
          <a:prstGeom prst="rect">
            <a:avLst/>
          </a:prstGeom>
          <a:noFill/>
        </p:spPr>
        <p:txBody>
          <a:bodyPr wrap="square" lIns="0" tIns="0" rIns="0" bIns="0" rtlCol="0">
            <a:noAutofit/>
          </a:bodyPr>
          <a:lstStyle/>
          <a:p>
            <a:pPr defTabSz="457200"/>
            <a:r>
              <a:rPr lang="en-US" sz="2800" b="1" dirty="0">
                <a:solidFill>
                  <a:srgbClr val="E87722"/>
                </a:solidFill>
                <a:latin typeface="Arial"/>
                <a:cs typeface="Calibri"/>
              </a:rPr>
              <a:t>Account management tools</a:t>
            </a:r>
          </a:p>
        </p:txBody>
      </p:sp>
      <p:sp>
        <p:nvSpPr>
          <p:cNvPr id="14" name="Content Placeholder 2"/>
          <p:cNvSpPr txBox="1">
            <a:spLocks/>
          </p:cNvSpPr>
          <p:nvPr/>
        </p:nvSpPr>
        <p:spPr>
          <a:xfrm>
            <a:off x="457200" y="1277070"/>
            <a:ext cx="3048000" cy="4634775"/>
          </a:xfrm>
          <a:prstGeom prst="rect">
            <a:avLst/>
          </a:prstGeom>
        </p:spPr>
        <p:txBody>
          <a:bodyPr vert="horz" lIns="0" tIns="0" rIns="0" bIns="0" rtlCol="0" anchor="ctr">
            <a:noAutofit/>
          </a:bodyPr>
          <a:lstStyle>
            <a:lvl1pPr marL="171450" indent="-171450" algn="l" defTabSz="914400" rtl="0" eaLnBrk="1" latinLnBrk="0" hangingPunct="1">
              <a:lnSpc>
                <a:spcPct val="100000"/>
              </a:lnSpc>
              <a:spcBef>
                <a:spcPts val="0"/>
              </a:spcBef>
              <a:spcAft>
                <a:spcPts val="600"/>
              </a:spcAft>
              <a:buClr>
                <a:schemeClr val="accent1"/>
              </a:buClr>
              <a:buFont typeface="Arial" pitchFamily="34" charset="0"/>
              <a:buChar char="•"/>
              <a:defRPr sz="2000" kern="1200">
                <a:solidFill>
                  <a:schemeClr val="tx1"/>
                </a:solidFill>
                <a:latin typeface="Arial" pitchFamily="34" charset="0"/>
                <a:ea typeface="+mn-ea"/>
                <a:cs typeface="Arial" pitchFamily="34" charset="0"/>
              </a:defRPr>
            </a:lvl1pPr>
            <a:lvl2pPr marL="457200" indent="-228600" algn="l" defTabSz="914400" rtl="0" eaLnBrk="1" latinLnBrk="0" hangingPunct="1">
              <a:lnSpc>
                <a:spcPct val="100000"/>
              </a:lnSpc>
              <a:spcBef>
                <a:spcPts val="0"/>
              </a:spcBef>
              <a:spcAft>
                <a:spcPts val="600"/>
              </a:spcAft>
              <a:buFont typeface="Arial" pitchFamily="34" charset="0"/>
              <a:buChar char="–"/>
              <a:defRPr sz="1800" kern="1200">
                <a:solidFill>
                  <a:schemeClr val="tx1"/>
                </a:solidFill>
                <a:latin typeface="Arial" pitchFamily="34" charset="0"/>
                <a:ea typeface="+mn-ea"/>
                <a:cs typeface="Arial" pitchFamily="34" charset="0"/>
              </a:defRPr>
            </a:lvl2pPr>
            <a:lvl3pPr marL="6858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3pPr>
            <a:lvl4pPr marL="971550" indent="-228600" algn="l" defTabSz="914400" rtl="0" eaLnBrk="1" latinLnBrk="0" hangingPunct="1">
              <a:lnSpc>
                <a:spcPct val="100000"/>
              </a:lnSpc>
              <a:spcBef>
                <a:spcPts val="0"/>
              </a:spcBef>
              <a:spcAft>
                <a:spcPts val="600"/>
              </a:spcAft>
              <a:buFont typeface="Arial" pitchFamily="34" charset="0"/>
              <a:buChar char="–"/>
              <a:defRPr sz="1600" kern="1200">
                <a:solidFill>
                  <a:schemeClr val="tx1"/>
                </a:solidFill>
                <a:latin typeface="Arial" pitchFamily="34" charset="0"/>
                <a:ea typeface="+mn-ea"/>
                <a:cs typeface="Arial" pitchFamily="34" charset="0"/>
              </a:defRPr>
            </a:lvl4pPr>
            <a:lvl5pPr marL="11430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
                <a:srgbClr val="D45D00"/>
              </a:buClr>
              <a:buSzTx/>
              <a:buFont typeface="Arial" pitchFamily="34" charset="0"/>
              <a:buNone/>
              <a:tabLst/>
              <a:defRPr/>
            </a:pPr>
            <a:r>
              <a:rPr lang="en-US" sz="1800" b="1" dirty="0" smtClean="0">
                <a:solidFill>
                  <a:srgbClr val="E87722"/>
                </a:solidFill>
              </a:rPr>
              <a:t>Investment homepage</a:t>
            </a:r>
          </a:p>
          <a:p>
            <a:pPr lvl="1">
              <a:buClr>
                <a:srgbClr val="E87722"/>
              </a:buClr>
              <a:defRPr/>
            </a:pPr>
            <a:r>
              <a:rPr lang="en-US" dirty="0" smtClean="0">
                <a:solidFill>
                  <a:srgbClr val="53565A"/>
                </a:solidFill>
              </a:rPr>
              <a:t>Snapshot </a:t>
            </a:r>
            <a:r>
              <a:rPr lang="en-US" dirty="0">
                <a:solidFill>
                  <a:srgbClr val="53565A"/>
                </a:solidFill>
              </a:rPr>
              <a:t>view of:</a:t>
            </a:r>
          </a:p>
          <a:p>
            <a:pPr marL="640080" lvl="2" indent="-182880">
              <a:buClr>
                <a:srgbClr val="E87722"/>
              </a:buClr>
              <a:defRPr/>
            </a:pPr>
            <a:r>
              <a:rPr lang="en-US" noProof="0" dirty="0" smtClean="0">
                <a:solidFill>
                  <a:srgbClr val="53565A"/>
                </a:solidFill>
              </a:rPr>
              <a:t>Account messages</a:t>
            </a:r>
          </a:p>
          <a:p>
            <a:pPr marL="640080" lvl="2" indent="-182880">
              <a:buClr>
                <a:srgbClr val="E87722"/>
              </a:buClr>
              <a:defRPr/>
            </a:pPr>
            <a:r>
              <a:rPr kumimoji="0" lang="en-US" b="0" i="0" u="none" strike="noStrike" kern="1200" cap="none" spc="0" normalizeH="0" baseline="0" dirty="0" smtClean="0">
                <a:ln>
                  <a:noFill/>
                </a:ln>
                <a:solidFill>
                  <a:srgbClr val="53565A"/>
                </a:solidFill>
                <a:effectLst/>
                <a:uLnTx/>
                <a:uFillTx/>
              </a:rPr>
              <a:t>Daily</a:t>
            </a:r>
            <a:r>
              <a:rPr kumimoji="0" lang="en-US" b="0" i="0" u="none" strike="noStrike" kern="1200" cap="none" spc="0" normalizeH="0" dirty="0" smtClean="0">
                <a:ln>
                  <a:noFill/>
                </a:ln>
                <a:solidFill>
                  <a:srgbClr val="53565A"/>
                </a:solidFill>
                <a:effectLst/>
                <a:uLnTx/>
                <a:uFillTx/>
              </a:rPr>
              <a:t> market activity</a:t>
            </a:r>
          </a:p>
          <a:p>
            <a:pPr marL="640080" lvl="2" indent="-182880">
              <a:buClr>
                <a:srgbClr val="E87722"/>
              </a:buClr>
              <a:defRPr/>
            </a:pPr>
            <a:r>
              <a:rPr lang="en-US" baseline="0" noProof="0" dirty="0" smtClean="0">
                <a:solidFill>
                  <a:srgbClr val="53565A"/>
                </a:solidFill>
              </a:rPr>
              <a:t>Account</a:t>
            </a:r>
            <a:r>
              <a:rPr lang="en-US" noProof="0" dirty="0" smtClean="0">
                <a:solidFill>
                  <a:srgbClr val="53565A"/>
                </a:solidFill>
              </a:rPr>
              <a:t> balance</a:t>
            </a:r>
          </a:p>
          <a:p>
            <a:pPr marL="640080" lvl="2" indent="-182880">
              <a:buClr>
                <a:srgbClr val="E87722"/>
              </a:buClr>
              <a:defRPr/>
            </a:pPr>
            <a:r>
              <a:rPr kumimoji="0" lang="en-US" b="0" i="0" u="none" strike="noStrike" kern="1200" cap="none" spc="0" normalizeH="0" baseline="0" dirty="0" smtClean="0">
                <a:ln>
                  <a:noFill/>
                </a:ln>
                <a:solidFill>
                  <a:srgbClr val="53565A"/>
                </a:solidFill>
                <a:effectLst/>
                <a:uLnTx/>
                <a:uFillTx/>
              </a:rPr>
              <a:t>Investment</a:t>
            </a:r>
            <a:r>
              <a:rPr kumimoji="0" lang="en-US" b="0" i="0" u="none" strike="noStrike" kern="1200" cap="none" spc="0" normalizeH="0" dirty="0" smtClean="0">
                <a:ln>
                  <a:noFill/>
                </a:ln>
                <a:solidFill>
                  <a:srgbClr val="53565A"/>
                </a:solidFill>
                <a:effectLst/>
                <a:uLnTx/>
                <a:uFillTx/>
              </a:rPr>
              <a:t> elections</a:t>
            </a:r>
          </a:p>
          <a:p>
            <a:pPr marL="640080" lvl="2" indent="-182880">
              <a:buClr>
                <a:srgbClr val="E87722"/>
              </a:buClr>
              <a:defRPr/>
            </a:pPr>
            <a:r>
              <a:rPr lang="en-US" baseline="0" noProof="0" dirty="0" smtClean="0">
                <a:solidFill>
                  <a:srgbClr val="53565A"/>
                </a:solidFill>
              </a:rPr>
              <a:t>Investment</a:t>
            </a:r>
            <a:r>
              <a:rPr lang="en-US" noProof="0" dirty="0" smtClean="0">
                <a:solidFill>
                  <a:srgbClr val="53565A"/>
                </a:solidFill>
              </a:rPr>
              <a:t> portfolio</a:t>
            </a:r>
          </a:p>
          <a:p>
            <a:pPr marL="640080" lvl="2" indent="-182880">
              <a:buClr>
                <a:srgbClr val="E87722"/>
              </a:buClr>
              <a:defRPr/>
            </a:pPr>
            <a:r>
              <a:rPr kumimoji="0" lang="en-US" b="0" i="0" u="none" strike="noStrike" kern="1200" cap="none" spc="0" normalizeH="0" baseline="0" dirty="0" smtClean="0">
                <a:ln>
                  <a:noFill/>
                </a:ln>
                <a:solidFill>
                  <a:srgbClr val="53565A"/>
                </a:solidFill>
                <a:effectLst/>
                <a:uLnTx/>
                <a:uFillTx/>
              </a:rPr>
              <a:t>Investment</a:t>
            </a:r>
            <a:r>
              <a:rPr kumimoji="0" lang="en-US" b="0" i="0" u="none" strike="noStrike" kern="1200" cap="none" spc="0" normalizeH="0" dirty="0" smtClean="0">
                <a:ln>
                  <a:noFill/>
                </a:ln>
                <a:solidFill>
                  <a:srgbClr val="53565A"/>
                </a:solidFill>
                <a:effectLst/>
                <a:uLnTx/>
                <a:uFillTx/>
              </a:rPr>
              <a:t> returns</a:t>
            </a:r>
          </a:p>
          <a:p>
            <a:pPr marL="640080" lvl="2" indent="-182880">
              <a:buClr>
                <a:srgbClr val="E87722"/>
              </a:buClr>
              <a:defRPr/>
            </a:pPr>
            <a:r>
              <a:rPr lang="en-US" baseline="0" noProof="0" dirty="0" smtClean="0">
                <a:solidFill>
                  <a:srgbClr val="53565A"/>
                </a:solidFill>
              </a:rPr>
              <a:t>… and more!</a:t>
            </a:r>
            <a:endParaRPr kumimoji="0" lang="en-US" b="0" i="0" u="none" strike="noStrike" kern="1200" cap="none" spc="0" normalizeH="0" baseline="0" noProof="0" dirty="0">
              <a:ln>
                <a:noFill/>
              </a:ln>
              <a:solidFill>
                <a:srgbClr val="53565A"/>
              </a:solidFill>
              <a:effectLst/>
              <a:uLnTx/>
              <a:uFillTx/>
            </a:endParaRP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pic>
        <p:nvPicPr>
          <p:cNvPr id="10" name="Picture 9"/>
          <p:cNvPicPr/>
          <p:nvPr/>
        </p:nvPicPr>
        <p:blipFill>
          <a:blip r:embed="rId4"/>
          <a:stretch>
            <a:fillRect/>
          </a:stretch>
        </p:blipFill>
        <p:spPr>
          <a:xfrm>
            <a:off x="4121352" y="1571977"/>
            <a:ext cx="3886200" cy="4212272"/>
          </a:xfrm>
          <a:prstGeom prst="rect">
            <a:avLst/>
          </a:prstGeom>
          <a:ln>
            <a:solidFill>
              <a:schemeClr val="tx1"/>
            </a:solidFill>
          </a:ln>
          <a:effectLst>
            <a:outerShdw blurRad="292100" dist="139700" dir="2700000" algn="tl" rotWithShape="0">
              <a:srgbClr val="333333">
                <a:alpha val="65000"/>
              </a:srgbClr>
            </a:outerShdw>
          </a:effectLst>
        </p:spPr>
      </p:pic>
      <p:grpSp>
        <p:nvGrpSpPr>
          <p:cNvPr id="6" name="Group 5"/>
          <p:cNvGrpSpPr/>
          <p:nvPr/>
        </p:nvGrpSpPr>
        <p:grpSpPr>
          <a:xfrm>
            <a:off x="2043806" y="6553200"/>
            <a:ext cx="5029311" cy="353946"/>
            <a:chOff x="2161244" y="5911307"/>
            <a:chExt cx="5029311" cy="353946"/>
          </a:xfrm>
        </p:grpSpPr>
        <p:sp>
          <p:nvSpPr>
            <p:cNvPr id="7" name="TextBox 6"/>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8" name="Rounded Rectangle 7"/>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2" name="Slide Number Placeholder 1"/>
          <p:cNvSpPr>
            <a:spLocks noGrp="1"/>
          </p:cNvSpPr>
          <p:nvPr>
            <p:ph type="sldNum" sz="quarter" idx="12"/>
          </p:nvPr>
        </p:nvSpPr>
        <p:spPr/>
        <p:txBody>
          <a:bodyPr/>
          <a:lstStyle/>
          <a:p>
            <a:fld id="{F602AE76-99CA-49A0-AC36-64F5F5D07FB4}" type="slidenum">
              <a:rPr lang="en-US" smtClean="0"/>
              <a:t>46</a:t>
            </a:fld>
            <a:endParaRPr lang="en-US"/>
          </a:p>
        </p:txBody>
      </p:sp>
    </p:spTree>
    <p:extLst>
      <p:ext uri="{BB962C8B-B14F-4D97-AF65-F5344CB8AC3E}">
        <p14:creationId xmlns:p14="http://schemas.microsoft.com/office/powerpoint/2010/main" val="326903877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401147" y="281637"/>
            <a:ext cx="6847757" cy="467032"/>
          </a:xfrm>
          <a:prstGeom prst="rect">
            <a:avLst/>
          </a:prstGeom>
          <a:noFill/>
        </p:spPr>
        <p:txBody>
          <a:bodyPr wrap="square" lIns="0" tIns="0" rIns="0" bIns="0" rtlCol="0">
            <a:noAutofit/>
          </a:bodyPr>
          <a:lstStyle/>
          <a:p>
            <a:pPr defTabSz="457200"/>
            <a:r>
              <a:rPr lang="en-US" sz="2800" b="1" dirty="0">
                <a:solidFill>
                  <a:srgbClr val="E87722"/>
                </a:solidFill>
                <a:latin typeface="Arial"/>
                <a:cs typeface="Calibri"/>
              </a:rPr>
              <a:t>Account management tools</a:t>
            </a:r>
          </a:p>
        </p:txBody>
      </p:sp>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pic>
        <p:nvPicPr>
          <p:cNvPr id="1026" name="Picture 2" descr="image0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752600"/>
            <a:ext cx="7744303" cy="1752600"/>
          </a:xfrm>
          <a:prstGeom prst="rect">
            <a:avLst/>
          </a:prstGeom>
          <a:ln w="9525">
            <a:solidFill>
              <a:srgbClr val="000000"/>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9" name="Content Placeholder 2"/>
          <p:cNvSpPr txBox="1">
            <a:spLocks/>
          </p:cNvSpPr>
          <p:nvPr/>
        </p:nvSpPr>
        <p:spPr>
          <a:xfrm>
            <a:off x="551359" y="3674881"/>
            <a:ext cx="4579298" cy="2344919"/>
          </a:xfrm>
          <a:prstGeom prst="rect">
            <a:avLst/>
          </a:prstGeom>
        </p:spPr>
        <p:txBody>
          <a:bodyPr vert="horz" lIns="0" tIns="0" rIns="0" bIns="0" rtlCol="0" anchor="ctr">
            <a:noAutofit/>
          </a:bodyPr>
          <a:lstStyle>
            <a:lvl1pPr marL="171450" indent="-171450" algn="l" defTabSz="914400" rtl="0" eaLnBrk="1" latinLnBrk="0" hangingPunct="1">
              <a:lnSpc>
                <a:spcPct val="100000"/>
              </a:lnSpc>
              <a:spcBef>
                <a:spcPts val="0"/>
              </a:spcBef>
              <a:spcAft>
                <a:spcPts val="600"/>
              </a:spcAft>
              <a:buClr>
                <a:schemeClr val="accent1"/>
              </a:buClr>
              <a:buFont typeface="Arial" pitchFamily="34" charset="0"/>
              <a:buChar char="•"/>
              <a:defRPr sz="2000" kern="1200">
                <a:solidFill>
                  <a:schemeClr val="tx1"/>
                </a:solidFill>
                <a:latin typeface="Arial" pitchFamily="34" charset="0"/>
                <a:ea typeface="+mn-ea"/>
                <a:cs typeface="Arial" pitchFamily="34" charset="0"/>
              </a:defRPr>
            </a:lvl1pPr>
            <a:lvl2pPr marL="457200" indent="-228600" algn="l" defTabSz="914400" rtl="0" eaLnBrk="1" latinLnBrk="0" hangingPunct="1">
              <a:lnSpc>
                <a:spcPct val="100000"/>
              </a:lnSpc>
              <a:spcBef>
                <a:spcPts val="0"/>
              </a:spcBef>
              <a:spcAft>
                <a:spcPts val="600"/>
              </a:spcAft>
              <a:buFont typeface="Arial" pitchFamily="34" charset="0"/>
              <a:buChar char="–"/>
              <a:defRPr sz="1800" kern="1200">
                <a:solidFill>
                  <a:schemeClr val="tx1"/>
                </a:solidFill>
                <a:latin typeface="Arial" pitchFamily="34" charset="0"/>
                <a:ea typeface="+mn-ea"/>
                <a:cs typeface="Arial" pitchFamily="34" charset="0"/>
              </a:defRPr>
            </a:lvl2pPr>
            <a:lvl3pPr marL="6858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3pPr>
            <a:lvl4pPr marL="971550" indent="-228600" algn="l" defTabSz="914400" rtl="0" eaLnBrk="1" latinLnBrk="0" hangingPunct="1">
              <a:lnSpc>
                <a:spcPct val="100000"/>
              </a:lnSpc>
              <a:spcBef>
                <a:spcPts val="0"/>
              </a:spcBef>
              <a:spcAft>
                <a:spcPts val="600"/>
              </a:spcAft>
              <a:buFont typeface="Arial" pitchFamily="34" charset="0"/>
              <a:buChar char="–"/>
              <a:defRPr sz="1600" kern="1200">
                <a:solidFill>
                  <a:schemeClr val="tx1"/>
                </a:solidFill>
                <a:latin typeface="Arial" pitchFamily="34" charset="0"/>
                <a:ea typeface="+mn-ea"/>
                <a:cs typeface="Arial" pitchFamily="34" charset="0"/>
              </a:defRPr>
            </a:lvl4pPr>
            <a:lvl5pPr marL="11430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
                <a:srgbClr val="D45D00"/>
              </a:buClr>
              <a:buSzTx/>
              <a:buFont typeface="Arial" pitchFamily="34" charset="0"/>
              <a:buNone/>
              <a:tabLst/>
              <a:defRPr/>
            </a:pPr>
            <a:r>
              <a:rPr kumimoji="0" lang="en-US" sz="1800" b="1" i="0" u="none" strike="noStrike" kern="1200" cap="none" spc="0" normalizeH="0" baseline="0" noProof="0" dirty="0" smtClean="0">
                <a:ln>
                  <a:noFill/>
                </a:ln>
                <a:solidFill>
                  <a:srgbClr val="E87722"/>
                </a:solidFill>
                <a:effectLst/>
                <a:uLnTx/>
                <a:uFillTx/>
                <a:latin typeface="Arial" pitchFamily="34" charset="0"/>
                <a:ea typeface="+mn-ea"/>
                <a:cs typeface="Arial" pitchFamily="34" charset="0"/>
              </a:rPr>
              <a:t>Investment Account Information</a:t>
            </a:r>
          </a:p>
          <a:p>
            <a:pPr marL="640080" lvl="1" indent="-182880">
              <a:buClr>
                <a:srgbClr val="E87722"/>
              </a:buClr>
              <a:buFont typeface="Arial" pitchFamily="34" charset="0"/>
              <a:buChar char="•"/>
              <a:defRPr/>
            </a:pPr>
            <a:r>
              <a:rPr lang="en-US" sz="1600" dirty="0" smtClean="0">
                <a:solidFill>
                  <a:srgbClr val="53565A"/>
                </a:solidFill>
              </a:rPr>
              <a:t>Current balance by investment</a:t>
            </a:r>
            <a:endParaRPr kumimoji="0" lang="en-US" sz="1600" b="0" i="0" u="none" strike="noStrike" kern="1200" cap="none" spc="0" normalizeH="0" baseline="0" noProof="0" dirty="0" smtClean="0">
              <a:ln>
                <a:noFill/>
              </a:ln>
              <a:solidFill>
                <a:srgbClr val="53565A"/>
              </a:solidFill>
              <a:effectLst/>
              <a:uLnTx/>
              <a:uFillTx/>
            </a:endParaRPr>
          </a:p>
          <a:p>
            <a:pPr marL="640080" lvl="1" indent="-182880">
              <a:buClr>
                <a:srgbClr val="E87722"/>
              </a:buClr>
              <a:buFont typeface="Arial" pitchFamily="34" charset="0"/>
              <a:buChar char="•"/>
              <a:defRPr/>
            </a:pPr>
            <a:r>
              <a:rPr lang="en-US" sz="1600" dirty="0" smtClean="0">
                <a:solidFill>
                  <a:srgbClr val="53565A"/>
                </a:solidFill>
              </a:rPr>
              <a:t>Fund performance &amp; information</a:t>
            </a:r>
          </a:p>
          <a:p>
            <a:pPr marL="640080" lvl="1" indent="-182880">
              <a:buClr>
                <a:srgbClr val="E87722"/>
              </a:buClr>
              <a:buFont typeface="Arial" pitchFamily="34" charset="0"/>
              <a:buChar char="•"/>
              <a:defRPr/>
            </a:pPr>
            <a:r>
              <a:rPr lang="en-US" sz="1600" noProof="0" dirty="0" smtClean="0">
                <a:solidFill>
                  <a:srgbClr val="53565A"/>
                </a:solidFill>
              </a:rPr>
              <a:t>Transaction details</a:t>
            </a:r>
          </a:p>
          <a:p>
            <a:pPr marL="640080" lvl="1" indent="-182880">
              <a:buClr>
                <a:srgbClr val="E87722"/>
              </a:buClr>
              <a:buFont typeface="Arial" pitchFamily="34" charset="0"/>
              <a:buChar char="•"/>
              <a:defRPr/>
            </a:pPr>
            <a:r>
              <a:rPr kumimoji="0" lang="en-US" sz="1600" b="0" i="0" u="none" strike="noStrike" kern="1200" cap="none" spc="0" normalizeH="0" baseline="0" dirty="0" smtClean="0">
                <a:ln>
                  <a:noFill/>
                </a:ln>
                <a:solidFill>
                  <a:srgbClr val="53565A"/>
                </a:solidFill>
                <a:effectLst/>
                <a:uLnTx/>
                <a:uFillTx/>
                <a:latin typeface="Arial" pitchFamily="34" charset="0"/>
                <a:ea typeface="+mn-ea"/>
                <a:cs typeface="Arial" pitchFamily="34" charset="0"/>
              </a:rPr>
              <a:t>Investment account</a:t>
            </a:r>
            <a:r>
              <a:rPr kumimoji="0" lang="en-US" sz="1600" b="0" i="0" u="none" strike="noStrike" kern="1200" cap="none" spc="0" normalizeH="0" dirty="0" smtClean="0">
                <a:ln>
                  <a:noFill/>
                </a:ln>
                <a:solidFill>
                  <a:srgbClr val="53565A"/>
                </a:solidFill>
                <a:effectLst/>
                <a:uLnTx/>
                <a:uFillTx/>
                <a:latin typeface="Arial" pitchFamily="34" charset="0"/>
                <a:ea typeface="+mn-ea"/>
                <a:cs typeface="Arial" pitchFamily="34" charset="0"/>
              </a:rPr>
              <a:t> summary</a:t>
            </a:r>
          </a:p>
        </p:txBody>
      </p:sp>
      <p:grpSp>
        <p:nvGrpSpPr>
          <p:cNvPr id="6" name="Group 5"/>
          <p:cNvGrpSpPr/>
          <p:nvPr/>
        </p:nvGrpSpPr>
        <p:grpSpPr>
          <a:xfrm>
            <a:off x="2043806" y="6553200"/>
            <a:ext cx="5029311" cy="353946"/>
            <a:chOff x="2161244" y="5911307"/>
            <a:chExt cx="5029311" cy="353946"/>
          </a:xfrm>
        </p:grpSpPr>
        <p:sp>
          <p:nvSpPr>
            <p:cNvPr id="7" name="TextBox 6"/>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8" name="Rounded Rectangle 7"/>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2" name="Slide Number Placeholder 1"/>
          <p:cNvSpPr>
            <a:spLocks noGrp="1"/>
          </p:cNvSpPr>
          <p:nvPr>
            <p:ph type="sldNum" sz="quarter" idx="12"/>
          </p:nvPr>
        </p:nvSpPr>
        <p:spPr/>
        <p:txBody>
          <a:bodyPr/>
          <a:lstStyle/>
          <a:p>
            <a:fld id="{F602AE76-99CA-49A0-AC36-64F5F5D07FB4}" type="slidenum">
              <a:rPr lang="en-US" smtClean="0"/>
              <a:t>47</a:t>
            </a:fld>
            <a:endParaRPr lang="en-US"/>
          </a:p>
        </p:txBody>
      </p:sp>
    </p:spTree>
    <p:extLst>
      <p:ext uri="{BB962C8B-B14F-4D97-AF65-F5344CB8AC3E}">
        <p14:creationId xmlns:p14="http://schemas.microsoft.com/office/powerpoint/2010/main" val="425903227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401147" y="281637"/>
            <a:ext cx="6847757" cy="467032"/>
          </a:xfrm>
          <a:prstGeom prst="rect">
            <a:avLst/>
          </a:prstGeom>
          <a:noFill/>
        </p:spPr>
        <p:txBody>
          <a:bodyPr wrap="square" lIns="0" tIns="0" rIns="0" bIns="0" rtlCol="0">
            <a:noAutofit/>
          </a:bodyPr>
          <a:lstStyle/>
          <a:p>
            <a:pPr defTabSz="457200"/>
            <a:r>
              <a:rPr lang="en-US" sz="2800" b="1" dirty="0">
                <a:solidFill>
                  <a:srgbClr val="E87722"/>
                </a:solidFill>
                <a:latin typeface="Arial"/>
                <a:cs typeface="Calibri"/>
              </a:rPr>
              <a:t>Account management tools</a:t>
            </a:r>
          </a:p>
        </p:txBody>
      </p:sp>
      <p:sp>
        <p:nvSpPr>
          <p:cNvPr id="14" name="Content Placeholder 2"/>
          <p:cNvSpPr txBox="1">
            <a:spLocks/>
          </p:cNvSpPr>
          <p:nvPr/>
        </p:nvSpPr>
        <p:spPr>
          <a:xfrm>
            <a:off x="304800" y="1447800"/>
            <a:ext cx="2743200" cy="4581967"/>
          </a:xfrm>
          <a:prstGeom prst="rect">
            <a:avLst/>
          </a:prstGeom>
        </p:spPr>
        <p:txBody>
          <a:bodyPr vert="horz" lIns="0" tIns="0" rIns="0" bIns="0" rtlCol="0" anchor="ctr">
            <a:noAutofit/>
          </a:bodyPr>
          <a:lstStyle>
            <a:lvl1pPr marL="171450" indent="-171450" algn="l" defTabSz="914400" rtl="0" eaLnBrk="1" latinLnBrk="0" hangingPunct="1">
              <a:lnSpc>
                <a:spcPct val="100000"/>
              </a:lnSpc>
              <a:spcBef>
                <a:spcPts val="0"/>
              </a:spcBef>
              <a:spcAft>
                <a:spcPts val="600"/>
              </a:spcAft>
              <a:buClr>
                <a:schemeClr val="accent1"/>
              </a:buClr>
              <a:buFont typeface="Arial" pitchFamily="34" charset="0"/>
              <a:buChar char="•"/>
              <a:defRPr sz="2000" kern="1200">
                <a:solidFill>
                  <a:schemeClr val="tx1"/>
                </a:solidFill>
                <a:latin typeface="Arial" pitchFamily="34" charset="0"/>
                <a:ea typeface="+mn-ea"/>
                <a:cs typeface="Arial" pitchFamily="34" charset="0"/>
              </a:defRPr>
            </a:lvl1pPr>
            <a:lvl2pPr marL="457200" indent="-228600" algn="l" defTabSz="914400" rtl="0" eaLnBrk="1" latinLnBrk="0" hangingPunct="1">
              <a:lnSpc>
                <a:spcPct val="100000"/>
              </a:lnSpc>
              <a:spcBef>
                <a:spcPts val="0"/>
              </a:spcBef>
              <a:spcAft>
                <a:spcPts val="600"/>
              </a:spcAft>
              <a:buFont typeface="Arial" pitchFamily="34" charset="0"/>
              <a:buChar char="–"/>
              <a:defRPr sz="1800" kern="1200">
                <a:solidFill>
                  <a:schemeClr val="tx1"/>
                </a:solidFill>
                <a:latin typeface="Arial" pitchFamily="34" charset="0"/>
                <a:ea typeface="+mn-ea"/>
                <a:cs typeface="Arial" pitchFamily="34" charset="0"/>
              </a:defRPr>
            </a:lvl2pPr>
            <a:lvl3pPr marL="6858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3pPr>
            <a:lvl4pPr marL="971550" indent="-228600" algn="l" defTabSz="914400" rtl="0" eaLnBrk="1" latinLnBrk="0" hangingPunct="1">
              <a:lnSpc>
                <a:spcPct val="100000"/>
              </a:lnSpc>
              <a:spcBef>
                <a:spcPts val="0"/>
              </a:spcBef>
              <a:spcAft>
                <a:spcPts val="600"/>
              </a:spcAft>
              <a:buFont typeface="Arial" pitchFamily="34" charset="0"/>
              <a:buChar char="–"/>
              <a:defRPr sz="1600" kern="1200">
                <a:solidFill>
                  <a:schemeClr val="tx1"/>
                </a:solidFill>
                <a:latin typeface="Arial" pitchFamily="34" charset="0"/>
                <a:ea typeface="+mn-ea"/>
                <a:cs typeface="Arial" pitchFamily="34" charset="0"/>
              </a:defRPr>
            </a:lvl4pPr>
            <a:lvl5pPr marL="11430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
                <a:srgbClr val="D45D00"/>
              </a:buClr>
              <a:buSzTx/>
              <a:buFont typeface="Arial" pitchFamily="34" charset="0"/>
              <a:buNone/>
              <a:tabLst/>
              <a:defRPr/>
            </a:pPr>
            <a:r>
              <a:rPr kumimoji="0" lang="en-US" sz="1800" b="1" i="0" u="none" strike="noStrike" kern="1200" cap="none" spc="0" normalizeH="0" baseline="0" noProof="0" dirty="0" smtClean="0">
                <a:ln>
                  <a:noFill/>
                </a:ln>
                <a:solidFill>
                  <a:srgbClr val="E87722"/>
                </a:solidFill>
                <a:effectLst/>
                <a:uLnTx/>
                <a:uFillTx/>
                <a:latin typeface="Arial" pitchFamily="34" charset="0"/>
                <a:ea typeface="+mn-ea"/>
                <a:cs typeface="Arial" pitchFamily="34" charset="0"/>
              </a:rPr>
              <a:t>My HSA Performance</a:t>
            </a:r>
          </a:p>
          <a:p>
            <a:pPr marL="640080" lvl="1" indent="-182880">
              <a:buClr>
                <a:srgbClr val="E87722"/>
              </a:buClr>
              <a:buFont typeface="Arial" pitchFamily="34" charset="0"/>
              <a:buChar char="•"/>
              <a:defRPr/>
            </a:pPr>
            <a:r>
              <a:rPr lang="en-US" sz="1600" dirty="0" smtClean="0">
                <a:solidFill>
                  <a:srgbClr val="53565A"/>
                </a:solidFill>
              </a:rPr>
              <a:t>Personal rate of return</a:t>
            </a:r>
            <a:endParaRPr kumimoji="0" lang="en-US" sz="1600" b="0" i="0" u="none" strike="noStrike" kern="1200" cap="none" spc="0" normalizeH="0" baseline="0" noProof="0" dirty="0" smtClean="0">
              <a:ln>
                <a:noFill/>
              </a:ln>
              <a:solidFill>
                <a:srgbClr val="53565A"/>
              </a:solidFill>
              <a:effectLst/>
              <a:uLnTx/>
              <a:uFillTx/>
            </a:endParaRPr>
          </a:p>
          <a:p>
            <a:pPr marL="640080" lvl="1" indent="-182880">
              <a:buClr>
                <a:srgbClr val="E87722"/>
              </a:buClr>
              <a:buFont typeface="Arial" pitchFamily="34" charset="0"/>
              <a:buChar char="•"/>
              <a:defRPr/>
            </a:pPr>
            <a:r>
              <a:rPr lang="en-US" sz="1600" dirty="0" smtClean="0">
                <a:solidFill>
                  <a:srgbClr val="53565A"/>
                </a:solidFill>
              </a:rPr>
              <a:t>Investments</a:t>
            </a:r>
            <a:endParaRPr kumimoji="0" lang="en-US" sz="1600" b="0" i="0" u="none" strike="noStrike" kern="1200" cap="none" spc="0" normalizeH="0" baseline="0" noProof="0" dirty="0">
              <a:ln>
                <a:noFill/>
              </a:ln>
              <a:solidFill>
                <a:srgbClr val="53565A"/>
              </a:solidFill>
              <a:effectLst/>
              <a:uLnTx/>
              <a:uFillTx/>
            </a:endParaRP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pic>
        <p:nvPicPr>
          <p:cNvPr id="2050" name="Picture 3" descr="image0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5762" y="1828800"/>
            <a:ext cx="5428295" cy="3733800"/>
          </a:xfrm>
          <a:prstGeom prst="rect">
            <a:avLst/>
          </a:prstGeom>
          <a:ln w="9525">
            <a:solidFill>
              <a:srgbClr val="000000"/>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2043806" y="6553200"/>
            <a:ext cx="5029311" cy="353946"/>
            <a:chOff x="2161244" y="5911307"/>
            <a:chExt cx="5029311" cy="353946"/>
          </a:xfrm>
        </p:grpSpPr>
        <p:sp>
          <p:nvSpPr>
            <p:cNvPr id="7" name="TextBox 6"/>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8" name="Rounded Rectangle 7"/>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2" name="Slide Number Placeholder 1"/>
          <p:cNvSpPr>
            <a:spLocks noGrp="1"/>
          </p:cNvSpPr>
          <p:nvPr>
            <p:ph type="sldNum" sz="quarter" idx="12"/>
          </p:nvPr>
        </p:nvSpPr>
        <p:spPr/>
        <p:txBody>
          <a:bodyPr/>
          <a:lstStyle/>
          <a:p>
            <a:fld id="{F602AE76-99CA-49A0-AC36-64F5F5D07FB4}" type="slidenum">
              <a:rPr lang="en-US" smtClean="0"/>
              <a:t>48</a:t>
            </a:fld>
            <a:endParaRPr lang="en-US"/>
          </a:p>
        </p:txBody>
      </p:sp>
    </p:spTree>
    <p:extLst>
      <p:ext uri="{BB962C8B-B14F-4D97-AF65-F5344CB8AC3E}">
        <p14:creationId xmlns:p14="http://schemas.microsoft.com/office/powerpoint/2010/main" val="293753645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401147" y="281637"/>
            <a:ext cx="6847757" cy="467032"/>
          </a:xfrm>
          <a:prstGeom prst="rect">
            <a:avLst/>
          </a:prstGeom>
          <a:noFill/>
        </p:spPr>
        <p:txBody>
          <a:bodyPr wrap="square" lIns="0" tIns="0" rIns="0" bIns="0" rtlCol="0">
            <a:noAutofit/>
          </a:bodyPr>
          <a:lstStyle/>
          <a:p>
            <a:pPr defTabSz="457200"/>
            <a:r>
              <a:rPr lang="en-US" sz="2800" b="1" dirty="0">
                <a:solidFill>
                  <a:srgbClr val="E87722"/>
                </a:solidFill>
                <a:latin typeface="Arial"/>
                <a:cs typeface="Calibri"/>
              </a:rPr>
              <a:t>Account management tools</a:t>
            </a:r>
          </a:p>
        </p:txBody>
      </p:sp>
      <p:sp>
        <p:nvSpPr>
          <p:cNvPr id="14" name="Content Placeholder 2"/>
          <p:cNvSpPr txBox="1">
            <a:spLocks/>
          </p:cNvSpPr>
          <p:nvPr/>
        </p:nvSpPr>
        <p:spPr>
          <a:xfrm>
            <a:off x="551359" y="3674881"/>
            <a:ext cx="4579298" cy="2344919"/>
          </a:xfrm>
          <a:prstGeom prst="rect">
            <a:avLst/>
          </a:prstGeom>
        </p:spPr>
        <p:txBody>
          <a:bodyPr vert="horz" lIns="0" tIns="0" rIns="0" bIns="0" rtlCol="0" anchor="ctr">
            <a:noAutofit/>
          </a:bodyPr>
          <a:lstStyle>
            <a:lvl1pPr marL="171450" indent="-171450" algn="l" defTabSz="914400" rtl="0" eaLnBrk="1" latinLnBrk="0" hangingPunct="1">
              <a:lnSpc>
                <a:spcPct val="100000"/>
              </a:lnSpc>
              <a:spcBef>
                <a:spcPts val="0"/>
              </a:spcBef>
              <a:spcAft>
                <a:spcPts val="600"/>
              </a:spcAft>
              <a:buClr>
                <a:schemeClr val="accent1"/>
              </a:buClr>
              <a:buFont typeface="Arial" pitchFamily="34" charset="0"/>
              <a:buChar char="•"/>
              <a:defRPr sz="2000" kern="1200">
                <a:solidFill>
                  <a:schemeClr val="tx1"/>
                </a:solidFill>
                <a:latin typeface="Arial" pitchFamily="34" charset="0"/>
                <a:ea typeface="+mn-ea"/>
                <a:cs typeface="Arial" pitchFamily="34" charset="0"/>
              </a:defRPr>
            </a:lvl1pPr>
            <a:lvl2pPr marL="457200" indent="-228600" algn="l" defTabSz="914400" rtl="0" eaLnBrk="1" latinLnBrk="0" hangingPunct="1">
              <a:lnSpc>
                <a:spcPct val="100000"/>
              </a:lnSpc>
              <a:spcBef>
                <a:spcPts val="0"/>
              </a:spcBef>
              <a:spcAft>
                <a:spcPts val="600"/>
              </a:spcAft>
              <a:buFont typeface="Arial" pitchFamily="34" charset="0"/>
              <a:buChar char="–"/>
              <a:defRPr sz="1800" kern="1200">
                <a:solidFill>
                  <a:schemeClr val="tx1"/>
                </a:solidFill>
                <a:latin typeface="Arial" pitchFamily="34" charset="0"/>
                <a:ea typeface="+mn-ea"/>
                <a:cs typeface="Arial" pitchFamily="34" charset="0"/>
              </a:defRPr>
            </a:lvl2pPr>
            <a:lvl3pPr marL="6858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3pPr>
            <a:lvl4pPr marL="971550" indent="-228600" algn="l" defTabSz="914400" rtl="0" eaLnBrk="1" latinLnBrk="0" hangingPunct="1">
              <a:lnSpc>
                <a:spcPct val="100000"/>
              </a:lnSpc>
              <a:spcBef>
                <a:spcPts val="0"/>
              </a:spcBef>
              <a:spcAft>
                <a:spcPts val="600"/>
              </a:spcAft>
              <a:buFont typeface="Arial" pitchFamily="34" charset="0"/>
              <a:buChar char="–"/>
              <a:defRPr sz="1600" kern="1200">
                <a:solidFill>
                  <a:schemeClr val="tx1"/>
                </a:solidFill>
                <a:latin typeface="Arial" pitchFamily="34" charset="0"/>
                <a:ea typeface="+mn-ea"/>
                <a:cs typeface="Arial" pitchFamily="34" charset="0"/>
              </a:defRPr>
            </a:lvl4pPr>
            <a:lvl5pPr marL="11430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
                <a:srgbClr val="D45D00"/>
              </a:buClr>
              <a:buSzTx/>
              <a:buFont typeface="Arial" pitchFamily="34" charset="0"/>
              <a:buNone/>
              <a:tabLst/>
              <a:defRPr/>
            </a:pPr>
            <a:r>
              <a:rPr kumimoji="0" lang="en-US" sz="1800" b="1" i="0" u="none" strike="noStrike" kern="1200" cap="none" spc="0" normalizeH="0" baseline="0" noProof="0" dirty="0" smtClean="0">
                <a:ln>
                  <a:noFill/>
                </a:ln>
                <a:solidFill>
                  <a:srgbClr val="E87722"/>
                </a:solidFill>
                <a:effectLst/>
                <a:uLnTx/>
                <a:uFillTx/>
                <a:latin typeface="Arial" pitchFamily="34" charset="0"/>
                <a:ea typeface="+mn-ea"/>
                <a:cs typeface="Arial" pitchFamily="34" charset="0"/>
              </a:rPr>
              <a:t>Manage My</a:t>
            </a:r>
            <a:r>
              <a:rPr kumimoji="0" lang="en-US" sz="1800" b="1" i="0" u="none" strike="noStrike" kern="1200" cap="none" spc="0" normalizeH="0" noProof="0" dirty="0" smtClean="0">
                <a:ln>
                  <a:noFill/>
                </a:ln>
                <a:solidFill>
                  <a:srgbClr val="E87722"/>
                </a:solidFill>
                <a:effectLst/>
                <a:uLnTx/>
                <a:uFillTx/>
                <a:latin typeface="Arial" pitchFamily="34" charset="0"/>
                <a:ea typeface="+mn-ea"/>
                <a:cs typeface="Arial" pitchFamily="34" charset="0"/>
              </a:rPr>
              <a:t> Investment Account</a:t>
            </a:r>
            <a:endParaRPr kumimoji="0" lang="en-US" sz="1800" b="1" i="0" u="none" strike="noStrike" kern="1200" cap="none" spc="0" normalizeH="0" baseline="0" noProof="0" dirty="0" smtClean="0">
              <a:ln>
                <a:noFill/>
              </a:ln>
              <a:solidFill>
                <a:srgbClr val="E87722"/>
              </a:solidFill>
              <a:effectLst/>
              <a:uLnTx/>
              <a:uFillTx/>
              <a:latin typeface="Arial" pitchFamily="34" charset="0"/>
              <a:ea typeface="+mn-ea"/>
              <a:cs typeface="Arial" pitchFamily="34" charset="0"/>
            </a:endParaRPr>
          </a:p>
          <a:p>
            <a:pPr marL="640080" lvl="1" indent="-182880">
              <a:buClr>
                <a:srgbClr val="E87722"/>
              </a:buClr>
              <a:buFont typeface="Arial" pitchFamily="34" charset="0"/>
              <a:buChar char="•"/>
              <a:defRPr/>
            </a:pPr>
            <a:r>
              <a:rPr lang="en-US" sz="1600" dirty="0" smtClean="0">
                <a:solidFill>
                  <a:srgbClr val="53565A"/>
                </a:solidFill>
              </a:rPr>
              <a:t>Update investment elections</a:t>
            </a:r>
            <a:endParaRPr kumimoji="0" lang="en-US" sz="1600" b="0" i="0" u="none" strike="noStrike" kern="1200" cap="none" spc="0" normalizeH="0" baseline="0" noProof="0" dirty="0" smtClean="0">
              <a:ln>
                <a:noFill/>
              </a:ln>
              <a:solidFill>
                <a:srgbClr val="53565A"/>
              </a:solidFill>
              <a:effectLst/>
              <a:uLnTx/>
              <a:uFillTx/>
            </a:endParaRPr>
          </a:p>
          <a:p>
            <a:pPr marL="640080" lvl="1" indent="-182880">
              <a:buClr>
                <a:srgbClr val="E87722"/>
              </a:buClr>
              <a:buFont typeface="Arial" pitchFamily="34" charset="0"/>
              <a:buChar char="•"/>
              <a:defRPr/>
            </a:pPr>
            <a:r>
              <a:rPr lang="en-US" sz="1600" dirty="0" smtClean="0">
                <a:solidFill>
                  <a:srgbClr val="53565A"/>
                </a:solidFill>
              </a:rPr>
              <a:t>Realign investment balances</a:t>
            </a:r>
          </a:p>
          <a:p>
            <a:pPr marL="640080" lvl="1" indent="-182880">
              <a:buClr>
                <a:srgbClr val="E87722"/>
              </a:buClr>
              <a:buFont typeface="Arial" pitchFamily="34" charset="0"/>
              <a:buChar char="•"/>
              <a:defRPr/>
            </a:pPr>
            <a:r>
              <a:rPr lang="en-US" sz="1600" noProof="0" dirty="0" smtClean="0">
                <a:solidFill>
                  <a:srgbClr val="53565A"/>
                </a:solidFill>
              </a:rPr>
              <a:t>Transfer between funds</a:t>
            </a:r>
          </a:p>
          <a:p>
            <a:pPr marL="640080" lvl="1" indent="-182880">
              <a:buClr>
                <a:srgbClr val="E87722"/>
              </a:buClr>
              <a:buFont typeface="Arial" pitchFamily="34" charset="0"/>
              <a:buChar char="•"/>
              <a:defRPr/>
            </a:pPr>
            <a:r>
              <a:rPr kumimoji="0" lang="en-US" sz="1600" b="0" i="0" u="none" strike="noStrike" kern="1200" cap="none" spc="0" normalizeH="0" baseline="0" dirty="0" smtClean="0">
                <a:ln>
                  <a:noFill/>
                </a:ln>
                <a:solidFill>
                  <a:srgbClr val="53565A"/>
                </a:solidFill>
                <a:effectLst/>
                <a:uLnTx/>
                <a:uFillTx/>
              </a:rPr>
              <a:t>Automatic</a:t>
            </a:r>
            <a:r>
              <a:rPr kumimoji="0" lang="en-US" sz="1600" b="0" i="0" u="none" strike="noStrike" kern="1200" cap="none" spc="0" normalizeH="0" dirty="0" smtClean="0">
                <a:ln>
                  <a:noFill/>
                </a:ln>
                <a:solidFill>
                  <a:srgbClr val="53565A"/>
                </a:solidFill>
                <a:effectLst/>
                <a:uLnTx/>
                <a:uFillTx/>
              </a:rPr>
              <a:t> investment account rebalance</a:t>
            </a:r>
          </a:p>
          <a:p>
            <a:pPr marL="640080" lvl="1" indent="-182880">
              <a:buClr>
                <a:srgbClr val="E87722"/>
              </a:buClr>
              <a:buFont typeface="Arial" pitchFamily="34" charset="0"/>
              <a:buChar char="•"/>
              <a:defRPr/>
            </a:pPr>
            <a:r>
              <a:rPr lang="en-US" sz="1600" baseline="0" noProof="0" dirty="0" smtClean="0">
                <a:solidFill>
                  <a:srgbClr val="53565A"/>
                </a:solidFill>
              </a:rPr>
              <a:t>Pending</a:t>
            </a:r>
            <a:r>
              <a:rPr lang="en-US" sz="1600" noProof="0" dirty="0" smtClean="0">
                <a:solidFill>
                  <a:srgbClr val="53565A"/>
                </a:solidFill>
              </a:rPr>
              <a:t> &amp; processed requests</a:t>
            </a:r>
            <a:endParaRPr kumimoji="0" lang="en-US" sz="1600" b="0" i="0" u="none" strike="noStrike" kern="1200" cap="none" spc="0" normalizeH="0" baseline="0" noProof="0" dirty="0">
              <a:ln>
                <a:noFill/>
              </a:ln>
              <a:solidFill>
                <a:srgbClr val="53565A"/>
              </a:solidFill>
              <a:effectLst/>
              <a:uLnTx/>
              <a:uFillTx/>
            </a:endParaRP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grpSp>
        <p:nvGrpSpPr>
          <p:cNvPr id="3" name="Group 2"/>
          <p:cNvGrpSpPr/>
          <p:nvPr/>
        </p:nvGrpSpPr>
        <p:grpSpPr>
          <a:xfrm>
            <a:off x="1507198" y="1524000"/>
            <a:ext cx="7027202" cy="1936354"/>
            <a:chOff x="2895600" y="2789185"/>
            <a:chExt cx="5486400" cy="1275080"/>
          </a:xfrm>
        </p:grpSpPr>
        <p:pic>
          <p:nvPicPr>
            <p:cNvPr id="12" name="Picture 11" descr="C:\Users\akackma\AppData\Local\Temp\SNAGHTML15d570b.PNG"/>
            <p:cNvPicPr/>
            <p:nvPr/>
          </p:nvPicPr>
          <p:blipFill>
            <a:blip r:embed="rId4">
              <a:extLst>
                <a:ext uri="{28A0092B-C50C-407E-A947-70E740481C1C}">
                  <a14:useLocalDpi xmlns:a14="http://schemas.microsoft.com/office/drawing/2010/main" val="0"/>
                </a:ext>
              </a:extLst>
            </a:blip>
            <a:srcRect/>
            <a:stretch>
              <a:fillRect/>
            </a:stretch>
          </p:blipFill>
          <p:spPr bwMode="auto">
            <a:xfrm>
              <a:off x="2895600" y="2789185"/>
              <a:ext cx="5486400" cy="1275080"/>
            </a:xfrm>
            <a:prstGeom prst="rect">
              <a:avLst/>
            </a:prstGeom>
            <a:ln>
              <a:solidFill>
                <a:schemeClr val="tx1"/>
              </a:solidFill>
            </a:ln>
            <a:effectLst>
              <a:outerShdw blurRad="292100" dist="139700" dir="2700000" algn="tl" rotWithShape="0">
                <a:srgbClr val="333333">
                  <a:alpha val="65000"/>
                </a:srgbClr>
              </a:outerShdw>
            </a:effectLst>
          </p:spPr>
        </p:pic>
        <p:grpSp>
          <p:nvGrpSpPr>
            <p:cNvPr id="2" name="Group 1"/>
            <p:cNvGrpSpPr/>
            <p:nvPr/>
          </p:nvGrpSpPr>
          <p:grpSpPr>
            <a:xfrm>
              <a:off x="4495800" y="2962275"/>
              <a:ext cx="1361364" cy="464450"/>
              <a:chOff x="4495800" y="2962275"/>
              <a:chExt cx="1361364" cy="464450"/>
            </a:xfrm>
          </p:grpSpPr>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76432" y="2962275"/>
                <a:ext cx="400050" cy="238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Oval 9"/>
              <p:cNvSpPr/>
              <p:nvPr/>
            </p:nvSpPr>
            <p:spPr>
              <a:xfrm>
                <a:off x="4495800" y="3175519"/>
                <a:ext cx="1361364" cy="251206"/>
              </a:xfrm>
              <a:prstGeom prst="ellipse">
                <a:avLst/>
              </a:prstGeom>
              <a:noFill/>
              <a:ln w="38100" cap="flat" cmpd="sng" algn="ctr">
                <a:solidFill>
                  <a:srgbClr val="53565A"/>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Arial"/>
                  <a:ea typeface="+mn-ea"/>
                  <a:cs typeface="+mn-cs"/>
                </a:endParaRPr>
              </a:p>
            </p:txBody>
          </p:sp>
        </p:grpSp>
      </p:grpSp>
      <p:grpSp>
        <p:nvGrpSpPr>
          <p:cNvPr id="11" name="Group 10"/>
          <p:cNvGrpSpPr/>
          <p:nvPr/>
        </p:nvGrpSpPr>
        <p:grpSpPr>
          <a:xfrm>
            <a:off x="2043806" y="6553200"/>
            <a:ext cx="5029311" cy="353946"/>
            <a:chOff x="2161244" y="5911307"/>
            <a:chExt cx="5029311" cy="353946"/>
          </a:xfrm>
        </p:grpSpPr>
        <p:sp>
          <p:nvSpPr>
            <p:cNvPr id="15" name="TextBox 14"/>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16" name="Rounded Rectangle 15"/>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4" name="Slide Number Placeholder 3"/>
          <p:cNvSpPr>
            <a:spLocks noGrp="1"/>
          </p:cNvSpPr>
          <p:nvPr>
            <p:ph type="sldNum" sz="quarter" idx="12"/>
          </p:nvPr>
        </p:nvSpPr>
        <p:spPr/>
        <p:txBody>
          <a:bodyPr/>
          <a:lstStyle/>
          <a:p>
            <a:fld id="{F602AE76-99CA-49A0-AC36-64F5F5D07FB4}" type="slidenum">
              <a:rPr lang="en-US" smtClean="0"/>
              <a:t>49</a:t>
            </a:fld>
            <a:endParaRPr lang="en-US"/>
          </a:p>
        </p:txBody>
      </p:sp>
    </p:spTree>
    <p:extLst>
      <p:ext uri="{BB962C8B-B14F-4D97-AF65-F5344CB8AC3E}">
        <p14:creationId xmlns:p14="http://schemas.microsoft.com/office/powerpoint/2010/main" val="92649666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401147" y="281637"/>
            <a:ext cx="6847757" cy="467032"/>
          </a:xfrm>
          <a:prstGeom prst="rect">
            <a:avLst/>
          </a:prstGeom>
          <a:noFill/>
        </p:spPr>
        <p:txBody>
          <a:bodyPr wrap="square" lIns="0" tIns="0" rIns="0" bIns="0" rtlCol="0">
            <a:noAutofit/>
          </a:bodyPr>
          <a:lstStyle/>
          <a:p>
            <a:pPr defTabSz="457200"/>
            <a:r>
              <a:rPr lang="en-US" sz="2800" b="1" dirty="0">
                <a:solidFill>
                  <a:srgbClr val="E87722"/>
                </a:solidFill>
                <a:latin typeface="Arial"/>
                <a:cs typeface="Calibri"/>
              </a:rPr>
              <a:t>Account management tools</a:t>
            </a:r>
          </a:p>
        </p:txBody>
      </p:sp>
      <p:sp>
        <p:nvSpPr>
          <p:cNvPr id="14" name="Content Placeholder 2"/>
          <p:cNvSpPr txBox="1">
            <a:spLocks/>
          </p:cNvSpPr>
          <p:nvPr/>
        </p:nvSpPr>
        <p:spPr>
          <a:xfrm>
            <a:off x="457200" y="1447800"/>
            <a:ext cx="2895600" cy="4478519"/>
          </a:xfrm>
          <a:prstGeom prst="rect">
            <a:avLst/>
          </a:prstGeom>
        </p:spPr>
        <p:txBody>
          <a:bodyPr vert="horz" lIns="0" tIns="0" rIns="0" bIns="0" rtlCol="0" anchor="ctr">
            <a:noAutofit/>
          </a:bodyPr>
          <a:lstStyle>
            <a:lvl1pPr marL="171450" indent="-171450" algn="l" defTabSz="914400" rtl="0" eaLnBrk="1" latinLnBrk="0" hangingPunct="1">
              <a:lnSpc>
                <a:spcPct val="100000"/>
              </a:lnSpc>
              <a:spcBef>
                <a:spcPts val="0"/>
              </a:spcBef>
              <a:spcAft>
                <a:spcPts val="600"/>
              </a:spcAft>
              <a:buClr>
                <a:schemeClr val="accent1"/>
              </a:buClr>
              <a:buFont typeface="Arial" pitchFamily="34" charset="0"/>
              <a:buChar char="•"/>
              <a:defRPr sz="2000" kern="1200">
                <a:solidFill>
                  <a:schemeClr val="tx1"/>
                </a:solidFill>
                <a:latin typeface="Arial" pitchFamily="34" charset="0"/>
                <a:ea typeface="+mn-ea"/>
                <a:cs typeface="Arial" pitchFamily="34" charset="0"/>
              </a:defRPr>
            </a:lvl1pPr>
            <a:lvl2pPr marL="457200" indent="-228600" algn="l" defTabSz="914400" rtl="0" eaLnBrk="1" latinLnBrk="0" hangingPunct="1">
              <a:lnSpc>
                <a:spcPct val="100000"/>
              </a:lnSpc>
              <a:spcBef>
                <a:spcPts val="0"/>
              </a:spcBef>
              <a:spcAft>
                <a:spcPts val="600"/>
              </a:spcAft>
              <a:buFont typeface="Arial" pitchFamily="34" charset="0"/>
              <a:buChar char="–"/>
              <a:defRPr sz="1800" kern="1200">
                <a:solidFill>
                  <a:schemeClr val="tx1"/>
                </a:solidFill>
                <a:latin typeface="Arial" pitchFamily="34" charset="0"/>
                <a:ea typeface="+mn-ea"/>
                <a:cs typeface="Arial" pitchFamily="34" charset="0"/>
              </a:defRPr>
            </a:lvl2pPr>
            <a:lvl3pPr marL="6858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3pPr>
            <a:lvl4pPr marL="971550" indent="-228600" algn="l" defTabSz="914400" rtl="0" eaLnBrk="1" latinLnBrk="0" hangingPunct="1">
              <a:lnSpc>
                <a:spcPct val="100000"/>
              </a:lnSpc>
              <a:spcBef>
                <a:spcPts val="0"/>
              </a:spcBef>
              <a:spcAft>
                <a:spcPts val="600"/>
              </a:spcAft>
              <a:buFont typeface="Arial" pitchFamily="34" charset="0"/>
              <a:buChar char="–"/>
              <a:defRPr sz="1600" kern="1200">
                <a:solidFill>
                  <a:schemeClr val="tx1"/>
                </a:solidFill>
                <a:latin typeface="Arial" pitchFamily="34" charset="0"/>
                <a:ea typeface="+mn-ea"/>
                <a:cs typeface="Arial" pitchFamily="34" charset="0"/>
              </a:defRPr>
            </a:lvl4pPr>
            <a:lvl5pPr marL="11430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
                <a:srgbClr val="D45D00"/>
              </a:buClr>
              <a:buSzTx/>
              <a:buFont typeface="Arial" pitchFamily="34" charset="0"/>
              <a:buNone/>
              <a:tabLst/>
              <a:defRPr/>
            </a:pPr>
            <a:r>
              <a:rPr kumimoji="0" lang="en-US" sz="1800" b="1" i="0" u="none" strike="noStrike" kern="1200" cap="none" spc="0" normalizeH="0" baseline="0" noProof="0" dirty="0" smtClean="0">
                <a:ln>
                  <a:noFill/>
                </a:ln>
                <a:solidFill>
                  <a:srgbClr val="E87722"/>
                </a:solidFill>
                <a:effectLst/>
                <a:uLnTx/>
                <a:uFillTx/>
                <a:latin typeface="Arial" pitchFamily="34" charset="0"/>
                <a:ea typeface="+mn-ea"/>
                <a:cs typeface="Arial" pitchFamily="34" charset="0"/>
              </a:rPr>
              <a:t>Investment Guidance Help</a:t>
            </a:r>
          </a:p>
          <a:p>
            <a:pPr marL="640080" lvl="1" indent="-182880">
              <a:buClr>
                <a:srgbClr val="E87722"/>
              </a:buClr>
              <a:buFont typeface="Arial" pitchFamily="34" charset="0"/>
              <a:buChar char="•"/>
              <a:defRPr/>
            </a:pPr>
            <a:r>
              <a:rPr lang="en-US" sz="1600" dirty="0" smtClean="0">
                <a:solidFill>
                  <a:srgbClr val="53565A"/>
                </a:solidFill>
              </a:rPr>
              <a:t>Strategy Builder</a:t>
            </a:r>
            <a:endParaRPr kumimoji="0" lang="en-US" sz="1600" b="0" i="0" u="none" strike="noStrike" kern="1200" cap="none" spc="0" normalizeH="0" baseline="0" noProof="0" dirty="0" smtClean="0">
              <a:ln>
                <a:noFill/>
              </a:ln>
              <a:solidFill>
                <a:srgbClr val="53565A"/>
              </a:solidFill>
              <a:effectLst/>
              <a:uLnTx/>
              <a:uFillTx/>
            </a:endParaRPr>
          </a:p>
          <a:p>
            <a:pPr marL="640080" lvl="1" indent="-182880">
              <a:buClr>
                <a:srgbClr val="E87722"/>
              </a:buClr>
              <a:buFont typeface="Arial" pitchFamily="34" charset="0"/>
              <a:buChar char="•"/>
              <a:defRPr/>
            </a:pPr>
            <a:r>
              <a:rPr lang="en-US" sz="1600" dirty="0" smtClean="0">
                <a:solidFill>
                  <a:srgbClr val="53565A"/>
                </a:solidFill>
              </a:rPr>
              <a:t>Education</a:t>
            </a: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pic>
        <p:nvPicPr>
          <p:cNvPr id="9" name="Picture 8"/>
          <p:cNvPicPr/>
          <p:nvPr/>
        </p:nvPicPr>
        <p:blipFill rotWithShape="1">
          <a:blip r:embed="rId4"/>
          <a:srcRect b="84190"/>
          <a:stretch/>
        </p:blipFill>
        <p:spPr>
          <a:xfrm>
            <a:off x="4533900" y="1648213"/>
            <a:ext cx="3886200" cy="665974"/>
          </a:xfrm>
          <a:prstGeom prst="rect">
            <a:avLst/>
          </a:prstGeom>
          <a:ln>
            <a:solidFill>
              <a:schemeClr val="tx1"/>
            </a:solidFill>
          </a:ln>
          <a:effectLst>
            <a:outerShdw blurRad="292100" dist="139700" dir="2700000" algn="tl" rotWithShape="0">
              <a:srgbClr val="333333">
                <a:alpha val="65000"/>
              </a:srgbClr>
            </a:outerShdw>
          </a:effectLst>
        </p:spPr>
      </p:pic>
      <p:sp>
        <p:nvSpPr>
          <p:cNvPr id="10" name="Oval 9"/>
          <p:cNvSpPr/>
          <p:nvPr/>
        </p:nvSpPr>
        <p:spPr>
          <a:xfrm>
            <a:off x="6852762" y="1953012"/>
            <a:ext cx="990600" cy="251206"/>
          </a:xfrm>
          <a:prstGeom prst="ellipse">
            <a:avLst/>
          </a:prstGeom>
          <a:noFill/>
          <a:ln w="38100" cap="flat" cmpd="sng" algn="ctr">
            <a:solidFill>
              <a:srgbClr val="53565A"/>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Arial"/>
              <a:ea typeface="+mn-ea"/>
              <a:cs typeface="+mn-cs"/>
            </a:endParaRPr>
          </a:p>
        </p:txBody>
      </p:sp>
      <p:pic>
        <p:nvPicPr>
          <p:cNvPr id="8" name="Picture 7" descr="C:\Users\akackma\AppData\Local\Temp\SNAGHTML15f8cda.PNG"/>
          <p:cNvPicPr/>
          <p:nvPr/>
        </p:nvPicPr>
        <p:blipFill>
          <a:blip r:embed="rId5">
            <a:extLst>
              <a:ext uri="{28A0092B-C50C-407E-A947-70E740481C1C}">
                <a14:useLocalDpi xmlns:a14="http://schemas.microsoft.com/office/drawing/2010/main" val="0"/>
              </a:ext>
            </a:extLst>
          </a:blip>
          <a:srcRect/>
          <a:stretch>
            <a:fillRect/>
          </a:stretch>
        </p:blipFill>
        <p:spPr bwMode="auto">
          <a:xfrm>
            <a:off x="3581400" y="2667000"/>
            <a:ext cx="4267200" cy="3142615"/>
          </a:xfrm>
          <a:prstGeom prst="rect">
            <a:avLst/>
          </a:prstGeom>
          <a:ln>
            <a:solidFill>
              <a:schemeClr val="tx1"/>
            </a:solidFill>
          </a:ln>
          <a:effectLst>
            <a:outerShdw blurRad="292100" dist="139700" dir="2700000" algn="tl" rotWithShape="0">
              <a:srgbClr val="333333">
                <a:alpha val="65000"/>
              </a:srgbClr>
            </a:outerShdw>
          </a:effectLst>
        </p:spPr>
      </p:pic>
      <p:grpSp>
        <p:nvGrpSpPr>
          <p:cNvPr id="11" name="Group 10"/>
          <p:cNvGrpSpPr/>
          <p:nvPr/>
        </p:nvGrpSpPr>
        <p:grpSpPr>
          <a:xfrm>
            <a:off x="2043806" y="6553200"/>
            <a:ext cx="5029311" cy="353946"/>
            <a:chOff x="2161244" y="5911307"/>
            <a:chExt cx="5029311" cy="353946"/>
          </a:xfrm>
        </p:grpSpPr>
        <p:sp>
          <p:nvSpPr>
            <p:cNvPr id="12" name="TextBox 11"/>
            <p:cNvSpPr txBox="1"/>
            <p:nvPr/>
          </p:nvSpPr>
          <p:spPr>
            <a:xfrm>
              <a:off x="2161244" y="5911307"/>
              <a:ext cx="5029311" cy="353946"/>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Investments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are not FDIC insured, are not guaranteed by Optum Bank</a:t>
              </a:r>
              <a:r>
                <a:rPr kumimoji="0" lang="en-US" sz="700" i="0" u="none" strike="noStrike" kern="0" cap="none" spc="0" normalizeH="0" baseline="30000" noProof="0" dirty="0">
                  <a:ln>
                    <a:noFill/>
                  </a:ln>
                  <a:solidFill>
                    <a:schemeClr val="bg1">
                      <a:lumMod val="50000"/>
                    </a:schemeClr>
                  </a:solidFill>
                  <a:effectLst/>
                  <a:uLnTx/>
                  <a:uFillTx/>
                  <a:latin typeface="Arial"/>
                  <a:cs typeface="Calibri Light"/>
                </a:rPr>
                <a:t>®</a:t>
              </a:r>
              <a:r>
                <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rPr>
                <a:t>, </a:t>
              </a:r>
              <a:r>
                <a:rPr kumimoji="0" lang="en-US" sz="700" i="0" u="none" strike="noStrike" kern="0" cap="none" spc="0" normalizeH="0" baseline="0" noProof="0" dirty="0">
                  <a:ln>
                    <a:noFill/>
                  </a:ln>
                  <a:solidFill>
                    <a:schemeClr val="bg1">
                      <a:lumMod val="50000"/>
                    </a:schemeClr>
                  </a:solidFill>
                  <a:effectLst/>
                  <a:uLnTx/>
                  <a:uFillTx/>
                  <a:latin typeface="Arial"/>
                  <a:cs typeface="Calibri Light"/>
                </a:rPr>
                <a:t>and may lose value. </a:t>
              </a:r>
              <a:endParaRPr kumimoji="0" lang="en-US" sz="700" i="0" u="none" strike="noStrike" kern="0" cap="none" spc="0" normalizeH="0" baseline="0" noProof="0" dirty="0" smtClean="0">
                <a:ln>
                  <a:noFill/>
                </a:ln>
                <a:solidFill>
                  <a:schemeClr val="bg1">
                    <a:lumMod val="50000"/>
                  </a:schemeClr>
                </a:solidFill>
                <a:effectLst/>
                <a:uLnTx/>
                <a:uFillTx/>
                <a:latin typeface="Arial"/>
                <a:cs typeface="Calibri Light"/>
              </a:endParaRPr>
            </a:p>
          </p:txBody>
        </p:sp>
        <p:sp>
          <p:nvSpPr>
            <p:cNvPr id="15" name="Rounded Rectangle 14"/>
            <p:cNvSpPr/>
            <p:nvPr/>
          </p:nvSpPr>
          <p:spPr>
            <a:xfrm>
              <a:off x="2593294" y="6024222"/>
              <a:ext cx="4165210" cy="128114"/>
            </a:xfrm>
            <a:prstGeom prst="roundRect">
              <a:avLst/>
            </a:prstGeom>
            <a:noFill/>
            <a:ln w="6350" cap="flat" cmpd="sng" algn="ctr">
              <a:solidFill>
                <a:schemeClr val="bg1">
                  <a:lumMod val="50000"/>
                </a:schemeClr>
              </a:solidFill>
              <a:prstDash val="solid"/>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chemeClr val="bg1">
                    <a:lumMod val="50000"/>
                  </a:schemeClr>
                </a:solidFill>
                <a:effectLst/>
                <a:uLnTx/>
                <a:uFillTx/>
                <a:latin typeface="Arial"/>
                <a:ea typeface="+mn-ea"/>
                <a:cs typeface="+mn-cs"/>
              </a:endParaRPr>
            </a:p>
          </p:txBody>
        </p:sp>
      </p:grpSp>
      <p:sp>
        <p:nvSpPr>
          <p:cNvPr id="2" name="Slide Number Placeholder 1"/>
          <p:cNvSpPr>
            <a:spLocks noGrp="1"/>
          </p:cNvSpPr>
          <p:nvPr>
            <p:ph type="sldNum" sz="quarter" idx="12"/>
          </p:nvPr>
        </p:nvSpPr>
        <p:spPr/>
        <p:txBody>
          <a:bodyPr/>
          <a:lstStyle/>
          <a:p>
            <a:fld id="{F602AE76-99CA-49A0-AC36-64F5F5D07FB4}" type="slidenum">
              <a:rPr lang="en-US" smtClean="0"/>
              <a:t>50</a:t>
            </a:fld>
            <a:endParaRPr lang="en-US"/>
          </a:p>
        </p:txBody>
      </p:sp>
    </p:spTree>
    <p:extLst>
      <p:ext uri="{BB962C8B-B14F-4D97-AF65-F5344CB8AC3E}">
        <p14:creationId xmlns:p14="http://schemas.microsoft.com/office/powerpoint/2010/main" val="2899281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401147" y="281637"/>
            <a:ext cx="6847757" cy="467032"/>
          </a:xfrm>
          <a:prstGeom prst="rect">
            <a:avLst/>
          </a:prstGeom>
          <a:noFill/>
        </p:spPr>
        <p:txBody>
          <a:bodyPr wrap="square" lIns="0" tIns="0" rIns="0" bIns="0" rtlCol="0">
            <a:noAutofit/>
          </a:bodyPr>
          <a:lstStyle/>
          <a:p>
            <a:pPr defTabSz="457200"/>
            <a:r>
              <a:rPr lang="en-US" sz="2800" b="1" dirty="0">
                <a:solidFill>
                  <a:srgbClr val="E87722"/>
                </a:solidFill>
                <a:latin typeface="Arial"/>
                <a:cs typeface="Calibri"/>
              </a:rPr>
              <a:t>Account management tools</a:t>
            </a:r>
          </a:p>
        </p:txBody>
      </p:sp>
      <p:sp>
        <p:nvSpPr>
          <p:cNvPr id="14" name="Content Placeholder 2"/>
          <p:cNvSpPr txBox="1">
            <a:spLocks/>
          </p:cNvSpPr>
          <p:nvPr/>
        </p:nvSpPr>
        <p:spPr>
          <a:xfrm>
            <a:off x="457200" y="3810000"/>
            <a:ext cx="5181600" cy="2116319"/>
          </a:xfrm>
          <a:prstGeom prst="rect">
            <a:avLst/>
          </a:prstGeom>
        </p:spPr>
        <p:txBody>
          <a:bodyPr vert="horz" lIns="0" tIns="0" rIns="0" bIns="0" rtlCol="0" anchor="ctr">
            <a:noAutofit/>
          </a:bodyPr>
          <a:lstStyle>
            <a:lvl1pPr marL="171450" indent="-171450" algn="l" defTabSz="914400" rtl="0" eaLnBrk="1" latinLnBrk="0" hangingPunct="1">
              <a:lnSpc>
                <a:spcPct val="100000"/>
              </a:lnSpc>
              <a:spcBef>
                <a:spcPts val="0"/>
              </a:spcBef>
              <a:spcAft>
                <a:spcPts val="600"/>
              </a:spcAft>
              <a:buClr>
                <a:schemeClr val="accent1"/>
              </a:buClr>
              <a:buFont typeface="Arial" pitchFamily="34" charset="0"/>
              <a:buChar char="•"/>
              <a:defRPr sz="2000" kern="1200">
                <a:solidFill>
                  <a:schemeClr val="tx1"/>
                </a:solidFill>
                <a:latin typeface="Arial" pitchFamily="34" charset="0"/>
                <a:ea typeface="+mn-ea"/>
                <a:cs typeface="Arial" pitchFamily="34" charset="0"/>
              </a:defRPr>
            </a:lvl1pPr>
            <a:lvl2pPr marL="457200" indent="-228600" algn="l" defTabSz="914400" rtl="0" eaLnBrk="1" latinLnBrk="0" hangingPunct="1">
              <a:lnSpc>
                <a:spcPct val="100000"/>
              </a:lnSpc>
              <a:spcBef>
                <a:spcPts val="0"/>
              </a:spcBef>
              <a:spcAft>
                <a:spcPts val="600"/>
              </a:spcAft>
              <a:buFont typeface="Arial" pitchFamily="34" charset="0"/>
              <a:buChar char="–"/>
              <a:defRPr sz="1800" kern="1200">
                <a:solidFill>
                  <a:schemeClr val="tx1"/>
                </a:solidFill>
                <a:latin typeface="Arial" pitchFamily="34" charset="0"/>
                <a:ea typeface="+mn-ea"/>
                <a:cs typeface="Arial" pitchFamily="34" charset="0"/>
              </a:defRPr>
            </a:lvl2pPr>
            <a:lvl3pPr marL="6858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3pPr>
            <a:lvl4pPr marL="971550" indent="-228600" algn="l" defTabSz="914400" rtl="0" eaLnBrk="1" latinLnBrk="0" hangingPunct="1">
              <a:lnSpc>
                <a:spcPct val="100000"/>
              </a:lnSpc>
              <a:spcBef>
                <a:spcPts val="0"/>
              </a:spcBef>
              <a:spcAft>
                <a:spcPts val="600"/>
              </a:spcAft>
              <a:buFont typeface="Arial" pitchFamily="34" charset="0"/>
              <a:buChar char="–"/>
              <a:defRPr sz="1600" kern="1200">
                <a:solidFill>
                  <a:schemeClr val="tx1"/>
                </a:solidFill>
                <a:latin typeface="Arial" pitchFamily="34" charset="0"/>
                <a:ea typeface="+mn-ea"/>
                <a:cs typeface="Arial" pitchFamily="34" charset="0"/>
              </a:defRPr>
            </a:lvl4pPr>
            <a:lvl5pPr marL="1143000" indent="-171450" algn="l" defTabSz="914400" rtl="0" eaLnBrk="1" latinLnBrk="0" hangingPunct="1">
              <a:lnSpc>
                <a:spcPct val="100000"/>
              </a:lnSpc>
              <a:spcBef>
                <a:spcPts val="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
                <a:srgbClr val="D45D00"/>
              </a:buClr>
              <a:buSzTx/>
              <a:buFont typeface="Arial" pitchFamily="34" charset="0"/>
              <a:buNone/>
              <a:tabLst/>
              <a:defRPr/>
            </a:pPr>
            <a:r>
              <a:rPr kumimoji="0" lang="en-US" sz="1800" b="1" i="0" u="none" strike="noStrike" kern="1200" cap="none" spc="0" normalizeH="0" baseline="0" noProof="0" dirty="0" smtClean="0">
                <a:ln>
                  <a:noFill/>
                </a:ln>
                <a:solidFill>
                  <a:srgbClr val="E87722"/>
                </a:solidFill>
                <a:effectLst/>
                <a:uLnTx/>
                <a:uFillTx/>
                <a:latin typeface="Arial" pitchFamily="34" charset="0"/>
                <a:ea typeface="+mn-ea"/>
                <a:cs typeface="Arial" pitchFamily="34" charset="0"/>
              </a:rPr>
              <a:t>HSA Calculators</a:t>
            </a:r>
          </a:p>
          <a:p>
            <a:pPr marL="640080" lvl="1" indent="-182880">
              <a:buClr>
                <a:srgbClr val="E87722"/>
              </a:buClr>
              <a:buFont typeface="Arial" pitchFamily="34" charset="0"/>
              <a:buChar char="•"/>
              <a:defRPr/>
            </a:pPr>
            <a:r>
              <a:rPr lang="en-US" sz="1600" dirty="0" smtClean="0">
                <a:solidFill>
                  <a:srgbClr val="53565A"/>
                </a:solidFill>
              </a:rPr>
              <a:t>Account projection</a:t>
            </a:r>
            <a:endParaRPr kumimoji="0" lang="en-US" sz="1600" b="0" i="0" u="none" strike="noStrike" kern="1200" cap="none" spc="0" normalizeH="0" baseline="0" noProof="0" dirty="0" smtClean="0">
              <a:ln>
                <a:noFill/>
              </a:ln>
              <a:solidFill>
                <a:srgbClr val="53565A"/>
              </a:solidFill>
              <a:effectLst/>
              <a:uLnTx/>
              <a:uFillTx/>
            </a:endParaRPr>
          </a:p>
          <a:p>
            <a:pPr marL="640080" lvl="1" indent="-182880">
              <a:buClr>
                <a:srgbClr val="E87722"/>
              </a:buClr>
              <a:buFont typeface="Arial" pitchFamily="34" charset="0"/>
              <a:buChar char="•"/>
              <a:defRPr/>
            </a:pPr>
            <a:r>
              <a:rPr lang="en-US" sz="1600" dirty="0" smtClean="0">
                <a:solidFill>
                  <a:srgbClr val="53565A"/>
                </a:solidFill>
              </a:rPr>
              <a:t>HSA contribution calculator</a:t>
            </a:r>
          </a:p>
          <a:p>
            <a:pPr marL="640080" lvl="1" indent="-182880">
              <a:buClr>
                <a:srgbClr val="E87722"/>
              </a:buClr>
              <a:buFont typeface="Arial" pitchFamily="34" charset="0"/>
              <a:buChar char="•"/>
              <a:defRPr/>
            </a:pPr>
            <a:r>
              <a:rPr kumimoji="0" lang="en-US" sz="1600" b="0" i="0" u="none" strike="noStrike" kern="1200" cap="none" spc="0" normalizeH="0" baseline="0" noProof="0" dirty="0" smtClean="0">
                <a:ln>
                  <a:noFill/>
                </a:ln>
                <a:solidFill>
                  <a:srgbClr val="53565A"/>
                </a:solidFill>
                <a:effectLst/>
                <a:uLnTx/>
                <a:uFillTx/>
                <a:latin typeface="Arial" pitchFamily="34" charset="0"/>
                <a:ea typeface="+mn-ea"/>
                <a:cs typeface="Arial" pitchFamily="34" charset="0"/>
              </a:rPr>
              <a:t>HSA goal calculator</a:t>
            </a:r>
          </a:p>
          <a:p>
            <a:pPr marL="640080" lvl="1" indent="-182880">
              <a:buClr>
                <a:srgbClr val="E87722"/>
              </a:buClr>
              <a:buFont typeface="Arial" pitchFamily="34" charset="0"/>
              <a:buChar char="•"/>
              <a:defRPr/>
            </a:pPr>
            <a:r>
              <a:rPr lang="en-US" sz="1600" dirty="0" smtClean="0">
                <a:solidFill>
                  <a:srgbClr val="53565A"/>
                </a:solidFill>
              </a:rPr>
              <a:t>HSA savings calculator</a:t>
            </a:r>
          </a:p>
          <a:p>
            <a:pPr marL="640080" lvl="1" indent="-182880">
              <a:buClr>
                <a:srgbClr val="E87722"/>
              </a:buClr>
              <a:buFont typeface="Arial" pitchFamily="34" charset="0"/>
              <a:buChar char="•"/>
              <a:defRPr/>
            </a:pPr>
            <a:r>
              <a:rPr kumimoji="0" lang="en-US" sz="1600" b="0" i="0" u="none" strike="noStrike" kern="1200" cap="none" spc="0" normalizeH="0" baseline="0" noProof="0" dirty="0" smtClean="0">
                <a:ln>
                  <a:noFill/>
                </a:ln>
                <a:solidFill>
                  <a:srgbClr val="53565A"/>
                </a:solidFill>
                <a:effectLst/>
                <a:uLnTx/>
                <a:uFillTx/>
                <a:latin typeface="Arial" pitchFamily="34" charset="0"/>
                <a:ea typeface="+mn-ea"/>
                <a:cs typeface="Arial" pitchFamily="34" charset="0"/>
              </a:rPr>
              <a:t>HSA vs Traditional Health Plan</a:t>
            </a:r>
            <a:endParaRPr kumimoji="0" lang="en-US" sz="1600" b="0" i="0" u="none" strike="noStrike" kern="1200" cap="none" spc="0" normalizeH="0" baseline="0" noProof="0" dirty="0">
              <a:ln>
                <a:noFill/>
              </a:ln>
              <a:solidFill>
                <a:srgbClr val="53565A"/>
              </a:solidFill>
              <a:effectLst/>
              <a:uLnTx/>
              <a:uFillTx/>
              <a:latin typeface="Arial" pitchFamily="34" charset="0"/>
              <a:ea typeface="+mn-ea"/>
              <a:cs typeface="Arial" pitchFamily="34" charset="0"/>
            </a:endParaRP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352" y="248956"/>
            <a:ext cx="1676400" cy="514350"/>
          </a:xfrm>
          <a:prstGeom prst="rect">
            <a:avLst/>
          </a:prstGeom>
        </p:spPr>
      </p:pic>
      <p:pic>
        <p:nvPicPr>
          <p:cNvPr id="8" name="Picture 7"/>
          <p:cNvPicPr/>
          <p:nvPr/>
        </p:nvPicPr>
        <p:blipFill>
          <a:blip r:embed="rId4"/>
          <a:stretch>
            <a:fillRect/>
          </a:stretch>
        </p:blipFill>
        <p:spPr>
          <a:xfrm>
            <a:off x="1371600" y="1600200"/>
            <a:ext cx="7162800" cy="1981200"/>
          </a:xfrm>
          <a:prstGeom prst="rect">
            <a:avLst/>
          </a:prstGeom>
          <a:ln>
            <a:solidFill>
              <a:schemeClr val="tx1"/>
            </a:solidFill>
          </a:ln>
          <a:effectLst>
            <a:outerShdw blurRad="292100" dist="139700" dir="2700000" algn="tl" rotWithShape="0">
              <a:srgbClr val="333333">
                <a:alpha val="65000"/>
              </a:srgbClr>
            </a:outerShdw>
          </a:effectLst>
        </p:spPr>
      </p:pic>
      <p:sp>
        <p:nvSpPr>
          <p:cNvPr id="2" name="Slide Number Placeholder 1"/>
          <p:cNvSpPr>
            <a:spLocks noGrp="1"/>
          </p:cNvSpPr>
          <p:nvPr>
            <p:ph type="sldNum" sz="quarter" idx="12"/>
          </p:nvPr>
        </p:nvSpPr>
        <p:spPr/>
        <p:txBody>
          <a:bodyPr/>
          <a:lstStyle/>
          <a:p>
            <a:fld id="{F602AE76-99CA-49A0-AC36-64F5F5D07FB4}" type="slidenum">
              <a:rPr lang="en-US" smtClean="0"/>
              <a:t>51</a:t>
            </a:fld>
            <a:endParaRPr lang="en-US"/>
          </a:p>
        </p:txBody>
      </p:sp>
    </p:spTree>
    <p:extLst>
      <p:ext uri="{BB962C8B-B14F-4D97-AF65-F5344CB8AC3E}">
        <p14:creationId xmlns:p14="http://schemas.microsoft.com/office/powerpoint/2010/main" val="12106705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63666A"/>
    </a:dk1>
    <a:lt1>
      <a:srgbClr val="FFFFFF"/>
    </a:lt1>
    <a:dk2>
      <a:srgbClr val="63666A"/>
    </a:dk2>
    <a:lt2>
      <a:srgbClr val="6BBBAE"/>
    </a:lt2>
    <a:accent1>
      <a:srgbClr val="E87722"/>
    </a:accent1>
    <a:accent2>
      <a:srgbClr val="F2A900"/>
    </a:accent2>
    <a:accent3>
      <a:srgbClr val="FFFFFF"/>
    </a:accent3>
    <a:accent4>
      <a:srgbClr val="535659"/>
    </a:accent4>
    <a:accent5>
      <a:srgbClr val="F2BDAB"/>
    </a:accent5>
    <a:accent6>
      <a:srgbClr val="DB9900"/>
    </a:accent6>
    <a:hlink>
      <a:srgbClr val="B52555"/>
    </a:hlink>
    <a:folHlink>
      <a:srgbClr val="C4D6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597</TotalTime>
  <Words>4217</Words>
  <Application>Microsoft Office PowerPoint</Application>
  <PresentationFormat>On-screen Show (4:3)</PresentationFormat>
  <Paragraphs>495</Paragraphs>
  <Slides>51</Slides>
  <Notes>39</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UnitedHealth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Mykenzie Spaulding</dc:creator>
  <cp:lastModifiedBy>macalester</cp:lastModifiedBy>
  <cp:revision>59</cp:revision>
  <dcterms:created xsi:type="dcterms:W3CDTF">2016-01-27T15:32:02Z</dcterms:created>
  <dcterms:modified xsi:type="dcterms:W3CDTF">2018-01-05T14:53:49Z</dcterms:modified>
</cp:coreProperties>
</file>