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60" r:id="rId2"/>
    <p:sldId id="261" r:id="rId3"/>
    <p:sldId id="262" r:id="rId4"/>
    <p:sldId id="311" r:id="rId5"/>
    <p:sldId id="2147475497" r:id="rId6"/>
    <p:sldId id="308" r:id="rId7"/>
    <p:sldId id="309" r:id="rId8"/>
    <p:sldId id="310" r:id="rId9"/>
    <p:sldId id="264" r:id="rId10"/>
    <p:sldId id="265" r:id="rId11"/>
    <p:sldId id="266" r:id="rId12"/>
    <p:sldId id="267" r:id="rId13"/>
    <p:sldId id="269" r:id="rId14"/>
    <p:sldId id="268" r:id="rId15"/>
    <p:sldId id="270" r:id="rId16"/>
    <p:sldId id="272" r:id="rId17"/>
    <p:sldId id="273" r:id="rId18"/>
    <p:sldId id="274" r:id="rId19"/>
    <p:sldId id="276" r:id="rId20"/>
    <p:sldId id="275" r:id="rId21"/>
    <p:sldId id="277" r:id="rId22"/>
    <p:sldId id="278" r:id="rId23"/>
    <p:sldId id="305" r:id="rId24"/>
    <p:sldId id="279" r:id="rId25"/>
    <p:sldId id="280" r:id="rId26"/>
    <p:sldId id="281" r:id="rId27"/>
    <p:sldId id="284" r:id="rId28"/>
    <p:sldId id="283" r:id="rId29"/>
    <p:sldId id="282" r:id="rId30"/>
    <p:sldId id="285" r:id="rId31"/>
    <p:sldId id="287" r:id="rId32"/>
    <p:sldId id="289" r:id="rId33"/>
    <p:sldId id="290" r:id="rId34"/>
    <p:sldId id="291" r:id="rId35"/>
    <p:sldId id="292" r:id="rId36"/>
    <p:sldId id="293" r:id="rId37"/>
    <p:sldId id="294" r:id="rId38"/>
    <p:sldId id="295" r:id="rId39"/>
    <p:sldId id="296" r:id="rId40"/>
    <p:sldId id="297" r:id="rId41"/>
    <p:sldId id="298" r:id="rId42"/>
    <p:sldId id="302" r:id="rId43"/>
    <p:sldId id="299" r:id="rId44"/>
    <p:sldId id="300" r:id="rId45"/>
    <p:sldId id="301" r:id="rId46"/>
    <p:sldId id="2147475493" r:id="rId47"/>
    <p:sldId id="2147475495" r:id="rId48"/>
    <p:sldId id="2147475496" r:id="rId49"/>
    <p:sldId id="1895" r:id="rId50"/>
    <p:sldId id="1896" r:id="rId51"/>
    <p:sldId id="1898" r:id="rId52"/>
    <p:sldId id="271" r:id="rId53"/>
    <p:sldId id="2147475471" r:id="rId54"/>
    <p:sldId id="2147475468" r:id="rId55"/>
    <p:sldId id="2147475473" r:id="rId56"/>
    <p:sldId id="2147475472" r:id="rId57"/>
    <p:sldId id="2147475474" r:id="rId58"/>
    <p:sldId id="2147475476" r:id="rId59"/>
    <p:sldId id="2147475475" r:id="rId60"/>
    <p:sldId id="2147475477" r:id="rId61"/>
    <p:sldId id="1897" r:id="rId62"/>
    <p:sldId id="2147475478" r:id="rId63"/>
    <p:sldId id="2147475479" r:id="rId64"/>
    <p:sldId id="2147475484" r:id="rId65"/>
    <p:sldId id="2147475483" r:id="rId66"/>
    <p:sldId id="2147475485" r:id="rId67"/>
    <p:sldId id="2147475491" r:id="rId68"/>
    <p:sldId id="2147475490" r:id="rId69"/>
    <p:sldId id="2147475492" r:id="rId70"/>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2040" autoAdjust="0"/>
  </p:normalViewPr>
  <p:slideViewPr>
    <p:cSldViewPr snapToGrid="0">
      <p:cViewPr varScale="1">
        <p:scale>
          <a:sx n="60" d="100"/>
          <a:sy n="60" d="100"/>
        </p:scale>
        <p:origin x="1411" y="53"/>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06"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Employee Only Coverage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Employee Only</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3C5-48B1-8EDA-DFE20E18156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3C5-48B1-8EDA-DFE20E18156F}"/>
              </c:ext>
            </c:extLst>
          </c:dPt>
          <c:dLbls>
            <c:dLbl>
              <c:idx val="1"/>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20669572070688308"/>
                      <c:h val="0.13132949570852434"/>
                    </c:manualLayout>
                  </c15:layout>
                </c:ext>
                <c:ext xmlns:c16="http://schemas.microsoft.com/office/drawing/2014/chart" uri="{C3380CC4-5D6E-409C-BE32-E72D297353CC}">
                  <c16:uniqueId val="{00000003-43C5-48B1-8EDA-DFE20E18156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Employee</c:v>
                </c:pt>
                <c:pt idx="1">
                  <c:v>Macalester</c:v>
                </c:pt>
              </c:strCache>
            </c:strRef>
          </c:cat>
          <c:val>
            <c:numRef>
              <c:f>Sheet1!$B$2:$B$3</c:f>
              <c:numCache>
                <c:formatCode>0%</c:formatCode>
                <c:ptCount val="2"/>
                <c:pt idx="0">
                  <c:v>0.2</c:v>
                </c:pt>
                <c:pt idx="1">
                  <c:v>0.8</c:v>
                </c:pt>
              </c:numCache>
            </c:numRef>
          </c:val>
          <c:extLst>
            <c:ext xmlns:c16="http://schemas.microsoft.com/office/drawing/2014/chart" uri="{C3380CC4-5D6E-409C-BE32-E72D297353CC}">
              <c16:uniqueId val="{00000004-43C5-48B1-8EDA-DFE20E18156F}"/>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Employee + Dependent(s) Coverage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457-46D3-A853-B612FD8EF8D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457-46D3-A853-B612FD8EF8DD}"/>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Employee</c:v>
                </c:pt>
                <c:pt idx="1">
                  <c:v>Macalester</c:v>
                </c:pt>
              </c:strCache>
            </c:strRef>
          </c:cat>
          <c:val>
            <c:numRef>
              <c:f>Sheet1!$B$2:$B$3</c:f>
              <c:numCache>
                <c:formatCode>0%</c:formatCode>
                <c:ptCount val="2"/>
                <c:pt idx="0">
                  <c:v>0.3</c:v>
                </c:pt>
                <c:pt idx="1">
                  <c:v>0.7</c:v>
                </c:pt>
              </c:numCache>
            </c:numRef>
          </c:val>
          <c:extLst>
            <c:ext xmlns:c16="http://schemas.microsoft.com/office/drawing/2014/chart" uri="{C3380CC4-5D6E-409C-BE32-E72D297353CC}">
              <c16:uniqueId val="{00000004-2457-46D3-A853-B612FD8EF8DD}"/>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482716508593819E-2"/>
          <c:y val="4.2070348585732595E-2"/>
          <c:w val="0.9061818611796586"/>
          <c:h val="0.77820067861430375"/>
        </c:manualLayout>
      </c:layout>
      <c:barChart>
        <c:barDir val="col"/>
        <c:grouping val="clustered"/>
        <c:varyColors val="0"/>
        <c:ser>
          <c:idx val="0"/>
          <c:order val="0"/>
          <c:tx>
            <c:strRef>
              <c:f>Sheet1!$B$1</c:f>
              <c:strCache>
                <c:ptCount val="1"/>
                <c:pt idx="0">
                  <c:v>2024</c:v>
                </c:pt>
              </c:strCache>
            </c:strRef>
          </c:tx>
          <c:spPr>
            <a:solidFill>
              <a:srgbClr val="01426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Diabetes</c:v>
                </c:pt>
                <c:pt idx="1">
                  <c:v>Heart Disease</c:v>
                </c:pt>
              </c:strCache>
            </c:strRef>
          </c:cat>
          <c:val>
            <c:numRef>
              <c:f>Sheet1!$B$2:$B$3</c:f>
              <c:numCache>
                <c:formatCode>General</c:formatCode>
                <c:ptCount val="2"/>
                <c:pt idx="0">
                  <c:v>4.2</c:v>
                </c:pt>
                <c:pt idx="1">
                  <c:v>2.5</c:v>
                </c:pt>
              </c:numCache>
            </c:numRef>
          </c:val>
          <c:extLst>
            <c:ext xmlns:c16="http://schemas.microsoft.com/office/drawing/2014/chart" uri="{C3380CC4-5D6E-409C-BE32-E72D297353CC}">
              <c16:uniqueId val="{00000000-001E-4D0C-B2CF-EB02C712E911}"/>
            </c:ext>
          </c:extLst>
        </c:ser>
        <c:ser>
          <c:idx val="1"/>
          <c:order val="1"/>
          <c:tx>
            <c:strRef>
              <c:f>Sheet1!$C$1</c:f>
              <c:strCache>
                <c:ptCount val="1"/>
                <c:pt idx="0">
                  <c:v>2025</c:v>
                </c:pt>
              </c:strCache>
            </c:strRef>
          </c:tx>
          <c:spPr>
            <a:solidFill>
              <a:srgbClr val="72C5E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Diabetes</c:v>
                </c:pt>
                <c:pt idx="1">
                  <c:v>Heart Disease</c:v>
                </c:pt>
              </c:strCache>
            </c:strRef>
          </c:cat>
          <c:val>
            <c:numRef>
              <c:f>Sheet1!$C$2:$C$3</c:f>
              <c:numCache>
                <c:formatCode>General</c:formatCode>
                <c:ptCount val="2"/>
                <c:pt idx="0">
                  <c:v>4.5999999999999996</c:v>
                </c:pt>
                <c:pt idx="1">
                  <c:v>2.1</c:v>
                </c:pt>
              </c:numCache>
            </c:numRef>
          </c:val>
          <c:extLst>
            <c:ext xmlns:c16="http://schemas.microsoft.com/office/drawing/2014/chart" uri="{C3380CC4-5D6E-409C-BE32-E72D297353CC}">
              <c16:uniqueId val="{00000001-001E-4D0C-B2CF-EB02C712E911}"/>
            </c:ext>
          </c:extLst>
        </c:ser>
        <c:dLbls>
          <c:showLegendKey val="0"/>
          <c:showVal val="0"/>
          <c:showCatName val="0"/>
          <c:showSerName val="0"/>
          <c:showPercent val="0"/>
          <c:showBubbleSize val="0"/>
        </c:dLbls>
        <c:gapWidth val="150"/>
        <c:overlap val="-27"/>
        <c:axId val="1824536815"/>
        <c:axId val="1605225167"/>
      </c:barChart>
      <c:catAx>
        <c:axId val="1824536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605225167"/>
        <c:crosses val="autoZero"/>
        <c:auto val="1"/>
        <c:lblAlgn val="ctr"/>
        <c:lblOffset val="100"/>
        <c:noMultiLvlLbl val="0"/>
      </c:catAx>
      <c:valAx>
        <c:axId val="1605225167"/>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45368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103544457016554E-2"/>
          <c:y val="7.3462354888920819E-2"/>
          <c:w val="0.9092501469182257"/>
          <c:h val="0.74004360141227965"/>
        </c:manualLayout>
      </c:layout>
      <c:barChart>
        <c:barDir val="col"/>
        <c:grouping val="clustered"/>
        <c:varyColors val="0"/>
        <c:ser>
          <c:idx val="0"/>
          <c:order val="0"/>
          <c:tx>
            <c:strRef>
              <c:f>Sheet1!$B$1</c:f>
              <c:strCache>
                <c:ptCount val="1"/>
                <c:pt idx="0">
                  <c:v>2024</c:v>
                </c:pt>
              </c:strCache>
            </c:strRef>
          </c:tx>
          <c:spPr>
            <a:solidFill>
              <a:srgbClr val="01426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Depression</c:v>
                </c:pt>
                <c:pt idx="1">
                  <c:v>High blood pressure</c:v>
                </c:pt>
                <c:pt idx="2">
                  <c:v>High cholesterol</c:v>
                </c:pt>
              </c:strCache>
            </c:strRef>
          </c:cat>
          <c:val>
            <c:numRef>
              <c:f>Sheet1!$B$2:$B$4</c:f>
              <c:numCache>
                <c:formatCode>General</c:formatCode>
                <c:ptCount val="3"/>
                <c:pt idx="0">
                  <c:v>23.1</c:v>
                </c:pt>
                <c:pt idx="1">
                  <c:v>17.600000000000001</c:v>
                </c:pt>
                <c:pt idx="2">
                  <c:v>18.5</c:v>
                </c:pt>
              </c:numCache>
            </c:numRef>
          </c:val>
          <c:extLst>
            <c:ext xmlns:c16="http://schemas.microsoft.com/office/drawing/2014/chart" uri="{C3380CC4-5D6E-409C-BE32-E72D297353CC}">
              <c16:uniqueId val="{00000000-548F-411D-8001-A864CBF0BCCE}"/>
            </c:ext>
          </c:extLst>
        </c:ser>
        <c:ser>
          <c:idx val="1"/>
          <c:order val="1"/>
          <c:tx>
            <c:strRef>
              <c:f>Sheet1!$C$1</c:f>
              <c:strCache>
                <c:ptCount val="1"/>
                <c:pt idx="0">
                  <c:v>2025</c:v>
                </c:pt>
              </c:strCache>
            </c:strRef>
          </c:tx>
          <c:spPr>
            <a:solidFill>
              <a:srgbClr val="72C5E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Depression</c:v>
                </c:pt>
                <c:pt idx="1">
                  <c:v>High blood pressure</c:v>
                </c:pt>
                <c:pt idx="2">
                  <c:v>High cholesterol</c:v>
                </c:pt>
              </c:strCache>
            </c:strRef>
          </c:cat>
          <c:val>
            <c:numRef>
              <c:f>Sheet1!$C$2:$C$4</c:f>
              <c:numCache>
                <c:formatCode>General</c:formatCode>
                <c:ptCount val="3"/>
                <c:pt idx="0">
                  <c:v>23.9</c:v>
                </c:pt>
                <c:pt idx="1">
                  <c:v>19.3</c:v>
                </c:pt>
                <c:pt idx="2">
                  <c:v>21.8</c:v>
                </c:pt>
              </c:numCache>
            </c:numRef>
          </c:val>
          <c:extLst>
            <c:ext xmlns:c16="http://schemas.microsoft.com/office/drawing/2014/chart" uri="{C3380CC4-5D6E-409C-BE32-E72D297353CC}">
              <c16:uniqueId val="{00000001-548F-411D-8001-A864CBF0BCCE}"/>
            </c:ext>
          </c:extLst>
        </c:ser>
        <c:dLbls>
          <c:showLegendKey val="0"/>
          <c:showVal val="0"/>
          <c:showCatName val="0"/>
          <c:showSerName val="0"/>
          <c:showPercent val="0"/>
          <c:showBubbleSize val="0"/>
        </c:dLbls>
        <c:gapWidth val="219"/>
        <c:overlap val="-27"/>
        <c:axId val="1819567935"/>
        <c:axId val="1819568767"/>
      </c:barChart>
      <c:catAx>
        <c:axId val="18195679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19568767"/>
        <c:crosses val="autoZero"/>
        <c:auto val="1"/>
        <c:lblAlgn val="ctr"/>
        <c:lblOffset val="100"/>
        <c:noMultiLvlLbl val="0"/>
      </c:catAx>
      <c:valAx>
        <c:axId val="18195687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9567935"/>
        <c:crosses val="autoZero"/>
        <c:crossBetween val="between"/>
      </c:valAx>
      <c:spPr>
        <a:noFill/>
        <a:ln>
          <a:noFill/>
        </a:ln>
        <a:effectLst/>
      </c:spPr>
    </c:plotArea>
    <c:legend>
      <c:legendPos val="b"/>
      <c:layout>
        <c:manualLayout>
          <c:xMode val="edge"/>
          <c:yMode val="edge"/>
          <c:x val="0.35177117595979268"/>
          <c:y val="0.92727093783889492"/>
          <c:w val="0.26735217787797116"/>
          <c:h val="7.272906216110486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24053641195136E-2"/>
          <c:y val="5.7740096627926361E-2"/>
          <c:w val="0.9092501469182257"/>
          <c:h val="0.74004360141227965"/>
        </c:manualLayout>
      </c:layout>
      <c:barChart>
        <c:barDir val="col"/>
        <c:grouping val="clustered"/>
        <c:varyColors val="0"/>
        <c:ser>
          <c:idx val="0"/>
          <c:order val="0"/>
          <c:tx>
            <c:strRef>
              <c:f>Sheet1!$B$1</c:f>
              <c:strCache>
                <c:ptCount val="1"/>
                <c:pt idx="0">
                  <c:v>2024</c:v>
                </c:pt>
              </c:strCache>
            </c:strRef>
          </c:tx>
          <c:spPr>
            <a:solidFill>
              <a:srgbClr val="01426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Fruit &amp; Vegetables</c:v>
                </c:pt>
                <c:pt idx="1">
                  <c:v>Physical Activity</c:v>
                </c:pt>
              </c:strCache>
            </c:strRef>
          </c:cat>
          <c:val>
            <c:numRef>
              <c:f>Sheet1!$B$2:$B$3</c:f>
              <c:numCache>
                <c:formatCode>General</c:formatCode>
                <c:ptCount val="2"/>
                <c:pt idx="0">
                  <c:v>74.400000000000006</c:v>
                </c:pt>
                <c:pt idx="1">
                  <c:v>24.8</c:v>
                </c:pt>
              </c:numCache>
            </c:numRef>
          </c:val>
          <c:extLst>
            <c:ext xmlns:c16="http://schemas.microsoft.com/office/drawing/2014/chart" uri="{C3380CC4-5D6E-409C-BE32-E72D297353CC}">
              <c16:uniqueId val="{00000000-548F-411D-8001-A864CBF0BCCE}"/>
            </c:ext>
          </c:extLst>
        </c:ser>
        <c:ser>
          <c:idx val="1"/>
          <c:order val="1"/>
          <c:tx>
            <c:strRef>
              <c:f>Sheet1!$C$1</c:f>
              <c:strCache>
                <c:ptCount val="1"/>
                <c:pt idx="0">
                  <c:v>2025</c:v>
                </c:pt>
              </c:strCache>
            </c:strRef>
          </c:tx>
          <c:spPr>
            <a:solidFill>
              <a:srgbClr val="72C5E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Fruit &amp; Vegetables</c:v>
                </c:pt>
                <c:pt idx="1">
                  <c:v>Physical Activity</c:v>
                </c:pt>
              </c:strCache>
            </c:strRef>
          </c:cat>
          <c:val>
            <c:numRef>
              <c:f>Sheet1!$C$2:$C$3</c:f>
              <c:numCache>
                <c:formatCode>General</c:formatCode>
                <c:ptCount val="2"/>
                <c:pt idx="0">
                  <c:v>76.099999999999994</c:v>
                </c:pt>
                <c:pt idx="1">
                  <c:v>29</c:v>
                </c:pt>
              </c:numCache>
            </c:numRef>
          </c:val>
          <c:extLst>
            <c:ext xmlns:c16="http://schemas.microsoft.com/office/drawing/2014/chart" uri="{C3380CC4-5D6E-409C-BE32-E72D297353CC}">
              <c16:uniqueId val="{00000001-548F-411D-8001-A864CBF0BCCE}"/>
            </c:ext>
          </c:extLst>
        </c:ser>
        <c:dLbls>
          <c:showLegendKey val="0"/>
          <c:showVal val="0"/>
          <c:showCatName val="0"/>
          <c:showSerName val="0"/>
          <c:showPercent val="0"/>
          <c:showBubbleSize val="0"/>
        </c:dLbls>
        <c:gapWidth val="219"/>
        <c:overlap val="-27"/>
        <c:axId val="1819567935"/>
        <c:axId val="1819568767"/>
      </c:barChart>
      <c:catAx>
        <c:axId val="18195679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19568767"/>
        <c:crosses val="autoZero"/>
        <c:auto val="1"/>
        <c:lblAlgn val="ctr"/>
        <c:lblOffset val="100"/>
        <c:noMultiLvlLbl val="0"/>
      </c:catAx>
      <c:valAx>
        <c:axId val="18195687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9567935"/>
        <c:crosses val="autoZero"/>
        <c:crossBetween val="between"/>
      </c:valAx>
      <c:spPr>
        <a:noFill/>
        <a:ln>
          <a:noFill/>
        </a:ln>
        <a:effectLst/>
      </c:spPr>
    </c:plotArea>
    <c:legend>
      <c:legendPos val="b"/>
      <c:layout>
        <c:manualLayout>
          <c:xMode val="edge"/>
          <c:yMode val="edge"/>
          <c:x val="0.35177124079202138"/>
          <c:y val="0.92727093783889492"/>
          <c:w val="0.26735217787797116"/>
          <c:h val="7.272906216110486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24053641195136E-2"/>
          <c:y val="5.7740096627926361E-2"/>
          <c:w val="0.9092501469182257"/>
          <c:h val="0.74004360141227965"/>
        </c:manualLayout>
      </c:layout>
      <c:barChart>
        <c:barDir val="col"/>
        <c:grouping val="clustered"/>
        <c:varyColors val="0"/>
        <c:ser>
          <c:idx val="0"/>
          <c:order val="0"/>
          <c:tx>
            <c:strRef>
              <c:f>Sheet1!$B$1</c:f>
              <c:strCache>
                <c:ptCount val="1"/>
                <c:pt idx="0">
                  <c:v>2024</c:v>
                </c:pt>
              </c:strCache>
            </c:strRef>
          </c:tx>
          <c:spPr>
            <a:solidFill>
              <a:srgbClr val="01426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Sleep</c:v>
                </c:pt>
                <c:pt idx="1">
                  <c:v>Alcohol</c:v>
                </c:pt>
              </c:strCache>
            </c:strRef>
          </c:cat>
          <c:val>
            <c:numRef>
              <c:f>Sheet1!$B$2:$B$3</c:f>
              <c:numCache>
                <c:formatCode>General</c:formatCode>
                <c:ptCount val="2"/>
                <c:pt idx="0">
                  <c:v>26.1</c:v>
                </c:pt>
                <c:pt idx="1">
                  <c:v>8.4</c:v>
                </c:pt>
              </c:numCache>
            </c:numRef>
          </c:val>
          <c:extLst>
            <c:ext xmlns:c16="http://schemas.microsoft.com/office/drawing/2014/chart" uri="{C3380CC4-5D6E-409C-BE32-E72D297353CC}">
              <c16:uniqueId val="{00000000-548F-411D-8001-A864CBF0BCCE}"/>
            </c:ext>
          </c:extLst>
        </c:ser>
        <c:ser>
          <c:idx val="1"/>
          <c:order val="1"/>
          <c:tx>
            <c:strRef>
              <c:f>Sheet1!$C$1</c:f>
              <c:strCache>
                <c:ptCount val="1"/>
                <c:pt idx="0">
                  <c:v>2025</c:v>
                </c:pt>
              </c:strCache>
            </c:strRef>
          </c:tx>
          <c:spPr>
            <a:solidFill>
              <a:srgbClr val="72C5E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Sleep</c:v>
                </c:pt>
                <c:pt idx="1">
                  <c:v>Alcohol</c:v>
                </c:pt>
              </c:strCache>
            </c:strRef>
          </c:cat>
          <c:val>
            <c:numRef>
              <c:f>Sheet1!$C$2:$C$3</c:f>
              <c:numCache>
                <c:formatCode>General</c:formatCode>
                <c:ptCount val="2"/>
                <c:pt idx="0">
                  <c:v>27.7</c:v>
                </c:pt>
                <c:pt idx="1">
                  <c:v>6.3</c:v>
                </c:pt>
              </c:numCache>
            </c:numRef>
          </c:val>
          <c:extLst>
            <c:ext xmlns:c16="http://schemas.microsoft.com/office/drawing/2014/chart" uri="{C3380CC4-5D6E-409C-BE32-E72D297353CC}">
              <c16:uniqueId val="{00000001-548F-411D-8001-A864CBF0BCCE}"/>
            </c:ext>
          </c:extLst>
        </c:ser>
        <c:dLbls>
          <c:showLegendKey val="0"/>
          <c:showVal val="0"/>
          <c:showCatName val="0"/>
          <c:showSerName val="0"/>
          <c:showPercent val="0"/>
          <c:showBubbleSize val="0"/>
        </c:dLbls>
        <c:gapWidth val="219"/>
        <c:overlap val="-27"/>
        <c:axId val="1819567935"/>
        <c:axId val="1819568767"/>
      </c:barChart>
      <c:catAx>
        <c:axId val="18195679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19568767"/>
        <c:crosses val="autoZero"/>
        <c:auto val="1"/>
        <c:lblAlgn val="ctr"/>
        <c:lblOffset val="100"/>
        <c:noMultiLvlLbl val="0"/>
      </c:catAx>
      <c:valAx>
        <c:axId val="18195687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9567935"/>
        <c:crosses val="autoZero"/>
        <c:crossBetween val="between"/>
      </c:valAx>
      <c:spPr>
        <a:noFill/>
        <a:ln>
          <a:noFill/>
        </a:ln>
        <a:effectLst/>
      </c:spPr>
    </c:plotArea>
    <c:legend>
      <c:legendPos val="b"/>
      <c:layout>
        <c:manualLayout>
          <c:xMode val="edge"/>
          <c:yMode val="edge"/>
          <c:x val="0.35177124079202138"/>
          <c:y val="0.92727093783889492"/>
          <c:w val="0.26735217787797116"/>
          <c:h val="7.272906216110486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482716508593819E-2"/>
          <c:y val="4.2070348585732595E-2"/>
          <c:w val="0.9061818611796586"/>
          <c:h val="0.77820067861430375"/>
        </c:manualLayout>
      </c:layout>
      <c:barChart>
        <c:barDir val="col"/>
        <c:grouping val="clustered"/>
        <c:varyColors val="0"/>
        <c:ser>
          <c:idx val="0"/>
          <c:order val="0"/>
          <c:tx>
            <c:strRef>
              <c:f>Sheet1!$B$1</c:f>
              <c:strCache>
                <c:ptCount val="1"/>
                <c:pt idx="0">
                  <c:v>2024</c:v>
                </c:pt>
              </c:strCache>
            </c:strRef>
          </c:tx>
          <c:spPr>
            <a:solidFill>
              <a:srgbClr val="01426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Physical Health</c:v>
                </c:pt>
                <c:pt idx="1">
                  <c:v>General Health</c:v>
                </c:pt>
              </c:strCache>
            </c:strRef>
          </c:cat>
          <c:val>
            <c:numRef>
              <c:f>Sheet1!$B$2:$B$3</c:f>
              <c:numCache>
                <c:formatCode>General</c:formatCode>
                <c:ptCount val="2"/>
                <c:pt idx="0">
                  <c:v>20.100000000000001</c:v>
                </c:pt>
                <c:pt idx="1">
                  <c:v>2.5</c:v>
                </c:pt>
              </c:numCache>
            </c:numRef>
          </c:val>
          <c:extLst>
            <c:ext xmlns:c16="http://schemas.microsoft.com/office/drawing/2014/chart" uri="{C3380CC4-5D6E-409C-BE32-E72D297353CC}">
              <c16:uniqueId val="{00000000-001E-4D0C-B2CF-EB02C712E911}"/>
            </c:ext>
          </c:extLst>
        </c:ser>
        <c:ser>
          <c:idx val="1"/>
          <c:order val="1"/>
          <c:tx>
            <c:strRef>
              <c:f>Sheet1!$C$1</c:f>
              <c:strCache>
                <c:ptCount val="1"/>
                <c:pt idx="0">
                  <c:v>2025</c:v>
                </c:pt>
              </c:strCache>
            </c:strRef>
          </c:tx>
          <c:spPr>
            <a:solidFill>
              <a:srgbClr val="72C5E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Physical Health</c:v>
                </c:pt>
                <c:pt idx="1">
                  <c:v>General Health</c:v>
                </c:pt>
              </c:strCache>
            </c:strRef>
          </c:cat>
          <c:val>
            <c:numRef>
              <c:f>Sheet1!$C$2:$C$3</c:f>
              <c:numCache>
                <c:formatCode>General</c:formatCode>
                <c:ptCount val="2"/>
                <c:pt idx="0">
                  <c:v>18.899999999999999</c:v>
                </c:pt>
                <c:pt idx="1">
                  <c:v>2.1</c:v>
                </c:pt>
              </c:numCache>
            </c:numRef>
          </c:val>
          <c:extLst>
            <c:ext xmlns:c16="http://schemas.microsoft.com/office/drawing/2014/chart" uri="{C3380CC4-5D6E-409C-BE32-E72D297353CC}">
              <c16:uniqueId val="{00000001-001E-4D0C-B2CF-EB02C712E911}"/>
            </c:ext>
          </c:extLst>
        </c:ser>
        <c:dLbls>
          <c:showLegendKey val="0"/>
          <c:showVal val="0"/>
          <c:showCatName val="0"/>
          <c:showSerName val="0"/>
          <c:showPercent val="0"/>
          <c:showBubbleSize val="0"/>
        </c:dLbls>
        <c:gapWidth val="150"/>
        <c:overlap val="-27"/>
        <c:axId val="1824536815"/>
        <c:axId val="1605225167"/>
      </c:barChart>
      <c:catAx>
        <c:axId val="1824536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605225167"/>
        <c:crosses val="autoZero"/>
        <c:auto val="1"/>
        <c:lblAlgn val="ctr"/>
        <c:lblOffset val="100"/>
        <c:noMultiLvlLbl val="0"/>
      </c:catAx>
      <c:valAx>
        <c:axId val="1605225167"/>
        <c:scaling>
          <c:orientation val="minMax"/>
          <c:max val="3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45368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9.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9.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A1B6B6-8363-4ECA-B5BC-783394E1FE92}"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6B288FD7-A6CC-4DE8-BA0E-00218C031A6E}">
      <dgm:prSet phldrT="[Text]"/>
      <dgm:spPr/>
      <dgm:t>
        <a:bodyPr/>
        <a:lstStyle/>
        <a:p>
          <a:r>
            <a:rPr lang="en-US" dirty="0"/>
            <a:t>Health Insurance</a:t>
          </a:r>
        </a:p>
      </dgm:t>
    </dgm:pt>
    <dgm:pt modelId="{0B50901E-652F-486B-8F1D-2A2BD8A98EEC}" type="parTrans" cxnId="{7A780770-7EB6-48D4-9671-1067C4C6C489}">
      <dgm:prSet/>
      <dgm:spPr/>
      <dgm:t>
        <a:bodyPr/>
        <a:lstStyle/>
        <a:p>
          <a:endParaRPr lang="en-US"/>
        </a:p>
      </dgm:t>
    </dgm:pt>
    <dgm:pt modelId="{B3A87BAF-5FAE-4782-ABBC-51696E732BFC}" type="sibTrans" cxnId="{7A780770-7EB6-48D4-9671-1067C4C6C489}">
      <dgm:prSet/>
      <dgm:spPr/>
      <dgm:t>
        <a:bodyPr/>
        <a:lstStyle/>
        <a:p>
          <a:endParaRPr lang="en-US"/>
        </a:p>
      </dgm:t>
    </dgm:pt>
    <dgm:pt modelId="{7347057E-2C42-4F66-B340-C90B1CD6800D}">
      <dgm:prSet phldrT="[Text]"/>
      <dgm:spPr/>
      <dgm:t>
        <a:bodyPr/>
        <a:lstStyle/>
        <a:p>
          <a:r>
            <a:rPr lang="en-US" dirty="0"/>
            <a:t>Initial Renewal – 20%</a:t>
          </a:r>
        </a:p>
      </dgm:t>
    </dgm:pt>
    <dgm:pt modelId="{49BFA8FC-6EC7-4895-A94B-FECEFA4FDD4E}" type="parTrans" cxnId="{FC1EE0FB-49CD-431A-AD67-C14026B18295}">
      <dgm:prSet/>
      <dgm:spPr/>
      <dgm:t>
        <a:bodyPr/>
        <a:lstStyle/>
        <a:p>
          <a:endParaRPr lang="en-US"/>
        </a:p>
      </dgm:t>
    </dgm:pt>
    <dgm:pt modelId="{98330A4F-8ADC-4801-BA15-AD8BBF59C9B1}" type="sibTrans" cxnId="{FC1EE0FB-49CD-431A-AD67-C14026B18295}">
      <dgm:prSet/>
      <dgm:spPr/>
      <dgm:t>
        <a:bodyPr/>
        <a:lstStyle/>
        <a:p>
          <a:endParaRPr lang="en-US"/>
        </a:p>
      </dgm:t>
    </dgm:pt>
    <dgm:pt modelId="{8C0E0F51-6742-4382-BD32-1D29C7CEE0BE}">
      <dgm:prSet phldrT="[Text]"/>
      <dgm:spPr/>
      <dgm:t>
        <a:bodyPr/>
        <a:lstStyle/>
        <a:p>
          <a:r>
            <a:rPr lang="en-US" dirty="0"/>
            <a:t>Final Increase – 9.99%</a:t>
          </a:r>
        </a:p>
      </dgm:t>
    </dgm:pt>
    <dgm:pt modelId="{2C8A248B-E060-4C90-84CD-E3F85C2D1AB5}" type="parTrans" cxnId="{B6C484D5-2E29-4582-B24E-C5C628870979}">
      <dgm:prSet/>
      <dgm:spPr/>
      <dgm:t>
        <a:bodyPr/>
        <a:lstStyle/>
        <a:p>
          <a:endParaRPr lang="en-US"/>
        </a:p>
      </dgm:t>
    </dgm:pt>
    <dgm:pt modelId="{84034736-4A2B-4555-9904-06BE3FBF4134}" type="sibTrans" cxnId="{B6C484D5-2E29-4582-B24E-C5C628870979}">
      <dgm:prSet/>
      <dgm:spPr/>
      <dgm:t>
        <a:bodyPr/>
        <a:lstStyle/>
        <a:p>
          <a:endParaRPr lang="en-US"/>
        </a:p>
      </dgm:t>
    </dgm:pt>
    <dgm:pt modelId="{22C99B67-75B9-4591-BCE1-900A159167B2}">
      <dgm:prSet phldrT="[Text]"/>
      <dgm:spPr/>
      <dgm:t>
        <a:bodyPr/>
        <a:lstStyle/>
        <a:p>
          <a:r>
            <a:rPr lang="en-US" dirty="0"/>
            <a:t>Dental Insurance</a:t>
          </a:r>
        </a:p>
      </dgm:t>
    </dgm:pt>
    <dgm:pt modelId="{7B0E50D4-2F5D-41E2-9A3D-501C84644D44}" type="parTrans" cxnId="{E21FAD19-396A-4CBC-88DF-ED2C4F97FD5E}">
      <dgm:prSet/>
      <dgm:spPr/>
      <dgm:t>
        <a:bodyPr/>
        <a:lstStyle/>
        <a:p>
          <a:endParaRPr lang="en-US"/>
        </a:p>
      </dgm:t>
    </dgm:pt>
    <dgm:pt modelId="{0A49760E-D049-461D-A3BC-B5906CD234C9}" type="sibTrans" cxnId="{E21FAD19-396A-4CBC-88DF-ED2C4F97FD5E}">
      <dgm:prSet/>
      <dgm:spPr/>
      <dgm:t>
        <a:bodyPr/>
        <a:lstStyle/>
        <a:p>
          <a:endParaRPr lang="en-US"/>
        </a:p>
      </dgm:t>
    </dgm:pt>
    <dgm:pt modelId="{7ED9CF87-0911-40BD-A371-0FFCCB304D34}">
      <dgm:prSet phldrT="[Text]"/>
      <dgm:spPr/>
      <dgm:t>
        <a:bodyPr/>
        <a:lstStyle/>
        <a:p>
          <a:r>
            <a:rPr lang="en-US" dirty="0"/>
            <a:t>3.00% increase</a:t>
          </a:r>
        </a:p>
      </dgm:t>
    </dgm:pt>
    <dgm:pt modelId="{8C80EB0C-ECFE-4724-BAE5-C9520EEE5822}" type="parTrans" cxnId="{5EF143FD-6434-4818-A892-1DD439A384E7}">
      <dgm:prSet/>
      <dgm:spPr/>
      <dgm:t>
        <a:bodyPr/>
        <a:lstStyle/>
        <a:p>
          <a:endParaRPr lang="en-US"/>
        </a:p>
      </dgm:t>
    </dgm:pt>
    <dgm:pt modelId="{6F481732-3CB2-4625-A84F-B0F38A861CF2}" type="sibTrans" cxnId="{5EF143FD-6434-4818-A892-1DD439A384E7}">
      <dgm:prSet/>
      <dgm:spPr/>
      <dgm:t>
        <a:bodyPr/>
        <a:lstStyle/>
        <a:p>
          <a:endParaRPr lang="en-US"/>
        </a:p>
      </dgm:t>
    </dgm:pt>
    <dgm:pt modelId="{A7647E53-6644-4B0D-ADC5-4E647FEC8DE3}">
      <dgm:prSet phldrT="[Text]"/>
      <dgm:spPr/>
      <dgm:t>
        <a:bodyPr/>
        <a:lstStyle/>
        <a:p>
          <a:r>
            <a:rPr lang="en-US" dirty="0"/>
            <a:t>Vision Insurance</a:t>
          </a:r>
        </a:p>
      </dgm:t>
    </dgm:pt>
    <dgm:pt modelId="{2F82E153-F5CE-4598-8C1A-6B610DB69642}" type="parTrans" cxnId="{94945C96-C237-4B33-9A3F-2F66329C12D5}">
      <dgm:prSet/>
      <dgm:spPr/>
      <dgm:t>
        <a:bodyPr/>
        <a:lstStyle/>
        <a:p>
          <a:endParaRPr lang="en-US"/>
        </a:p>
      </dgm:t>
    </dgm:pt>
    <dgm:pt modelId="{DD161B92-D4CE-4114-819F-0F893B15F6C4}" type="sibTrans" cxnId="{94945C96-C237-4B33-9A3F-2F66329C12D5}">
      <dgm:prSet/>
      <dgm:spPr/>
      <dgm:t>
        <a:bodyPr/>
        <a:lstStyle/>
        <a:p>
          <a:endParaRPr lang="en-US"/>
        </a:p>
      </dgm:t>
    </dgm:pt>
    <dgm:pt modelId="{08A46C38-D15F-4ECA-8DA2-B2D7BB2945C0}">
      <dgm:prSet phldrT="[Text]"/>
      <dgm:spPr/>
      <dgm:t>
        <a:bodyPr/>
        <a:lstStyle/>
        <a:p>
          <a:r>
            <a:rPr lang="en-US" dirty="0"/>
            <a:t>Increase to employee only tier – based on utilization</a:t>
          </a:r>
        </a:p>
      </dgm:t>
    </dgm:pt>
    <dgm:pt modelId="{4EBA64A7-ABB5-487D-B6F0-471AEE60D450}" type="parTrans" cxnId="{E05C4D88-615B-49F9-A2FE-C2101D4290A6}">
      <dgm:prSet/>
      <dgm:spPr/>
      <dgm:t>
        <a:bodyPr/>
        <a:lstStyle/>
        <a:p>
          <a:endParaRPr lang="en-US"/>
        </a:p>
      </dgm:t>
    </dgm:pt>
    <dgm:pt modelId="{3A079511-4048-48F0-87F6-B03E967E5160}" type="sibTrans" cxnId="{E05C4D88-615B-49F9-A2FE-C2101D4290A6}">
      <dgm:prSet/>
      <dgm:spPr/>
      <dgm:t>
        <a:bodyPr/>
        <a:lstStyle/>
        <a:p>
          <a:endParaRPr lang="en-US"/>
        </a:p>
      </dgm:t>
    </dgm:pt>
    <dgm:pt modelId="{B1EB93F8-B95B-4834-8D43-5396F52F65FF}">
      <dgm:prSet phldrT="[Text]"/>
      <dgm:spPr/>
      <dgm:t>
        <a:bodyPr/>
        <a:lstStyle/>
        <a:p>
          <a:r>
            <a:rPr lang="en-US" dirty="0"/>
            <a:t>Minor changes for other tiers</a:t>
          </a:r>
        </a:p>
      </dgm:t>
    </dgm:pt>
    <dgm:pt modelId="{6313D179-C556-4372-94B9-5F2E42A980A3}" type="parTrans" cxnId="{FAD6FD0B-C6E8-4531-9670-258FA7D5E3BE}">
      <dgm:prSet/>
      <dgm:spPr/>
      <dgm:t>
        <a:bodyPr/>
        <a:lstStyle/>
        <a:p>
          <a:endParaRPr lang="en-US"/>
        </a:p>
      </dgm:t>
    </dgm:pt>
    <dgm:pt modelId="{1B0B51A2-3283-4878-B22C-87C82951F8C7}" type="sibTrans" cxnId="{FAD6FD0B-C6E8-4531-9670-258FA7D5E3BE}">
      <dgm:prSet/>
      <dgm:spPr/>
      <dgm:t>
        <a:bodyPr/>
        <a:lstStyle/>
        <a:p>
          <a:endParaRPr lang="en-US"/>
        </a:p>
      </dgm:t>
    </dgm:pt>
    <dgm:pt modelId="{A93B9877-C6DE-4B1B-BA1F-D8E477312F1F}" type="pres">
      <dgm:prSet presAssocID="{ADA1B6B6-8363-4ECA-B5BC-783394E1FE92}" presName="linear" presStyleCnt="0">
        <dgm:presLayoutVars>
          <dgm:dir/>
          <dgm:animLvl val="lvl"/>
          <dgm:resizeHandles val="exact"/>
        </dgm:presLayoutVars>
      </dgm:prSet>
      <dgm:spPr/>
    </dgm:pt>
    <dgm:pt modelId="{98BD964A-225E-4164-99C3-83834F54F459}" type="pres">
      <dgm:prSet presAssocID="{6B288FD7-A6CC-4DE8-BA0E-00218C031A6E}" presName="parentLin" presStyleCnt="0"/>
      <dgm:spPr/>
    </dgm:pt>
    <dgm:pt modelId="{97CF63FE-A5AD-44A9-861A-4B0CE9F1EEBB}" type="pres">
      <dgm:prSet presAssocID="{6B288FD7-A6CC-4DE8-BA0E-00218C031A6E}" presName="parentLeftMargin" presStyleLbl="node1" presStyleIdx="0" presStyleCnt="3"/>
      <dgm:spPr/>
    </dgm:pt>
    <dgm:pt modelId="{6BBF2C09-DC6D-4361-B7FA-8515D36E7DA3}" type="pres">
      <dgm:prSet presAssocID="{6B288FD7-A6CC-4DE8-BA0E-00218C031A6E}" presName="parentText" presStyleLbl="node1" presStyleIdx="0" presStyleCnt="3">
        <dgm:presLayoutVars>
          <dgm:chMax val="0"/>
          <dgm:bulletEnabled val="1"/>
        </dgm:presLayoutVars>
      </dgm:prSet>
      <dgm:spPr/>
    </dgm:pt>
    <dgm:pt modelId="{B633115A-9828-47C0-BDFD-6CD157B5186A}" type="pres">
      <dgm:prSet presAssocID="{6B288FD7-A6CC-4DE8-BA0E-00218C031A6E}" presName="negativeSpace" presStyleCnt="0"/>
      <dgm:spPr/>
    </dgm:pt>
    <dgm:pt modelId="{03E1903C-9CD9-44EA-88F5-1A802F412CE1}" type="pres">
      <dgm:prSet presAssocID="{6B288FD7-A6CC-4DE8-BA0E-00218C031A6E}" presName="childText" presStyleLbl="conFgAcc1" presStyleIdx="0" presStyleCnt="3">
        <dgm:presLayoutVars>
          <dgm:bulletEnabled val="1"/>
        </dgm:presLayoutVars>
      </dgm:prSet>
      <dgm:spPr/>
    </dgm:pt>
    <dgm:pt modelId="{F55A163F-F379-4D26-934B-EA1A2D6829C4}" type="pres">
      <dgm:prSet presAssocID="{B3A87BAF-5FAE-4782-ABBC-51696E732BFC}" presName="spaceBetweenRectangles" presStyleCnt="0"/>
      <dgm:spPr/>
    </dgm:pt>
    <dgm:pt modelId="{D90E4324-7495-4011-956B-425D4A4B2AEF}" type="pres">
      <dgm:prSet presAssocID="{22C99B67-75B9-4591-BCE1-900A159167B2}" presName="parentLin" presStyleCnt="0"/>
      <dgm:spPr/>
    </dgm:pt>
    <dgm:pt modelId="{83087004-E2E9-4298-8D69-8ABAE5682A58}" type="pres">
      <dgm:prSet presAssocID="{22C99B67-75B9-4591-BCE1-900A159167B2}" presName="parentLeftMargin" presStyleLbl="node1" presStyleIdx="0" presStyleCnt="3"/>
      <dgm:spPr/>
    </dgm:pt>
    <dgm:pt modelId="{03520B53-54DC-4308-81EB-F29582318D36}" type="pres">
      <dgm:prSet presAssocID="{22C99B67-75B9-4591-BCE1-900A159167B2}" presName="parentText" presStyleLbl="node1" presStyleIdx="1" presStyleCnt="3">
        <dgm:presLayoutVars>
          <dgm:chMax val="0"/>
          <dgm:bulletEnabled val="1"/>
        </dgm:presLayoutVars>
      </dgm:prSet>
      <dgm:spPr/>
    </dgm:pt>
    <dgm:pt modelId="{4B794C15-EBED-4CD5-8848-C19CFBF40396}" type="pres">
      <dgm:prSet presAssocID="{22C99B67-75B9-4591-BCE1-900A159167B2}" presName="negativeSpace" presStyleCnt="0"/>
      <dgm:spPr/>
    </dgm:pt>
    <dgm:pt modelId="{2E14C65B-F0E5-4BEC-843E-5C3BAF96B28F}" type="pres">
      <dgm:prSet presAssocID="{22C99B67-75B9-4591-BCE1-900A159167B2}" presName="childText" presStyleLbl="conFgAcc1" presStyleIdx="1" presStyleCnt="3">
        <dgm:presLayoutVars>
          <dgm:bulletEnabled val="1"/>
        </dgm:presLayoutVars>
      </dgm:prSet>
      <dgm:spPr/>
    </dgm:pt>
    <dgm:pt modelId="{ECEA5406-F4D0-427A-8D86-2107B274D4DB}" type="pres">
      <dgm:prSet presAssocID="{0A49760E-D049-461D-A3BC-B5906CD234C9}" presName="spaceBetweenRectangles" presStyleCnt="0"/>
      <dgm:spPr/>
    </dgm:pt>
    <dgm:pt modelId="{3EE0AD42-3853-4F19-B830-F7E4298FBE11}" type="pres">
      <dgm:prSet presAssocID="{A7647E53-6644-4B0D-ADC5-4E647FEC8DE3}" presName="parentLin" presStyleCnt="0"/>
      <dgm:spPr/>
    </dgm:pt>
    <dgm:pt modelId="{ED5C41D1-9BA0-4C49-8597-CE6B2D251829}" type="pres">
      <dgm:prSet presAssocID="{A7647E53-6644-4B0D-ADC5-4E647FEC8DE3}" presName="parentLeftMargin" presStyleLbl="node1" presStyleIdx="1" presStyleCnt="3"/>
      <dgm:spPr/>
    </dgm:pt>
    <dgm:pt modelId="{0FF7E473-B08C-42F8-A131-468FABC214CD}" type="pres">
      <dgm:prSet presAssocID="{A7647E53-6644-4B0D-ADC5-4E647FEC8DE3}" presName="parentText" presStyleLbl="node1" presStyleIdx="2" presStyleCnt="3">
        <dgm:presLayoutVars>
          <dgm:chMax val="0"/>
          <dgm:bulletEnabled val="1"/>
        </dgm:presLayoutVars>
      </dgm:prSet>
      <dgm:spPr/>
    </dgm:pt>
    <dgm:pt modelId="{AFB3619D-D79A-4D48-AC21-D0F95A49A54D}" type="pres">
      <dgm:prSet presAssocID="{A7647E53-6644-4B0D-ADC5-4E647FEC8DE3}" presName="negativeSpace" presStyleCnt="0"/>
      <dgm:spPr/>
    </dgm:pt>
    <dgm:pt modelId="{72DAC341-7D97-473C-8A94-BD89F3B29934}" type="pres">
      <dgm:prSet presAssocID="{A7647E53-6644-4B0D-ADC5-4E647FEC8DE3}" presName="childText" presStyleLbl="conFgAcc1" presStyleIdx="2" presStyleCnt="3">
        <dgm:presLayoutVars>
          <dgm:bulletEnabled val="1"/>
        </dgm:presLayoutVars>
      </dgm:prSet>
      <dgm:spPr/>
    </dgm:pt>
  </dgm:ptLst>
  <dgm:cxnLst>
    <dgm:cxn modelId="{E6A45005-5DE4-4D17-98A6-2A89EA048EA8}" type="presOf" srcId="{B1EB93F8-B95B-4834-8D43-5396F52F65FF}" destId="{72DAC341-7D97-473C-8A94-BD89F3B29934}" srcOrd="0" destOrd="1" presId="urn:microsoft.com/office/officeart/2005/8/layout/list1"/>
    <dgm:cxn modelId="{3B3E8607-15A7-4DF0-81A7-3D3A280D9DDB}" type="presOf" srcId="{08A46C38-D15F-4ECA-8DA2-B2D7BB2945C0}" destId="{72DAC341-7D97-473C-8A94-BD89F3B29934}" srcOrd="0" destOrd="0" presId="urn:microsoft.com/office/officeart/2005/8/layout/list1"/>
    <dgm:cxn modelId="{FAD6FD0B-C6E8-4531-9670-258FA7D5E3BE}" srcId="{A7647E53-6644-4B0D-ADC5-4E647FEC8DE3}" destId="{B1EB93F8-B95B-4834-8D43-5396F52F65FF}" srcOrd="1" destOrd="0" parTransId="{6313D179-C556-4372-94B9-5F2E42A980A3}" sibTransId="{1B0B51A2-3283-4878-B22C-87C82951F8C7}"/>
    <dgm:cxn modelId="{E21FAD19-396A-4CBC-88DF-ED2C4F97FD5E}" srcId="{ADA1B6B6-8363-4ECA-B5BC-783394E1FE92}" destId="{22C99B67-75B9-4591-BCE1-900A159167B2}" srcOrd="1" destOrd="0" parTransId="{7B0E50D4-2F5D-41E2-9A3D-501C84644D44}" sibTransId="{0A49760E-D049-461D-A3BC-B5906CD234C9}"/>
    <dgm:cxn modelId="{FD805937-3DD9-4317-8FCF-216CEF8F795E}" type="presOf" srcId="{A7647E53-6644-4B0D-ADC5-4E647FEC8DE3}" destId="{ED5C41D1-9BA0-4C49-8597-CE6B2D251829}" srcOrd="0" destOrd="0" presId="urn:microsoft.com/office/officeart/2005/8/layout/list1"/>
    <dgm:cxn modelId="{C55A5640-3A7E-4726-9388-A712CFC95F7F}" type="presOf" srcId="{ADA1B6B6-8363-4ECA-B5BC-783394E1FE92}" destId="{A93B9877-C6DE-4B1B-BA1F-D8E477312F1F}" srcOrd="0" destOrd="0" presId="urn:microsoft.com/office/officeart/2005/8/layout/list1"/>
    <dgm:cxn modelId="{29509C61-5C31-4899-8D9A-0ACDF4B9A32D}" type="presOf" srcId="{8C0E0F51-6742-4382-BD32-1D29C7CEE0BE}" destId="{03E1903C-9CD9-44EA-88F5-1A802F412CE1}" srcOrd="0" destOrd="1" presId="urn:microsoft.com/office/officeart/2005/8/layout/list1"/>
    <dgm:cxn modelId="{7A780770-7EB6-48D4-9671-1067C4C6C489}" srcId="{ADA1B6B6-8363-4ECA-B5BC-783394E1FE92}" destId="{6B288FD7-A6CC-4DE8-BA0E-00218C031A6E}" srcOrd="0" destOrd="0" parTransId="{0B50901E-652F-486B-8F1D-2A2BD8A98EEC}" sibTransId="{B3A87BAF-5FAE-4782-ABBC-51696E732BFC}"/>
    <dgm:cxn modelId="{E05C4D88-615B-49F9-A2FE-C2101D4290A6}" srcId="{A7647E53-6644-4B0D-ADC5-4E647FEC8DE3}" destId="{08A46C38-D15F-4ECA-8DA2-B2D7BB2945C0}" srcOrd="0" destOrd="0" parTransId="{4EBA64A7-ABB5-487D-B6F0-471AEE60D450}" sibTransId="{3A079511-4048-48F0-87F6-B03E967E5160}"/>
    <dgm:cxn modelId="{BB830494-63B2-4175-8794-83F18273EAD7}" type="presOf" srcId="{7ED9CF87-0911-40BD-A371-0FFCCB304D34}" destId="{2E14C65B-F0E5-4BEC-843E-5C3BAF96B28F}" srcOrd="0" destOrd="0" presId="urn:microsoft.com/office/officeart/2005/8/layout/list1"/>
    <dgm:cxn modelId="{94945C96-C237-4B33-9A3F-2F66329C12D5}" srcId="{ADA1B6B6-8363-4ECA-B5BC-783394E1FE92}" destId="{A7647E53-6644-4B0D-ADC5-4E647FEC8DE3}" srcOrd="2" destOrd="0" parTransId="{2F82E153-F5CE-4598-8C1A-6B610DB69642}" sibTransId="{DD161B92-D4CE-4114-819F-0F893B15F6C4}"/>
    <dgm:cxn modelId="{EC6797BE-08E5-4FD5-A0C4-0F53DDDE14CA}" type="presOf" srcId="{22C99B67-75B9-4591-BCE1-900A159167B2}" destId="{03520B53-54DC-4308-81EB-F29582318D36}" srcOrd="1" destOrd="0" presId="urn:microsoft.com/office/officeart/2005/8/layout/list1"/>
    <dgm:cxn modelId="{D5F6AABF-7B13-4684-B66E-4CB297208C59}" type="presOf" srcId="{22C99B67-75B9-4591-BCE1-900A159167B2}" destId="{83087004-E2E9-4298-8D69-8ABAE5682A58}" srcOrd="0" destOrd="0" presId="urn:microsoft.com/office/officeart/2005/8/layout/list1"/>
    <dgm:cxn modelId="{B6C484D5-2E29-4582-B24E-C5C628870979}" srcId="{6B288FD7-A6CC-4DE8-BA0E-00218C031A6E}" destId="{8C0E0F51-6742-4382-BD32-1D29C7CEE0BE}" srcOrd="1" destOrd="0" parTransId="{2C8A248B-E060-4C90-84CD-E3F85C2D1AB5}" sibTransId="{84034736-4A2B-4555-9904-06BE3FBF4134}"/>
    <dgm:cxn modelId="{84417FD6-8CFD-4DDB-9084-FD99F79BFDE4}" type="presOf" srcId="{6B288FD7-A6CC-4DE8-BA0E-00218C031A6E}" destId="{6BBF2C09-DC6D-4361-B7FA-8515D36E7DA3}" srcOrd="1" destOrd="0" presId="urn:microsoft.com/office/officeart/2005/8/layout/list1"/>
    <dgm:cxn modelId="{7A3EFCD6-0A49-4CB5-88C5-D8D1F2CC2647}" type="presOf" srcId="{6B288FD7-A6CC-4DE8-BA0E-00218C031A6E}" destId="{97CF63FE-A5AD-44A9-861A-4B0CE9F1EEBB}" srcOrd="0" destOrd="0" presId="urn:microsoft.com/office/officeart/2005/8/layout/list1"/>
    <dgm:cxn modelId="{E2DA95DB-2924-437B-8273-9B8E15C541FE}" type="presOf" srcId="{A7647E53-6644-4B0D-ADC5-4E647FEC8DE3}" destId="{0FF7E473-B08C-42F8-A131-468FABC214CD}" srcOrd="1" destOrd="0" presId="urn:microsoft.com/office/officeart/2005/8/layout/list1"/>
    <dgm:cxn modelId="{69FC1DF8-1CC3-4506-A036-DD8795159761}" type="presOf" srcId="{7347057E-2C42-4F66-B340-C90B1CD6800D}" destId="{03E1903C-9CD9-44EA-88F5-1A802F412CE1}" srcOrd="0" destOrd="0" presId="urn:microsoft.com/office/officeart/2005/8/layout/list1"/>
    <dgm:cxn modelId="{FC1EE0FB-49CD-431A-AD67-C14026B18295}" srcId="{6B288FD7-A6CC-4DE8-BA0E-00218C031A6E}" destId="{7347057E-2C42-4F66-B340-C90B1CD6800D}" srcOrd="0" destOrd="0" parTransId="{49BFA8FC-6EC7-4895-A94B-FECEFA4FDD4E}" sibTransId="{98330A4F-8ADC-4801-BA15-AD8BBF59C9B1}"/>
    <dgm:cxn modelId="{5EF143FD-6434-4818-A892-1DD439A384E7}" srcId="{22C99B67-75B9-4591-BCE1-900A159167B2}" destId="{7ED9CF87-0911-40BD-A371-0FFCCB304D34}" srcOrd="0" destOrd="0" parTransId="{8C80EB0C-ECFE-4724-BAE5-C9520EEE5822}" sibTransId="{6F481732-3CB2-4625-A84F-B0F38A861CF2}"/>
    <dgm:cxn modelId="{344F37C9-ABBC-4CC3-BE3A-41CB4DC6BA02}" type="presParOf" srcId="{A93B9877-C6DE-4B1B-BA1F-D8E477312F1F}" destId="{98BD964A-225E-4164-99C3-83834F54F459}" srcOrd="0" destOrd="0" presId="urn:microsoft.com/office/officeart/2005/8/layout/list1"/>
    <dgm:cxn modelId="{AE38E41F-6C9E-4312-9E5E-8CC9822A2320}" type="presParOf" srcId="{98BD964A-225E-4164-99C3-83834F54F459}" destId="{97CF63FE-A5AD-44A9-861A-4B0CE9F1EEBB}" srcOrd="0" destOrd="0" presId="urn:microsoft.com/office/officeart/2005/8/layout/list1"/>
    <dgm:cxn modelId="{1340813C-78E5-419C-8727-55AF9D95EABF}" type="presParOf" srcId="{98BD964A-225E-4164-99C3-83834F54F459}" destId="{6BBF2C09-DC6D-4361-B7FA-8515D36E7DA3}" srcOrd="1" destOrd="0" presId="urn:microsoft.com/office/officeart/2005/8/layout/list1"/>
    <dgm:cxn modelId="{D760BF6D-90D3-4488-88D8-1AD78C6A3F5F}" type="presParOf" srcId="{A93B9877-C6DE-4B1B-BA1F-D8E477312F1F}" destId="{B633115A-9828-47C0-BDFD-6CD157B5186A}" srcOrd="1" destOrd="0" presId="urn:microsoft.com/office/officeart/2005/8/layout/list1"/>
    <dgm:cxn modelId="{AE83AB12-4130-47B2-93E4-42622E3C4D48}" type="presParOf" srcId="{A93B9877-C6DE-4B1B-BA1F-D8E477312F1F}" destId="{03E1903C-9CD9-44EA-88F5-1A802F412CE1}" srcOrd="2" destOrd="0" presId="urn:microsoft.com/office/officeart/2005/8/layout/list1"/>
    <dgm:cxn modelId="{5B1945B8-785A-46FE-990C-8C59A43F791D}" type="presParOf" srcId="{A93B9877-C6DE-4B1B-BA1F-D8E477312F1F}" destId="{F55A163F-F379-4D26-934B-EA1A2D6829C4}" srcOrd="3" destOrd="0" presId="urn:microsoft.com/office/officeart/2005/8/layout/list1"/>
    <dgm:cxn modelId="{DBB95D3D-BC84-426D-B33D-6F4087EA4D4E}" type="presParOf" srcId="{A93B9877-C6DE-4B1B-BA1F-D8E477312F1F}" destId="{D90E4324-7495-4011-956B-425D4A4B2AEF}" srcOrd="4" destOrd="0" presId="urn:microsoft.com/office/officeart/2005/8/layout/list1"/>
    <dgm:cxn modelId="{D9FD267C-D888-4039-ADE5-E8E7760DFF88}" type="presParOf" srcId="{D90E4324-7495-4011-956B-425D4A4B2AEF}" destId="{83087004-E2E9-4298-8D69-8ABAE5682A58}" srcOrd="0" destOrd="0" presId="urn:microsoft.com/office/officeart/2005/8/layout/list1"/>
    <dgm:cxn modelId="{5E22A819-1084-4FCE-9721-5323DFF4602B}" type="presParOf" srcId="{D90E4324-7495-4011-956B-425D4A4B2AEF}" destId="{03520B53-54DC-4308-81EB-F29582318D36}" srcOrd="1" destOrd="0" presId="urn:microsoft.com/office/officeart/2005/8/layout/list1"/>
    <dgm:cxn modelId="{954E4E4B-CA53-4D03-BDDC-CBB09A9E61CD}" type="presParOf" srcId="{A93B9877-C6DE-4B1B-BA1F-D8E477312F1F}" destId="{4B794C15-EBED-4CD5-8848-C19CFBF40396}" srcOrd="5" destOrd="0" presId="urn:microsoft.com/office/officeart/2005/8/layout/list1"/>
    <dgm:cxn modelId="{03546F02-6EF5-46E3-A7C4-51F0943DFFB7}" type="presParOf" srcId="{A93B9877-C6DE-4B1B-BA1F-D8E477312F1F}" destId="{2E14C65B-F0E5-4BEC-843E-5C3BAF96B28F}" srcOrd="6" destOrd="0" presId="urn:microsoft.com/office/officeart/2005/8/layout/list1"/>
    <dgm:cxn modelId="{0EC25DE5-C3E2-4BB0-9F72-4B99B012DA80}" type="presParOf" srcId="{A93B9877-C6DE-4B1B-BA1F-D8E477312F1F}" destId="{ECEA5406-F4D0-427A-8D86-2107B274D4DB}" srcOrd="7" destOrd="0" presId="urn:microsoft.com/office/officeart/2005/8/layout/list1"/>
    <dgm:cxn modelId="{5B30372A-CBE5-44A2-9163-4F387CF64CEE}" type="presParOf" srcId="{A93B9877-C6DE-4B1B-BA1F-D8E477312F1F}" destId="{3EE0AD42-3853-4F19-B830-F7E4298FBE11}" srcOrd="8" destOrd="0" presId="urn:microsoft.com/office/officeart/2005/8/layout/list1"/>
    <dgm:cxn modelId="{07FFD8DC-C5DA-4641-B86B-CF97F76432F7}" type="presParOf" srcId="{3EE0AD42-3853-4F19-B830-F7E4298FBE11}" destId="{ED5C41D1-9BA0-4C49-8597-CE6B2D251829}" srcOrd="0" destOrd="0" presId="urn:microsoft.com/office/officeart/2005/8/layout/list1"/>
    <dgm:cxn modelId="{A9E2B284-F983-4920-9454-FC0C3257BBD0}" type="presParOf" srcId="{3EE0AD42-3853-4F19-B830-F7E4298FBE11}" destId="{0FF7E473-B08C-42F8-A131-468FABC214CD}" srcOrd="1" destOrd="0" presId="urn:microsoft.com/office/officeart/2005/8/layout/list1"/>
    <dgm:cxn modelId="{58D8E11F-E8E7-4B7B-8B88-27D816EE14EE}" type="presParOf" srcId="{A93B9877-C6DE-4B1B-BA1F-D8E477312F1F}" destId="{AFB3619D-D79A-4D48-AC21-D0F95A49A54D}" srcOrd="9" destOrd="0" presId="urn:microsoft.com/office/officeart/2005/8/layout/list1"/>
    <dgm:cxn modelId="{EDDEAC75-58E2-4727-8A00-F5C9741FDC59}" type="presParOf" srcId="{A93B9877-C6DE-4B1B-BA1F-D8E477312F1F}" destId="{72DAC341-7D97-473C-8A94-BD89F3B29934}"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B4BF5D-A7E7-41A9-901F-D7E515B6C82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0A4C3693-F369-4203-AAA2-1130A111AE23}">
      <dgm:prSet phldrT="[Text]"/>
      <dgm:spPr/>
      <dgm:t>
        <a:bodyPr/>
        <a:lstStyle/>
        <a:p>
          <a:r>
            <a:rPr lang="en-US" dirty="0"/>
            <a:t>Equitable</a:t>
          </a:r>
        </a:p>
      </dgm:t>
    </dgm:pt>
    <dgm:pt modelId="{506C9504-53EA-4159-9508-D849C5B86FCC}" type="parTrans" cxnId="{63F33C43-C079-487A-97EB-6B33DFEE798E}">
      <dgm:prSet/>
      <dgm:spPr/>
      <dgm:t>
        <a:bodyPr/>
        <a:lstStyle/>
        <a:p>
          <a:endParaRPr lang="en-US"/>
        </a:p>
      </dgm:t>
    </dgm:pt>
    <dgm:pt modelId="{79C0C83B-7367-4534-8ECA-A04FD65B157E}" type="sibTrans" cxnId="{63F33C43-C079-487A-97EB-6B33DFEE798E}">
      <dgm:prSet/>
      <dgm:spPr/>
      <dgm:t>
        <a:bodyPr/>
        <a:lstStyle/>
        <a:p>
          <a:endParaRPr lang="en-US"/>
        </a:p>
      </dgm:t>
    </dgm:pt>
    <dgm:pt modelId="{345AD692-6031-4EDF-B653-941562DA34DF}">
      <dgm:prSet phldrT="[Text]"/>
      <dgm:spPr/>
      <dgm:t>
        <a:bodyPr/>
        <a:lstStyle/>
        <a:p>
          <a:r>
            <a:rPr lang="en-US" dirty="0"/>
            <a:t>Straightforward</a:t>
          </a:r>
        </a:p>
      </dgm:t>
    </dgm:pt>
    <dgm:pt modelId="{2CDF15CC-6CC8-451B-978B-64976C1372FF}" type="parTrans" cxnId="{12B34883-F050-40FF-9C02-D5E6C15A9A1D}">
      <dgm:prSet/>
      <dgm:spPr/>
      <dgm:t>
        <a:bodyPr/>
        <a:lstStyle/>
        <a:p>
          <a:endParaRPr lang="en-US"/>
        </a:p>
      </dgm:t>
    </dgm:pt>
    <dgm:pt modelId="{923FB615-DE3A-4FCF-8CF9-5EE58549D0AB}" type="sibTrans" cxnId="{12B34883-F050-40FF-9C02-D5E6C15A9A1D}">
      <dgm:prSet/>
      <dgm:spPr/>
      <dgm:t>
        <a:bodyPr/>
        <a:lstStyle/>
        <a:p>
          <a:endParaRPr lang="en-US"/>
        </a:p>
      </dgm:t>
    </dgm:pt>
    <dgm:pt modelId="{1943BE66-8EA2-4BED-AD24-AAF821ABF3C4}">
      <dgm:prSet phldrT="[Text]"/>
      <dgm:spPr>
        <a:solidFill>
          <a:schemeClr val="accent4"/>
        </a:solidFill>
      </dgm:spPr>
      <dgm:t>
        <a:bodyPr/>
        <a:lstStyle/>
        <a:p>
          <a:r>
            <a:rPr lang="en-US" dirty="0"/>
            <a:t>Removes Barriers</a:t>
          </a:r>
        </a:p>
      </dgm:t>
    </dgm:pt>
    <dgm:pt modelId="{978D7FF9-1215-4485-815B-C928CD088553}" type="parTrans" cxnId="{34993273-BDED-4506-A441-6F8733CD30B9}">
      <dgm:prSet/>
      <dgm:spPr/>
      <dgm:t>
        <a:bodyPr/>
        <a:lstStyle/>
        <a:p>
          <a:endParaRPr lang="en-US"/>
        </a:p>
      </dgm:t>
    </dgm:pt>
    <dgm:pt modelId="{572EB737-368F-4A8F-A203-E458E931DBFD}" type="sibTrans" cxnId="{34993273-BDED-4506-A441-6F8733CD30B9}">
      <dgm:prSet/>
      <dgm:spPr/>
      <dgm:t>
        <a:bodyPr/>
        <a:lstStyle/>
        <a:p>
          <a:endParaRPr lang="en-US"/>
        </a:p>
      </dgm:t>
    </dgm:pt>
    <dgm:pt modelId="{B653E82A-2268-4317-B758-BAC27B88A0B3}" type="pres">
      <dgm:prSet presAssocID="{C1B4BF5D-A7E7-41A9-901F-D7E515B6C820}" presName="diagram" presStyleCnt="0">
        <dgm:presLayoutVars>
          <dgm:dir/>
          <dgm:resizeHandles val="exact"/>
        </dgm:presLayoutVars>
      </dgm:prSet>
      <dgm:spPr/>
    </dgm:pt>
    <dgm:pt modelId="{065CED35-F210-493D-9DD7-080E33084910}" type="pres">
      <dgm:prSet presAssocID="{0A4C3693-F369-4203-AAA2-1130A111AE23}" presName="node" presStyleLbl="node1" presStyleIdx="0" presStyleCnt="3">
        <dgm:presLayoutVars>
          <dgm:bulletEnabled val="1"/>
        </dgm:presLayoutVars>
      </dgm:prSet>
      <dgm:spPr/>
    </dgm:pt>
    <dgm:pt modelId="{D2EC196B-262F-4016-8596-6487346BFF40}" type="pres">
      <dgm:prSet presAssocID="{79C0C83B-7367-4534-8ECA-A04FD65B157E}" presName="sibTrans" presStyleCnt="0"/>
      <dgm:spPr/>
    </dgm:pt>
    <dgm:pt modelId="{6FD2CF8F-53DA-4941-8A84-6D9011E45CB4}" type="pres">
      <dgm:prSet presAssocID="{1943BE66-8EA2-4BED-AD24-AAF821ABF3C4}" presName="node" presStyleLbl="node1" presStyleIdx="1" presStyleCnt="3">
        <dgm:presLayoutVars>
          <dgm:bulletEnabled val="1"/>
        </dgm:presLayoutVars>
      </dgm:prSet>
      <dgm:spPr/>
    </dgm:pt>
    <dgm:pt modelId="{E5CFF5FD-C194-4354-B3D3-DD813F1D39D1}" type="pres">
      <dgm:prSet presAssocID="{572EB737-368F-4A8F-A203-E458E931DBFD}" presName="sibTrans" presStyleCnt="0"/>
      <dgm:spPr/>
    </dgm:pt>
    <dgm:pt modelId="{1BA22983-94E0-435B-90BD-2D3EAB83E40E}" type="pres">
      <dgm:prSet presAssocID="{345AD692-6031-4EDF-B653-941562DA34DF}" presName="node" presStyleLbl="node1" presStyleIdx="2" presStyleCnt="3">
        <dgm:presLayoutVars>
          <dgm:bulletEnabled val="1"/>
        </dgm:presLayoutVars>
      </dgm:prSet>
      <dgm:spPr/>
    </dgm:pt>
  </dgm:ptLst>
  <dgm:cxnLst>
    <dgm:cxn modelId="{F2FDF906-F2E2-4B2E-89BF-BA063C893F23}" type="presOf" srcId="{1943BE66-8EA2-4BED-AD24-AAF821ABF3C4}" destId="{6FD2CF8F-53DA-4941-8A84-6D9011E45CB4}" srcOrd="0" destOrd="0" presId="urn:microsoft.com/office/officeart/2005/8/layout/default"/>
    <dgm:cxn modelId="{63F33C43-C079-487A-97EB-6B33DFEE798E}" srcId="{C1B4BF5D-A7E7-41A9-901F-D7E515B6C820}" destId="{0A4C3693-F369-4203-AAA2-1130A111AE23}" srcOrd="0" destOrd="0" parTransId="{506C9504-53EA-4159-9508-D849C5B86FCC}" sibTransId="{79C0C83B-7367-4534-8ECA-A04FD65B157E}"/>
    <dgm:cxn modelId="{34993273-BDED-4506-A441-6F8733CD30B9}" srcId="{C1B4BF5D-A7E7-41A9-901F-D7E515B6C820}" destId="{1943BE66-8EA2-4BED-AD24-AAF821ABF3C4}" srcOrd="1" destOrd="0" parTransId="{978D7FF9-1215-4485-815B-C928CD088553}" sibTransId="{572EB737-368F-4A8F-A203-E458E931DBFD}"/>
    <dgm:cxn modelId="{12B34883-F050-40FF-9C02-D5E6C15A9A1D}" srcId="{C1B4BF5D-A7E7-41A9-901F-D7E515B6C820}" destId="{345AD692-6031-4EDF-B653-941562DA34DF}" srcOrd="2" destOrd="0" parTransId="{2CDF15CC-6CC8-451B-978B-64976C1372FF}" sibTransId="{923FB615-DE3A-4FCF-8CF9-5EE58549D0AB}"/>
    <dgm:cxn modelId="{9CDB43A3-49C2-4C7F-AA2E-34FD413390DB}" type="presOf" srcId="{345AD692-6031-4EDF-B653-941562DA34DF}" destId="{1BA22983-94E0-435B-90BD-2D3EAB83E40E}" srcOrd="0" destOrd="0" presId="urn:microsoft.com/office/officeart/2005/8/layout/default"/>
    <dgm:cxn modelId="{4366CDCD-3B73-4B77-B58A-4711F6953B61}" type="presOf" srcId="{C1B4BF5D-A7E7-41A9-901F-D7E515B6C820}" destId="{B653E82A-2268-4317-B758-BAC27B88A0B3}" srcOrd="0" destOrd="0" presId="urn:microsoft.com/office/officeart/2005/8/layout/default"/>
    <dgm:cxn modelId="{918243D5-5E0E-4F40-B366-F02EBFD97D89}" type="presOf" srcId="{0A4C3693-F369-4203-AAA2-1130A111AE23}" destId="{065CED35-F210-493D-9DD7-080E33084910}" srcOrd="0" destOrd="0" presId="urn:microsoft.com/office/officeart/2005/8/layout/default"/>
    <dgm:cxn modelId="{2DC0F178-4079-4B59-9435-BF86B4DA11AC}" type="presParOf" srcId="{B653E82A-2268-4317-B758-BAC27B88A0B3}" destId="{065CED35-F210-493D-9DD7-080E33084910}" srcOrd="0" destOrd="0" presId="urn:microsoft.com/office/officeart/2005/8/layout/default"/>
    <dgm:cxn modelId="{FCA5F582-919C-4703-9D37-5FB0FD86FF6E}" type="presParOf" srcId="{B653E82A-2268-4317-B758-BAC27B88A0B3}" destId="{D2EC196B-262F-4016-8596-6487346BFF40}" srcOrd="1" destOrd="0" presId="urn:microsoft.com/office/officeart/2005/8/layout/default"/>
    <dgm:cxn modelId="{B0E08109-092C-4914-9730-608B4B89A6FB}" type="presParOf" srcId="{B653E82A-2268-4317-B758-BAC27B88A0B3}" destId="{6FD2CF8F-53DA-4941-8A84-6D9011E45CB4}" srcOrd="2" destOrd="0" presId="urn:microsoft.com/office/officeart/2005/8/layout/default"/>
    <dgm:cxn modelId="{AEE39303-BEE8-4965-A805-C26D8DAEE063}" type="presParOf" srcId="{B653E82A-2268-4317-B758-BAC27B88A0B3}" destId="{E5CFF5FD-C194-4354-B3D3-DD813F1D39D1}" srcOrd="3" destOrd="0" presId="urn:microsoft.com/office/officeart/2005/8/layout/default"/>
    <dgm:cxn modelId="{E87233EF-3BBB-451C-A640-BE2BD4749668}" type="presParOf" srcId="{B653E82A-2268-4317-B758-BAC27B88A0B3}" destId="{1BA22983-94E0-435B-90BD-2D3EAB83E40E}"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4BDB519D-39BD-4CF5-B74D-5DB1CC636F74}"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B22C50B-1D3C-4A10-85B4-5D048E919477}">
      <dgm:prSet phldrT="[Text]"/>
      <dgm:spPr/>
      <dgm:t>
        <a:bodyPr/>
        <a:lstStyle/>
        <a:p>
          <a:r>
            <a:rPr lang="en-US" dirty="0"/>
            <a:t>Increase from $5,000 to $7,500</a:t>
          </a:r>
        </a:p>
      </dgm:t>
    </dgm:pt>
    <dgm:pt modelId="{0734D213-5E1A-4B1B-A818-1A52E82AF466}" type="parTrans" cxnId="{5A6E9F02-213A-4D52-99D7-FD48CFCD6163}">
      <dgm:prSet/>
      <dgm:spPr/>
      <dgm:t>
        <a:bodyPr/>
        <a:lstStyle/>
        <a:p>
          <a:endParaRPr lang="en-US"/>
        </a:p>
      </dgm:t>
    </dgm:pt>
    <dgm:pt modelId="{764F8762-BDF0-4F6A-882C-184BB239B000}" type="sibTrans" cxnId="{5A6E9F02-213A-4D52-99D7-FD48CFCD6163}">
      <dgm:prSet/>
      <dgm:spPr/>
      <dgm:t>
        <a:bodyPr/>
        <a:lstStyle/>
        <a:p>
          <a:endParaRPr lang="en-US"/>
        </a:p>
      </dgm:t>
    </dgm:pt>
    <dgm:pt modelId="{E99FE191-729E-4E5A-B7D4-63209D3C47ED}">
      <dgm:prSet phldrT="[Text]"/>
      <dgm:spPr/>
      <dgm:t>
        <a:bodyPr/>
        <a:lstStyle/>
        <a:p>
          <a:r>
            <a:rPr lang="en-US" dirty="0"/>
            <a:t>First increase in 38 years</a:t>
          </a:r>
        </a:p>
      </dgm:t>
    </dgm:pt>
    <dgm:pt modelId="{068AE944-6B21-4082-BDF9-315E31475F78}" type="parTrans" cxnId="{C0F4A992-B759-4408-9567-B37F6C074DCA}">
      <dgm:prSet/>
      <dgm:spPr/>
      <dgm:t>
        <a:bodyPr/>
        <a:lstStyle/>
        <a:p>
          <a:endParaRPr lang="en-US"/>
        </a:p>
      </dgm:t>
    </dgm:pt>
    <dgm:pt modelId="{0E6C1A23-70A3-4789-8B44-FA999430F9F2}" type="sibTrans" cxnId="{C0F4A992-B759-4408-9567-B37F6C074DCA}">
      <dgm:prSet/>
      <dgm:spPr/>
      <dgm:t>
        <a:bodyPr/>
        <a:lstStyle/>
        <a:p>
          <a:endParaRPr lang="en-US"/>
        </a:p>
      </dgm:t>
    </dgm:pt>
    <dgm:pt modelId="{5B6A5CF5-32FF-4968-8662-2BC855D9D41D}">
      <dgm:prSet phldrT="[Text]"/>
      <dgm:spPr/>
      <dgm:t>
        <a:bodyPr/>
        <a:lstStyle/>
        <a:p>
          <a:r>
            <a:rPr lang="en-US" dirty="0"/>
            <a:t>Big WIN for parents!</a:t>
          </a:r>
        </a:p>
      </dgm:t>
    </dgm:pt>
    <dgm:pt modelId="{188ED1D6-35CA-4580-833C-27B9490F80CE}" type="parTrans" cxnId="{44DC1AC9-E5B9-42FC-B339-027A4B077669}">
      <dgm:prSet/>
      <dgm:spPr/>
      <dgm:t>
        <a:bodyPr/>
        <a:lstStyle/>
        <a:p>
          <a:endParaRPr lang="en-US"/>
        </a:p>
      </dgm:t>
    </dgm:pt>
    <dgm:pt modelId="{24AE7471-49F3-4A0C-AD12-7BD14A792E54}" type="sibTrans" cxnId="{44DC1AC9-E5B9-42FC-B339-027A4B077669}">
      <dgm:prSet/>
      <dgm:spPr/>
      <dgm:t>
        <a:bodyPr/>
        <a:lstStyle/>
        <a:p>
          <a:endParaRPr lang="en-US"/>
        </a:p>
      </dgm:t>
    </dgm:pt>
    <dgm:pt modelId="{CF71EA4D-12F4-4E76-9C14-87CF1BFE402E}" type="pres">
      <dgm:prSet presAssocID="{4BDB519D-39BD-4CF5-B74D-5DB1CC636F74}" presName="diagram" presStyleCnt="0">
        <dgm:presLayoutVars>
          <dgm:dir/>
          <dgm:resizeHandles val="exact"/>
        </dgm:presLayoutVars>
      </dgm:prSet>
      <dgm:spPr/>
    </dgm:pt>
    <dgm:pt modelId="{610939E6-ADEA-40C0-9DFD-0C3CCDCCA7F9}" type="pres">
      <dgm:prSet presAssocID="{3B22C50B-1D3C-4A10-85B4-5D048E919477}" presName="node" presStyleLbl="node1" presStyleIdx="0" presStyleCnt="3">
        <dgm:presLayoutVars>
          <dgm:bulletEnabled val="1"/>
        </dgm:presLayoutVars>
      </dgm:prSet>
      <dgm:spPr/>
    </dgm:pt>
    <dgm:pt modelId="{2EB566BF-F345-4773-9479-0A51ADE486DA}" type="pres">
      <dgm:prSet presAssocID="{764F8762-BDF0-4F6A-882C-184BB239B000}" presName="sibTrans" presStyleCnt="0"/>
      <dgm:spPr/>
    </dgm:pt>
    <dgm:pt modelId="{33DAB275-57B1-463D-BF53-61DF9DC89685}" type="pres">
      <dgm:prSet presAssocID="{E99FE191-729E-4E5A-B7D4-63209D3C47ED}" presName="node" presStyleLbl="node1" presStyleIdx="1" presStyleCnt="3">
        <dgm:presLayoutVars>
          <dgm:bulletEnabled val="1"/>
        </dgm:presLayoutVars>
      </dgm:prSet>
      <dgm:spPr/>
    </dgm:pt>
    <dgm:pt modelId="{D7B11C87-1AF7-4A3C-B4EF-A4B383229816}" type="pres">
      <dgm:prSet presAssocID="{0E6C1A23-70A3-4789-8B44-FA999430F9F2}" presName="sibTrans" presStyleCnt="0"/>
      <dgm:spPr/>
    </dgm:pt>
    <dgm:pt modelId="{0DEFD78F-9808-4265-8E82-EF2C583F3F0A}" type="pres">
      <dgm:prSet presAssocID="{5B6A5CF5-32FF-4968-8662-2BC855D9D41D}" presName="node" presStyleLbl="node1" presStyleIdx="2" presStyleCnt="3">
        <dgm:presLayoutVars>
          <dgm:bulletEnabled val="1"/>
        </dgm:presLayoutVars>
      </dgm:prSet>
      <dgm:spPr/>
    </dgm:pt>
  </dgm:ptLst>
  <dgm:cxnLst>
    <dgm:cxn modelId="{5A6E9F02-213A-4D52-99D7-FD48CFCD6163}" srcId="{4BDB519D-39BD-4CF5-B74D-5DB1CC636F74}" destId="{3B22C50B-1D3C-4A10-85B4-5D048E919477}" srcOrd="0" destOrd="0" parTransId="{0734D213-5E1A-4B1B-A818-1A52E82AF466}" sibTransId="{764F8762-BDF0-4F6A-882C-184BB239B000}"/>
    <dgm:cxn modelId="{C0F4A992-B759-4408-9567-B37F6C074DCA}" srcId="{4BDB519D-39BD-4CF5-B74D-5DB1CC636F74}" destId="{E99FE191-729E-4E5A-B7D4-63209D3C47ED}" srcOrd="1" destOrd="0" parTransId="{068AE944-6B21-4082-BDF9-315E31475F78}" sibTransId="{0E6C1A23-70A3-4789-8B44-FA999430F9F2}"/>
    <dgm:cxn modelId="{60003A95-ED3D-4C92-93B2-9DF77A30B667}" type="presOf" srcId="{E99FE191-729E-4E5A-B7D4-63209D3C47ED}" destId="{33DAB275-57B1-463D-BF53-61DF9DC89685}" srcOrd="0" destOrd="0" presId="urn:microsoft.com/office/officeart/2005/8/layout/default"/>
    <dgm:cxn modelId="{0D468595-EAA0-4D82-8905-A735F9C96A7C}" type="presOf" srcId="{4BDB519D-39BD-4CF5-B74D-5DB1CC636F74}" destId="{CF71EA4D-12F4-4E76-9C14-87CF1BFE402E}" srcOrd="0" destOrd="0" presId="urn:microsoft.com/office/officeart/2005/8/layout/default"/>
    <dgm:cxn modelId="{44DC1AC9-E5B9-42FC-B339-027A4B077669}" srcId="{4BDB519D-39BD-4CF5-B74D-5DB1CC636F74}" destId="{5B6A5CF5-32FF-4968-8662-2BC855D9D41D}" srcOrd="2" destOrd="0" parTransId="{188ED1D6-35CA-4580-833C-27B9490F80CE}" sibTransId="{24AE7471-49F3-4A0C-AD12-7BD14A792E54}"/>
    <dgm:cxn modelId="{E2A25AD4-B448-4CE4-AC03-CB859E350F29}" type="presOf" srcId="{3B22C50B-1D3C-4A10-85B4-5D048E919477}" destId="{610939E6-ADEA-40C0-9DFD-0C3CCDCCA7F9}" srcOrd="0" destOrd="0" presId="urn:microsoft.com/office/officeart/2005/8/layout/default"/>
    <dgm:cxn modelId="{24D22AE2-1AD5-4D68-89F5-0FD89081426E}" type="presOf" srcId="{5B6A5CF5-32FF-4968-8662-2BC855D9D41D}" destId="{0DEFD78F-9808-4265-8E82-EF2C583F3F0A}" srcOrd="0" destOrd="0" presId="urn:microsoft.com/office/officeart/2005/8/layout/default"/>
    <dgm:cxn modelId="{02708250-8BBA-4713-ACB6-BAB83ED06091}" type="presParOf" srcId="{CF71EA4D-12F4-4E76-9C14-87CF1BFE402E}" destId="{610939E6-ADEA-40C0-9DFD-0C3CCDCCA7F9}" srcOrd="0" destOrd="0" presId="urn:microsoft.com/office/officeart/2005/8/layout/default"/>
    <dgm:cxn modelId="{CD3178DD-46F1-40AD-9CD3-90EDEFB5C88F}" type="presParOf" srcId="{CF71EA4D-12F4-4E76-9C14-87CF1BFE402E}" destId="{2EB566BF-F345-4773-9479-0A51ADE486DA}" srcOrd="1" destOrd="0" presId="urn:microsoft.com/office/officeart/2005/8/layout/default"/>
    <dgm:cxn modelId="{30EC2C2B-EA74-4D3D-B141-C3A46F07E561}" type="presParOf" srcId="{CF71EA4D-12F4-4E76-9C14-87CF1BFE402E}" destId="{33DAB275-57B1-463D-BF53-61DF9DC89685}" srcOrd="2" destOrd="0" presId="urn:microsoft.com/office/officeart/2005/8/layout/default"/>
    <dgm:cxn modelId="{79BB5602-B0AB-48C7-9ED2-A8F6B0F93D5F}" type="presParOf" srcId="{CF71EA4D-12F4-4E76-9C14-87CF1BFE402E}" destId="{D7B11C87-1AF7-4A3C-B4EF-A4B383229816}" srcOrd="3" destOrd="0" presId="urn:microsoft.com/office/officeart/2005/8/layout/default"/>
    <dgm:cxn modelId="{7F1B2821-F95C-4B96-A404-AE0A768ADB18}" type="presParOf" srcId="{CF71EA4D-12F4-4E76-9C14-87CF1BFE402E}" destId="{0DEFD78F-9808-4265-8E82-EF2C583F3F0A}"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FBFE5A-13B3-4514-B34A-7AC113E82A41}"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2A6D8129-8C4E-4FCE-BE75-707F009D76A1}">
      <dgm:prSet phldrT="[Text]"/>
      <dgm:spPr/>
      <dgm:t>
        <a:bodyPr/>
        <a:lstStyle/>
        <a:p>
          <a:r>
            <a:rPr lang="en-US" dirty="0"/>
            <a:t>Short Term Disability</a:t>
          </a:r>
        </a:p>
      </dgm:t>
    </dgm:pt>
    <dgm:pt modelId="{D5D1AACC-7CC8-4112-9EF9-5554A13FC6E6}" type="parTrans" cxnId="{2C5676D6-DBF7-4906-9369-8DF115FBAB87}">
      <dgm:prSet/>
      <dgm:spPr/>
      <dgm:t>
        <a:bodyPr/>
        <a:lstStyle/>
        <a:p>
          <a:endParaRPr lang="en-US"/>
        </a:p>
      </dgm:t>
    </dgm:pt>
    <dgm:pt modelId="{1D15E3CA-B76C-42EB-9719-5FFEDD4C2E09}" type="sibTrans" cxnId="{2C5676D6-DBF7-4906-9369-8DF115FBAB87}">
      <dgm:prSet/>
      <dgm:spPr/>
      <dgm:t>
        <a:bodyPr/>
        <a:lstStyle/>
        <a:p>
          <a:endParaRPr lang="en-US"/>
        </a:p>
      </dgm:t>
    </dgm:pt>
    <dgm:pt modelId="{DFC78878-1B67-40C9-A7AF-8EDE6A733362}">
      <dgm:prSet phldrT="[Text]"/>
      <dgm:spPr/>
      <dgm:t>
        <a:bodyPr/>
        <a:lstStyle/>
        <a:p>
          <a:r>
            <a:rPr lang="en-US" dirty="0"/>
            <a:t>Medical Reason Only</a:t>
          </a:r>
        </a:p>
      </dgm:t>
    </dgm:pt>
    <dgm:pt modelId="{9F7242D5-F8B4-4F2E-AE07-DB52DC9C2DB1}" type="parTrans" cxnId="{083DDCDF-5086-4D03-8390-CDA265932C4F}">
      <dgm:prSet/>
      <dgm:spPr/>
      <dgm:t>
        <a:bodyPr/>
        <a:lstStyle/>
        <a:p>
          <a:endParaRPr lang="en-US"/>
        </a:p>
      </dgm:t>
    </dgm:pt>
    <dgm:pt modelId="{C19F3909-4677-4F84-94CB-F59756C88474}" type="sibTrans" cxnId="{083DDCDF-5086-4D03-8390-CDA265932C4F}">
      <dgm:prSet/>
      <dgm:spPr/>
      <dgm:t>
        <a:bodyPr/>
        <a:lstStyle/>
        <a:p>
          <a:endParaRPr lang="en-US"/>
        </a:p>
      </dgm:t>
    </dgm:pt>
    <dgm:pt modelId="{734A3E9D-A470-41DB-BC9D-E7310D381AAE}">
      <dgm:prSet phldrT="[Text]"/>
      <dgm:spPr/>
      <dgm:t>
        <a:bodyPr/>
        <a:lstStyle/>
        <a:p>
          <a:r>
            <a:rPr lang="en-US" dirty="0"/>
            <a:t>Bridges pay gap</a:t>
          </a:r>
        </a:p>
      </dgm:t>
    </dgm:pt>
    <dgm:pt modelId="{9CFFF414-898C-4120-98F0-AB831DBFA59A}" type="parTrans" cxnId="{53781A9B-FB62-4B2E-B245-1C660833264F}">
      <dgm:prSet/>
      <dgm:spPr/>
      <dgm:t>
        <a:bodyPr/>
        <a:lstStyle/>
        <a:p>
          <a:endParaRPr lang="en-US"/>
        </a:p>
      </dgm:t>
    </dgm:pt>
    <dgm:pt modelId="{6A20266F-D656-4DF2-8539-9DFCEE2E5341}" type="sibTrans" cxnId="{53781A9B-FB62-4B2E-B245-1C660833264F}">
      <dgm:prSet/>
      <dgm:spPr/>
      <dgm:t>
        <a:bodyPr/>
        <a:lstStyle/>
        <a:p>
          <a:endParaRPr lang="en-US"/>
        </a:p>
      </dgm:t>
    </dgm:pt>
    <dgm:pt modelId="{3D9493FA-8174-4D6D-AA2D-D6E3B2D2D8BF}">
      <dgm:prSet phldrT="[Text]"/>
      <dgm:spPr/>
      <dgm:t>
        <a:bodyPr/>
        <a:lstStyle/>
        <a:p>
          <a:r>
            <a:rPr lang="en-US" dirty="0"/>
            <a:t>Minnesota Paid Leave</a:t>
          </a:r>
        </a:p>
      </dgm:t>
    </dgm:pt>
    <dgm:pt modelId="{7B969EF9-FD29-4AC7-B477-007843E0B7FA}" type="parTrans" cxnId="{17A30D5B-2B40-4CCD-BF85-AB071DB1AE05}">
      <dgm:prSet/>
      <dgm:spPr/>
      <dgm:t>
        <a:bodyPr/>
        <a:lstStyle/>
        <a:p>
          <a:endParaRPr lang="en-US"/>
        </a:p>
      </dgm:t>
    </dgm:pt>
    <dgm:pt modelId="{28709609-4ED7-4563-AC6A-FC2EAAB22F05}" type="sibTrans" cxnId="{17A30D5B-2B40-4CCD-BF85-AB071DB1AE05}">
      <dgm:prSet/>
      <dgm:spPr/>
      <dgm:t>
        <a:bodyPr/>
        <a:lstStyle/>
        <a:p>
          <a:endParaRPr lang="en-US"/>
        </a:p>
      </dgm:t>
    </dgm:pt>
    <dgm:pt modelId="{758FD246-03D8-4A95-815B-9368C414A23D}">
      <dgm:prSet phldrT="[Text]"/>
      <dgm:spPr/>
      <dgm:t>
        <a:bodyPr/>
        <a:lstStyle/>
        <a:p>
          <a:r>
            <a:rPr lang="en-US" dirty="0"/>
            <a:t>Medical &amp; Family Reasons</a:t>
          </a:r>
        </a:p>
      </dgm:t>
    </dgm:pt>
    <dgm:pt modelId="{B9858441-CC89-463D-A65A-90559A103109}" type="parTrans" cxnId="{2EA3EE78-1F9C-4028-B00F-622FBB85CF30}">
      <dgm:prSet/>
      <dgm:spPr/>
      <dgm:t>
        <a:bodyPr/>
        <a:lstStyle/>
        <a:p>
          <a:endParaRPr lang="en-US"/>
        </a:p>
      </dgm:t>
    </dgm:pt>
    <dgm:pt modelId="{FF6FD58D-3600-46E5-9639-EA9FE44BFA64}" type="sibTrans" cxnId="{2EA3EE78-1F9C-4028-B00F-622FBB85CF30}">
      <dgm:prSet/>
      <dgm:spPr/>
      <dgm:t>
        <a:bodyPr/>
        <a:lstStyle/>
        <a:p>
          <a:endParaRPr lang="en-US"/>
        </a:p>
      </dgm:t>
    </dgm:pt>
    <dgm:pt modelId="{B7A85331-AA5A-453F-93CA-B6A1C2ADBE37}">
      <dgm:prSet phldrT="[Text]"/>
      <dgm:spPr/>
      <dgm:t>
        <a:bodyPr/>
        <a:lstStyle/>
        <a:p>
          <a:r>
            <a:rPr lang="en-US" dirty="0"/>
            <a:t>Bridges pay gap</a:t>
          </a:r>
        </a:p>
      </dgm:t>
    </dgm:pt>
    <dgm:pt modelId="{0112BC8C-679A-4FF7-A893-DFD023889F2B}" type="parTrans" cxnId="{034399D4-2080-490E-93F1-94B61683869C}">
      <dgm:prSet/>
      <dgm:spPr/>
      <dgm:t>
        <a:bodyPr/>
        <a:lstStyle/>
        <a:p>
          <a:endParaRPr lang="en-US"/>
        </a:p>
      </dgm:t>
    </dgm:pt>
    <dgm:pt modelId="{F453E0B0-E2AE-4409-8CAD-AC32F27E0C54}" type="sibTrans" cxnId="{034399D4-2080-490E-93F1-94B61683869C}">
      <dgm:prSet/>
      <dgm:spPr/>
      <dgm:t>
        <a:bodyPr/>
        <a:lstStyle/>
        <a:p>
          <a:endParaRPr lang="en-US"/>
        </a:p>
      </dgm:t>
    </dgm:pt>
    <dgm:pt modelId="{79EEBD68-4614-4191-A3D2-7A1C4040F609}">
      <dgm:prSet phldrT="[Text]"/>
      <dgm:spPr/>
      <dgm:t>
        <a:bodyPr/>
        <a:lstStyle/>
        <a:p>
          <a:r>
            <a:rPr lang="en-US" dirty="0"/>
            <a:t>100% premium paid by employees</a:t>
          </a:r>
        </a:p>
      </dgm:t>
    </dgm:pt>
    <dgm:pt modelId="{2ABD4BEA-CCC1-4615-B150-39F289844646}" type="parTrans" cxnId="{FE49FDE0-AAAD-4694-A462-E8C213D4F54E}">
      <dgm:prSet/>
      <dgm:spPr/>
    </dgm:pt>
    <dgm:pt modelId="{A3AD2D45-8B39-4DBD-B0A1-413916005572}" type="sibTrans" cxnId="{FE49FDE0-AAAD-4694-A462-E8C213D4F54E}">
      <dgm:prSet/>
      <dgm:spPr/>
    </dgm:pt>
    <dgm:pt modelId="{7B15AF98-AAF1-4AB7-B636-5CDF02A5B0D2}">
      <dgm:prSet phldrT="[Text]"/>
      <dgm:spPr/>
      <dgm:t>
        <a:bodyPr/>
        <a:lstStyle/>
        <a:p>
          <a:r>
            <a:rPr lang="en-US" dirty="0"/>
            <a:t>New tax split 50%-50%</a:t>
          </a:r>
        </a:p>
      </dgm:t>
    </dgm:pt>
    <dgm:pt modelId="{DB0612DC-2459-4C54-9F49-48EB40F0EBFC}" type="parTrans" cxnId="{C239ED91-5BCD-42DE-996E-893810987FFC}">
      <dgm:prSet/>
      <dgm:spPr/>
    </dgm:pt>
    <dgm:pt modelId="{A4644345-AC9C-4E02-908B-77DEF179E10A}" type="sibTrans" cxnId="{C239ED91-5BCD-42DE-996E-893810987FFC}">
      <dgm:prSet/>
      <dgm:spPr/>
    </dgm:pt>
    <dgm:pt modelId="{B83B8B40-98EE-418E-8B99-571E72D8C079}" type="pres">
      <dgm:prSet presAssocID="{22FBFE5A-13B3-4514-B34A-7AC113E82A41}" presName="Name0" presStyleCnt="0">
        <dgm:presLayoutVars>
          <dgm:dir/>
          <dgm:animLvl val="lvl"/>
          <dgm:resizeHandles val="exact"/>
        </dgm:presLayoutVars>
      </dgm:prSet>
      <dgm:spPr/>
    </dgm:pt>
    <dgm:pt modelId="{8D051D6B-FA14-46B0-AC22-002D76ACF7C2}" type="pres">
      <dgm:prSet presAssocID="{2A6D8129-8C4E-4FCE-BE75-707F009D76A1}" presName="composite" presStyleCnt="0"/>
      <dgm:spPr/>
    </dgm:pt>
    <dgm:pt modelId="{97565476-EFD6-476B-9D9E-EECFA8FFED02}" type="pres">
      <dgm:prSet presAssocID="{2A6D8129-8C4E-4FCE-BE75-707F009D76A1}" presName="parTx" presStyleLbl="alignNode1" presStyleIdx="0" presStyleCnt="2">
        <dgm:presLayoutVars>
          <dgm:chMax val="0"/>
          <dgm:chPref val="0"/>
          <dgm:bulletEnabled val="1"/>
        </dgm:presLayoutVars>
      </dgm:prSet>
      <dgm:spPr/>
    </dgm:pt>
    <dgm:pt modelId="{FA32D72A-0D23-4632-A2AB-98EF897F205B}" type="pres">
      <dgm:prSet presAssocID="{2A6D8129-8C4E-4FCE-BE75-707F009D76A1}" presName="desTx" presStyleLbl="alignAccFollowNode1" presStyleIdx="0" presStyleCnt="2">
        <dgm:presLayoutVars>
          <dgm:bulletEnabled val="1"/>
        </dgm:presLayoutVars>
      </dgm:prSet>
      <dgm:spPr/>
    </dgm:pt>
    <dgm:pt modelId="{1DF2C031-BA24-4D43-98D1-71A3E5356449}" type="pres">
      <dgm:prSet presAssocID="{1D15E3CA-B76C-42EB-9719-5FFEDD4C2E09}" presName="space" presStyleCnt="0"/>
      <dgm:spPr/>
    </dgm:pt>
    <dgm:pt modelId="{27C51A83-40B1-4110-9CD3-D8822C4663DF}" type="pres">
      <dgm:prSet presAssocID="{3D9493FA-8174-4D6D-AA2D-D6E3B2D2D8BF}" presName="composite" presStyleCnt="0"/>
      <dgm:spPr/>
    </dgm:pt>
    <dgm:pt modelId="{4200691E-6DF0-4FDA-A5C4-D43E759ABE54}" type="pres">
      <dgm:prSet presAssocID="{3D9493FA-8174-4D6D-AA2D-D6E3B2D2D8BF}" presName="parTx" presStyleLbl="alignNode1" presStyleIdx="1" presStyleCnt="2">
        <dgm:presLayoutVars>
          <dgm:chMax val="0"/>
          <dgm:chPref val="0"/>
          <dgm:bulletEnabled val="1"/>
        </dgm:presLayoutVars>
      </dgm:prSet>
      <dgm:spPr/>
    </dgm:pt>
    <dgm:pt modelId="{D848EEC0-52D4-4DB7-83CF-8F4AD5EC84BA}" type="pres">
      <dgm:prSet presAssocID="{3D9493FA-8174-4D6D-AA2D-D6E3B2D2D8BF}" presName="desTx" presStyleLbl="alignAccFollowNode1" presStyleIdx="1" presStyleCnt="2">
        <dgm:presLayoutVars>
          <dgm:bulletEnabled val="1"/>
        </dgm:presLayoutVars>
      </dgm:prSet>
      <dgm:spPr/>
    </dgm:pt>
  </dgm:ptLst>
  <dgm:cxnLst>
    <dgm:cxn modelId="{DBA9AC02-0447-42F2-81E3-93EC1B8AAE8C}" type="presOf" srcId="{B7A85331-AA5A-453F-93CA-B6A1C2ADBE37}" destId="{D848EEC0-52D4-4DB7-83CF-8F4AD5EC84BA}" srcOrd="0" destOrd="1" presId="urn:microsoft.com/office/officeart/2005/8/layout/hList1"/>
    <dgm:cxn modelId="{6FEB871F-70CC-471F-8279-866569C1B41F}" type="presOf" srcId="{2A6D8129-8C4E-4FCE-BE75-707F009D76A1}" destId="{97565476-EFD6-476B-9D9E-EECFA8FFED02}" srcOrd="0" destOrd="0" presId="urn:microsoft.com/office/officeart/2005/8/layout/hList1"/>
    <dgm:cxn modelId="{B0C1792C-5DFD-4310-A83A-78A76C1A4595}" type="presOf" srcId="{734A3E9D-A470-41DB-BC9D-E7310D381AAE}" destId="{FA32D72A-0D23-4632-A2AB-98EF897F205B}" srcOrd="0" destOrd="1" presId="urn:microsoft.com/office/officeart/2005/8/layout/hList1"/>
    <dgm:cxn modelId="{17A30D5B-2B40-4CCD-BF85-AB071DB1AE05}" srcId="{22FBFE5A-13B3-4514-B34A-7AC113E82A41}" destId="{3D9493FA-8174-4D6D-AA2D-D6E3B2D2D8BF}" srcOrd="1" destOrd="0" parTransId="{7B969EF9-FD29-4AC7-B477-007843E0B7FA}" sibTransId="{28709609-4ED7-4563-AC6A-FC2EAAB22F05}"/>
    <dgm:cxn modelId="{28BAA85D-636C-4EFE-9CF4-3684869CA691}" type="presOf" srcId="{3D9493FA-8174-4D6D-AA2D-D6E3B2D2D8BF}" destId="{4200691E-6DF0-4FDA-A5C4-D43E759ABE54}" srcOrd="0" destOrd="0" presId="urn:microsoft.com/office/officeart/2005/8/layout/hList1"/>
    <dgm:cxn modelId="{ACD87772-788D-43D6-9EAA-993B51E59C6E}" type="presOf" srcId="{79EEBD68-4614-4191-A3D2-7A1C4040F609}" destId="{FA32D72A-0D23-4632-A2AB-98EF897F205B}" srcOrd="0" destOrd="2" presId="urn:microsoft.com/office/officeart/2005/8/layout/hList1"/>
    <dgm:cxn modelId="{2EA3EE78-1F9C-4028-B00F-622FBB85CF30}" srcId="{3D9493FA-8174-4D6D-AA2D-D6E3B2D2D8BF}" destId="{758FD246-03D8-4A95-815B-9368C414A23D}" srcOrd="0" destOrd="0" parTransId="{B9858441-CC89-463D-A65A-90559A103109}" sibTransId="{FF6FD58D-3600-46E5-9639-EA9FE44BFA64}"/>
    <dgm:cxn modelId="{C239ED91-5BCD-42DE-996E-893810987FFC}" srcId="{3D9493FA-8174-4D6D-AA2D-D6E3B2D2D8BF}" destId="{7B15AF98-AAF1-4AB7-B636-5CDF02A5B0D2}" srcOrd="2" destOrd="0" parTransId="{DB0612DC-2459-4C54-9F49-48EB40F0EBFC}" sibTransId="{A4644345-AC9C-4E02-908B-77DEF179E10A}"/>
    <dgm:cxn modelId="{0ACD5599-E2C8-4A2F-91EF-8592184B2BEB}" type="presOf" srcId="{758FD246-03D8-4A95-815B-9368C414A23D}" destId="{D848EEC0-52D4-4DB7-83CF-8F4AD5EC84BA}" srcOrd="0" destOrd="0" presId="urn:microsoft.com/office/officeart/2005/8/layout/hList1"/>
    <dgm:cxn modelId="{53781A9B-FB62-4B2E-B245-1C660833264F}" srcId="{2A6D8129-8C4E-4FCE-BE75-707F009D76A1}" destId="{734A3E9D-A470-41DB-BC9D-E7310D381AAE}" srcOrd="1" destOrd="0" parTransId="{9CFFF414-898C-4120-98F0-AB831DBFA59A}" sibTransId="{6A20266F-D656-4DF2-8539-9DFCEE2E5341}"/>
    <dgm:cxn modelId="{034399D4-2080-490E-93F1-94B61683869C}" srcId="{3D9493FA-8174-4D6D-AA2D-D6E3B2D2D8BF}" destId="{B7A85331-AA5A-453F-93CA-B6A1C2ADBE37}" srcOrd="1" destOrd="0" parTransId="{0112BC8C-679A-4FF7-A893-DFD023889F2B}" sibTransId="{F453E0B0-E2AE-4409-8CAD-AC32F27E0C54}"/>
    <dgm:cxn modelId="{2C5676D6-DBF7-4906-9369-8DF115FBAB87}" srcId="{22FBFE5A-13B3-4514-B34A-7AC113E82A41}" destId="{2A6D8129-8C4E-4FCE-BE75-707F009D76A1}" srcOrd="0" destOrd="0" parTransId="{D5D1AACC-7CC8-4112-9EF9-5554A13FC6E6}" sibTransId="{1D15E3CA-B76C-42EB-9719-5FFEDD4C2E09}"/>
    <dgm:cxn modelId="{083DDCDF-5086-4D03-8390-CDA265932C4F}" srcId="{2A6D8129-8C4E-4FCE-BE75-707F009D76A1}" destId="{DFC78878-1B67-40C9-A7AF-8EDE6A733362}" srcOrd="0" destOrd="0" parTransId="{9F7242D5-F8B4-4F2E-AE07-DB52DC9C2DB1}" sibTransId="{C19F3909-4677-4F84-94CB-F59756C88474}"/>
    <dgm:cxn modelId="{FE49FDE0-AAAD-4694-A462-E8C213D4F54E}" srcId="{2A6D8129-8C4E-4FCE-BE75-707F009D76A1}" destId="{79EEBD68-4614-4191-A3D2-7A1C4040F609}" srcOrd="2" destOrd="0" parTransId="{2ABD4BEA-CCC1-4615-B150-39F289844646}" sibTransId="{A3AD2D45-8B39-4DBD-B0A1-413916005572}"/>
    <dgm:cxn modelId="{804BFCEE-01F7-4649-9D7F-0B8C1A748855}" type="presOf" srcId="{DFC78878-1B67-40C9-A7AF-8EDE6A733362}" destId="{FA32D72A-0D23-4632-A2AB-98EF897F205B}" srcOrd="0" destOrd="0" presId="urn:microsoft.com/office/officeart/2005/8/layout/hList1"/>
    <dgm:cxn modelId="{580E26F6-709D-4FF1-9689-3CEB85500026}" type="presOf" srcId="{22FBFE5A-13B3-4514-B34A-7AC113E82A41}" destId="{B83B8B40-98EE-418E-8B99-571E72D8C079}" srcOrd="0" destOrd="0" presId="urn:microsoft.com/office/officeart/2005/8/layout/hList1"/>
    <dgm:cxn modelId="{1A352EFC-6E83-4BC7-A546-48F046408BE0}" type="presOf" srcId="{7B15AF98-AAF1-4AB7-B636-5CDF02A5B0D2}" destId="{D848EEC0-52D4-4DB7-83CF-8F4AD5EC84BA}" srcOrd="0" destOrd="2" presId="urn:microsoft.com/office/officeart/2005/8/layout/hList1"/>
    <dgm:cxn modelId="{75646188-28B6-4EAF-87F8-5151D118568D}" type="presParOf" srcId="{B83B8B40-98EE-418E-8B99-571E72D8C079}" destId="{8D051D6B-FA14-46B0-AC22-002D76ACF7C2}" srcOrd="0" destOrd="0" presId="urn:microsoft.com/office/officeart/2005/8/layout/hList1"/>
    <dgm:cxn modelId="{39883CD6-D7B4-4373-96DE-CD4364AD6707}" type="presParOf" srcId="{8D051D6B-FA14-46B0-AC22-002D76ACF7C2}" destId="{97565476-EFD6-476B-9D9E-EECFA8FFED02}" srcOrd="0" destOrd="0" presId="urn:microsoft.com/office/officeart/2005/8/layout/hList1"/>
    <dgm:cxn modelId="{A9079873-2B2C-46C4-9D30-0E58A219ECEE}" type="presParOf" srcId="{8D051D6B-FA14-46B0-AC22-002D76ACF7C2}" destId="{FA32D72A-0D23-4632-A2AB-98EF897F205B}" srcOrd="1" destOrd="0" presId="urn:microsoft.com/office/officeart/2005/8/layout/hList1"/>
    <dgm:cxn modelId="{6CC994A1-F067-4255-96EF-0189AB732227}" type="presParOf" srcId="{B83B8B40-98EE-418E-8B99-571E72D8C079}" destId="{1DF2C031-BA24-4D43-98D1-71A3E5356449}" srcOrd="1" destOrd="0" presId="urn:microsoft.com/office/officeart/2005/8/layout/hList1"/>
    <dgm:cxn modelId="{32550FF3-CAA1-4CA4-8580-4358458D0F00}" type="presParOf" srcId="{B83B8B40-98EE-418E-8B99-571E72D8C079}" destId="{27C51A83-40B1-4110-9CD3-D8822C4663DF}" srcOrd="2" destOrd="0" presId="urn:microsoft.com/office/officeart/2005/8/layout/hList1"/>
    <dgm:cxn modelId="{1E67F99D-6261-4111-964C-B9CBE638E8D9}" type="presParOf" srcId="{27C51A83-40B1-4110-9CD3-D8822C4663DF}" destId="{4200691E-6DF0-4FDA-A5C4-D43E759ABE54}" srcOrd="0" destOrd="0" presId="urn:microsoft.com/office/officeart/2005/8/layout/hList1"/>
    <dgm:cxn modelId="{D75F92AC-7FB9-4DA8-8B44-0F473FCEA0BD}" type="presParOf" srcId="{27C51A83-40B1-4110-9CD3-D8822C4663DF}" destId="{D848EEC0-52D4-4DB7-83CF-8F4AD5EC84BA}"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DFF39F-39D4-4C1A-91BC-1F2E09602FD5}"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827C2098-99FD-4928-AF9B-4DCE4D7D3A49}">
      <dgm:prSet phldrT="[Text]"/>
      <dgm:spPr/>
      <dgm:t>
        <a:bodyPr/>
        <a:lstStyle/>
        <a:p>
          <a:r>
            <a:rPr lang="en-US" dirty="0"/>
            <a:t>Passive Enrollment</a:t>
          </a:r>
        </a:p>
      </dgm:t>
    </dgm:pt>
    <dgm:pt modelId="{D015A971-7BE0-4114-9A76-8DADDF998467}" type="parTrans" cxnId="{AD9FC132-674B-41F5-8B58-577DD313B72E}">
      <dgm:prSet/>
      <dgm:spPr/>
      <dgm:t>
        <a:bodyPr/>
        <a:lstStyle/>
        <a:p>
          <a:endParaRPr lang="en-US"/>
        </a:p>
      </dgm:t>
    </dgm:pt>
    <dgm:pt modelId="{10426CA6-B9DB-491D-A9B5-9CFA112D0655}" type="sibTrans" cxnId="{AD9FC132-674B-41F5-8B58-577DD313B72E}">
      <dgm:prSet/>
      <dgm:spPr/>
      <dgm:t>
        <a:bodyPr/>
        <a:lstStyle/>
        <a:p>
          <a:endParaRPr lang="en-US"/>
        </a:p>
      </dgm:t>
    </dgm:pt>
    <dgm:pt modelId="{5270D1FE-14C7-4F95-A76C-22FE161752E7}">
      <dgm:prSet phldrT="[Text]"/>
      <dgm:spPr/>
      <dgm:t>
        <a:bodyPr/>
        <a:lstStyle/>
        <a:p>
          <a:r>
            <a:rPr lang="en-US" dirty="0"/>
            <a:t>Must re-enroll in FSA</a:t>
          </a:r>
        </a:p>
      </dgm:t>
    </dgm:pt>
    <dgm:pt modelId="{85DB5943-BA1F-40BB-83C6-1D2C6D583CFB}" type="parTrans" cxnId="{066DCAE0-340F-4211-9291-2658F4AB3A57}">
      <dgm:prSet/>
      <dgm:spPr/>
      <dgm:t>
        <a:bodyPr/>
        <a:lstStyle/>
        <a:p>
          <a:endParaRPr lang="en-US"/>
        </a:p>
      </dgm:t>
    </dgm:pt>
    <dgm:pt modelId="{F6B586EA-D465-4336-83B7-15F33D68AB53}" type="sibTrans" cxnId="{066DCAE0-340F-4211-9291-2658F4AB3A57}">
      <dgm:prSet/>
      <dgm:spPr/>
      <dgm:t>
        <a:bodyPr/>
        <a:lstStyle/>
        <a:p>
          <a:endParaRPr lang="en-US"/>
        </a:p>
      </dgm:t>
    </dgm:pt>
    <dgm:pt modelId="{CA575555-CCA1-46AE-8E32-20F0E8F1BA03}">
      <dgm:prSet phldrT="[Text]"/>
      <dgm:spPr/>
      <dgm:t>
        <a:bodyPr/>
        <a:lstStyle/>
        <a:p>
          <a:r>
            <a:rPr lang="en-US" dirty="0"/>
            <a:t>Must re-enroll in HSA</a:t>
          </a:r>
        </a:p>
      </dgm:t>
    </dgm:pt>
    <dgm:pt modelId="{36529F7B-A512-4663-9B1C-6ACFC5014098}" type="parTrans" cxnId="{85AA2583-28BB-42C7-B3D1-815915430BB4}">
      <dgm:prSet/>
      <dgm:spPr/>
      <dgm:t>
        <a:bodyPr/>
        <a:lstStyle/>
        <a:p>
          <a:endParaRPr lang="en-US"/>
        </a:p>
      </dgm:t>
    </dgm:pt>
    <dgm:pt modelId="{83762A5B-1BC6-47C7-92F5-B2FAD749186E}" type="sibTrans" cxnId="{85AA2583-28BB-42C7-B3D1-815915430BB4}">
      <dgm:prSet/>
      <dgm:spPr/>
      <dgm:t>
        <a:bodyPr/>
        <a:lstStyle/>
        <a:p>
          <a:endParaRPr lang="en-US"/>
        </a:p>
      </dgm:t>
    </dgm:pt>
    <dgm:pt modelId="{0E8AA306-50C8-4CF2-B479-1141888C555E}">
      <dgm:prSet phldrT="[Text]"/>
      <dgm:spPr/>
      <dgm:t>
        <a:bodyPr/>
        <a:lstStyle/>
        <a:p>
          <a:r>
            <a:rPr lang="en-US" dirty="0"/>
            <a:t>No changes unless QLE</a:t>
          </a:r>
        </a:p>
      </dgm:t>
    </dgm:pt>
    <dgm:pt modelId="{8E42487B-6282-434D-9B3B-174818A21DB0}" type="parTrans" cxnId="{7E34151F-D1C6-4862-A1F8-2C56E63CA72E}">
      <dgm:prSet/>
      <dgm:spPr/>
    </dgm:pt>
    <dgm:pt modelId="{9FC3F010-5A4A-45C4-9105-ACCD0F0AB966}" type="sibTrans" cxnId="{7E34151F-D1C6-4862-A1F8-2C56E63CA72E}">
      <dgm:prSet/>
      <dgm:spPr/>
    </dgm:pt>
    <dgm:pt modelId="{DA599D4B-97D9-42ED-879D-2B670C6866F4}" type="pres">
      <dgm:prSet presAssocID="{EADFF39F-39D4-4C1A-91BC-1F2E09602FD5}" presName="diagram" presStyleCnt="0">
        <dgm:presLayoutVars>
          <dgm:dir/>
          <dgm:resizeHandles val="exact"/>
        </dgm:presLayoutVars>
      </dgm:prSet>
      <dgm:spPr/>
    </dgm:pt>
    <dgm:pt modelId="{3B62C0ED-7A5F-479F-9C2B-4A5E6565D557}" type="pres">
      <dgm:prSet presAssocID="{827C2098-99FD-4928-AF9B-4DCE4D7D3A49}" presName="node" presStyleLbl="node1" presStyleIdx="0" presStyleCnt="4">
        <dgm:presLayoutVars>
          <dgm:bulletEnabled val="1"/>
        </dgm:presLayoutVars>
      </dgm:prSet>
      <dgm:spPr/>
    </dgm:pt>
    <dgm:pt modelId="{0195299D-9AFF-4713-8B31-FAB56DA216BC}" type="pres">
      <dgm:prSet presAssocID="{10426CA6-B9DB-491D-A9B5-9CFA112D0655}" presName="sibTrans" presStyleCnt="0"/>
      <dgm:spPr/>
    </dgm:pt>
    <dgm:pt modelId="{DF68612B-0B31-4903-94C1-75B08E4EAB32}" type="pres">
      <dgm:prSet presAssocID="{5270D1FE-14C7-4F95-A76C-22FE161752E7}" presName="node" presStyleLbl="node1" presStyleIdx="1" presStyleCnt="4">
        <dgm:presLayoutVars>
          <dgm:bulletEnabled val="1"/>
        </dgm:presLayoutVars>
      </dgm:prSet>
      <dgm:spPr/>
    </dgm:pt>
    <dgm:pt modelId="{81D7D2DD-02B3-47B3-BD88-59511543B926}" type="pres">
      <dgm:prSet presAssocID="{F6B586EA-D465-4336-83B7-15F33D68AB53}" presName="sibTrans" presStyleCnt="0"/>
      <dgm:spPr/>
    </dgm:pt>
    <dgm:pt modelId="{706C04C8-8AB9-49ED-8EB4-8C0E4FFFAB48}" type="pres">
      <dgm:prSet presAssocID="{0E8AA306-50C8-4CF2-B479-1141888C555E}" presName="node" presStyleLbl="node1" presStyleIdx="2" presStyleCnt="4">
        <dgm:presLayoutVars>
          <dgm:bulletEnabled val="1"/>
        </dgm:presLayoutVars>
      </dgm:prSet>
      <dgm:spPr/>
    </dgm:pt>
    <dgm:pt modelId="{DC96ABC8-78C4-460D-91BF-7153EE3E5506}" type="pres">
      <dgm:prSet presAssocID="{9FC3F010-5A4A-45C4-9105-ACCD0F0AB966}" presName="sibTrans" presStyleCnt="0"/>
      <dgm:spPr/>
    </dgm:pt>
    <dgm:pt modelId="{FDDC0FEE-A7CB-4971-BA64-7911ED21C1EA}" type="pres">
      <dgm:prSet presAssocID="{CA575555-CCA1-46AE-8E32-20F0E8F1BA03}" presName="node" presStyleLbl="node1" presStyleIdx="3" presStyleCnt="4">
        <dgm:presLayoutVars>
          <dgm:bulletEnabled val="1"/>
        </dgm:presLayoutVars>
      </dgm:prSet>
      <dgm:spPr/>
    </dgm:pt>
  </dgm:ptLst>
  <dgm:cxnLst>
    <dgm:cxn modelId="{07693103-FA4C-4976-9428-4533BBAF79D1}" type="presOf" srcId="{827C2098-99FD-4928-AF9B-4DCE4D7D3A49}" destId="{3B62C0ED-7A5F-479F-9C2B-4A5E6565D557}" srcOrd="0" destOrd="0" presId="urn:microsoft.com/office/officeart/2005/8/layout/default"/>
    <dgm:cxn modelId="{7E34151F-D1C6-4862-A1F8-2C56E63CA72E}" srcId="{EADFF39F-39D4-4C1A-91BC-1F2E09602FD5}" destId="{0E8AA306-50C8-4CF2-B479-1141888C555E}" srcOrd="2" destOrd="0" parTransId="{8E42487B-6282-434D-9B3B-174818A21DB0}" sibTransId="{9FC3F010-5A4A-45C4-9105-ACCD0F0AB966}"/>
    <dgm:cxn modelId="{AD9FC132-674B-41F5-8B58-577DD313B72E}" srcId="{EADFF39F-39D4-4C1A-91BC-1F2E09602FD5}" destId="{827C2098-99FD-4928-AF9B-4DCE4D7D3A49}" srcOrd="0" destOrd="0" parTransId="{D015A971-7BE0-4114-9A76-8DADDF998467}" sibTransId="{10426CA6-B9DB-491D-A9B5-9CFA112D0655}"/>
    <dgm:cxn modelId="{A5A0D266-F080-43BE-A34E-5317E332DF0F}" type="presOf" srcId="{EADFF39F-39D4-4C1A-91BC-1F2E09602FD5}" destId="{DA599D4B-97D9-42ED-879D-2B670C6866F4}" srcOrd="0" destOrd="0" presId="urn:microsoft.com/office/officeart/2005/8/layout/default"/>
    <dgm:cxn modelId="{32F7CB4F-DC10-400D-B115-711AE9ED0CD1}" type="presOf" srcId="{0E8AA306-50C8-4CF2-B479-1141888C555E}" destId="{706C04C8-8AB9-49ED-8EB4-8C0E4FFFAB48}" srcOrd="0" destOrd="0" presId="urn:microsoft.com/office/officeart/2005/8/layout/default"/>
    <dgm:cxn modelId="{85AA2583-28BB-42C7-B3D1-815915430BB4}" srcId="{EADFF39F-39D4-4C1A-91BC-1F2E09602FD5}" destId="{CA575555-CCA1-46AE-8E32-20F0E8F1BA03}" srcOrd="3" destOrd="0" parTransId="{36529F7B-A512-4663-9B1C-6ACFC5014098}" sibTransId="{83762A5B-1BC6-47C7-92F5-B2FAD749186E}"/>
    <dgm:cxn modelId="{C35FFFD7-D179-4366-A5A8-98E1029D2E5A}" type="presOf" srcId="{5270D1FE-14C7-4F95-A76C-22FE161752E7}" destId="{DF68612B-0B31-4903-94C1-75B08E4EAB32}" srcOrd="0" destOrd="0" presId="urn:microsoft.com/office/officeart/2005/8/layout/default"/>
    <dgm:cxn modelId="{066DCAE0-340F-4211-9291-2658F4AB3A57}" srcId="{EADFF39F-39D4-4C1A-91BC-1F2E09602FD5}" destId="{5270D1FE-14C7-4F95-A76C-22FE161752E7}" srcOrd="1" destOrd="0" parTransId="{85DB5943-BA1F-40BB-83C6-1D2C6D583CFB}" sibTransId="{F6B586EA-D465-4336-83B7-15F33D68AB53}"/>
    <dgm:cxn modelId="{BF731CF7-F0AB-42D4-BB53-9480C9C8CC37}" type="presOf" srcId="{CA575555-CCA1-46AE-8E32-20F0E8F1BA03}" destId="{FDDC0FEE-A7CB-4971-BA64-7911ED21C1EA}" srcOrd="0" destOrd="0" presId="urn:microsoft.com/office/officeart/2005/8/layout/default"/>
    <dgm:cxn modelId="{C99F294A-172F-4FA8-8092-85B3C5148886}" type="presParOf" srcId="{DA599D4B-97D9-42ED-879D-2B670C6866F4}" destId="{3B62C0ED-7A5F-479F-9C2B-4A5E6565D557}" srcOrd="0" destOrd="0" presId="urn:microsoft.com/office/officeart/2005/8/layout/default"/>
    <dgm:cxn modelId="{674F7001-B234-468B-B00E-597E978FFC5C}" type="presParOf" srcId="{DA599D4B-97D9-42ED-879D-2B670C6866F4}" destId="{0195299D-9AFF-4713-8B31-FAB56DA216BC}" srcOrd="1" destOrd="0" presId="urn:microsoft.com/office/officeart/2005/8/layout/default"/>
    <dgm:cxn modelId="{0C455711-8DF4-40BB-8E13-30F603D78B3D}" type="presParOf" srcId="{DA599D4B-97D9-42ED-879D-2B670C6866F4}" destId="{DF68612B-0B31-4903-94C1-75B08E4EAB32}" srcOrd="2" destOrd="0" presId="urn:microsoft.com/office/officeart/2005/8/layout/default"/>
    <dgm:cxn modelId="{17871735-013A-473D-9F87-616AF8F218FF}" type="presParOf" srcId="{DA599D4B-97D9-42ED-879D-2B670C6866F4}" destId="{81D7D2DD-02B3-47B3-BD88-59511543B926}" srcOrd="3" destOrd="0" presId="urn:microsoft.com/office/officeart/2005/8/layout/default"/>
    <dgm:cxn modelId="{3D5864A7-E5FE-4D0D-8424-DD5CE74A0B62}" type="presParOf" srcId="{DA599D4B-97D9-42ED-879D-2B670C6866F4}" destId="{706C04C8-8AB9-49ED-8EB4-8C0E4FFFAB48}" srcOrd="4" destOrd="0" presId="urn:microsoft.com/office/officeart/2005/8/layout/default"/>
    <dgm:cxn modelId="{35D53765-7E61-4A3F-A39C-8A71703D604D}" type="presParOf" srcId="{DA599D4B-97D9-42ED-879D-2B670C6866F4}" destId="{DC96ABC8-78C4-460D-91BF-7153EE3E5506}" srcOrd="5" destOrd="0" presId="urn:microsoft.com/office/officeart/2005/8/layout/default"/>
    <dgm:cxn modelId="{A55F5656-1A10-4360-9989-8BC5B4D8FAAC}" type="presParOf" srcId="{DA599D4B-97D9-42ED-879D-2B670C6866F4}" destId="{FDDC0FEE-A7CB-4971-BA64-7911ED21C1EA}"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924A0DE-FDD0-4B54-8572-1B720414C70E}" type="doc">
      <dgm:prSet loTypeId="urn:microsoft.com/office/officeart/2005/8/layout/vList3" loCatId="list" qsTypeId="urn:microsoft.com/office/officeart/2005/8/quickstyle/simple1" qsCatId="simple" csTypeId="urn:microsoft.com/office/officeart/2005/8/colors/colorful1" csCatId="colorful" phldr="1"/>
      <dgm:spPr/>
    </dgm:pt>
    <dgm:pt modelId="{ECC737B9-FF84-4C1D-BB19-E7555C9959FC}">
      <dgm:prSet phldrT="[Text]" custT="1"/>
      <dgm:spPr/>
      <dgm:t>
        <a:bodyPr/>
        <a:lstStyle/>
        <a:p>
          <a:r>
            <a:rPr lang="en-US" sz="2000" dirty="0"/>
            <a:t>Activity</a:t>
          </a:r>
        </a:p>
      </dgm:t>
    </dgm:pt>
    <dgm:pt modelId="{E719DCEC-46EE-4CD1-82E8-D83CBF7DEE27}" type="sibTrans" cxnId="{6DAB6D02-CF6E-4DB7-924A-437DB352032C}">
      <dgm:prSet/>
      <dgm:spPr/>
      <dgm:t>
        <a:bodyPr/>
        <a:lstStyle/>
        <a:p>
          <a:endParaRPr lang="en-US"/>
        </a:p>
      </dgm:t>
    </dgm:pt>
    <dgm:pt modelId="{6F0D4EC8-251B-4866-B875-6F0D6EDCA85F}" type="parTrans" cxnId="{6DAB6D02-CF6E-4DB7-924A-437DB352032C}">
      <dgm:prSet/>
      <dgm:spPr/>
      <dgm:t>
        <a:bodyPr/>
        <a:lstStyle/>
        <a:p>
          <a:endParaRPr lang="en-US"/>
        </a:p>
      </dgm:t>
    </dgm:pt>
    <dgm:pt modelId="{D53A6D1D-3E72-4921-B676-E24761C5E7E9}">
      <dgm:prSet phldrT="[Text]" custT="1"/>
      <dgm:spPr>
        <a:solidFill>
          <a:schemeClr val="bg1">
            <a:lumMod val="65000"/>
          </a:schemeClr>
        </a:solidFill>
      </dgm:spPr>
      <dgm:t>
        <a:bodyPr/>
        <a:lstStyle/>
        <a:p>
          <a:r>
            <a:rPr lang="en-US" sz="2000" dirty="0"/>
            <a:t>Health assessment</a:t>
          </a:r>
        </a:p>
      </dgm:t>
    </dgm:pt>
    <dgm:pt modelId="{EF0129C0-6470-4984-BFDC-B27303BC35F8}" type="sibTrans" cxnId="{96FF4604-F2B8-4D06-A53E-D2C60EC371B9}">
      <dgm:prSet/>
      <dgm:spPr/>
      <dgm:t>
        <a:bodyPr/>
        <a:lstStyle/>
        <a:p>
          <a:endParaRPr lang="en-US"/>
        </a:p>
      </dgm:t>
    </dgm:pt>
    <dgm:pt modelId="{87C7BBA2-8BCA-4A4B-A67D-02F7FF35CE93}" type="parTrans" cxnId="{96FF4604-F2B8-4D06-A53E-D2C60EC371B9}">
      <dgm:prSet/>
      <dgm:spPr/>
      <dgm:t>
        <a:bodyPr/>
        <a:lstStyle/>
        <a:p>
          <a:endParaRPr lang="en-US"/>
        </a:p>
      </dgm:t>
    </dgm:pt>
    <dgm:pt modelId="{0051A435-D8D7-4996-AF8D-80019AECF8ED}">
      <dgm:prSet custT="1"/>
      <dgm:spPr>
        <a:solidFill>
          <a:schemeClr val="bg1">
            <a:lumMod val="65000"/>
          </a:schemeClr>
        </a:solidFill>
      </dgm:spPr>
      <dgm:t>
        <a:bodyPr/>
        <a:lstStyle/>
        <a:p>
          <a:r>
            <a:rPr lang="en-US" sz="2000" dirty="0"/>
            <a:t>Activity</a:t>
          </a:r>
        </a:p>
      </dgm:t>
    </dgm:pt>
    <dgm:pt modelId="{73DA6E5B-70F9-41F1-8389-88A17D6133F5}" type="parTrans" cxnId="{EE69E7CB-136B-4270-A655-B23A9D3A0C06}">
      <dgm:prSet/>
      <dgm:spPr/>
      <dgm:t>
        <a:bodyPr/>
        <a:lstStyle/>
        <a:p>
          <a:endParaRPr lang="en-US"/>
        </a:p>
      </dgm:t>
    </dgm:pt>
    <dgm:pt modelId="{91A6AECD-A1FA-4359-B93B-800E956F869A}" type="sibTrans" cxnId="{EE69E7CB-136B-4270-A655-B23A9D3A0C06}">
      <dgm:prSet/>
      <dgm:spPr/>
      <dgm:t>
        <a:bodyPr/>
        <a:lstStyle/>
        <a:p>
          <a:endParaRPr lang="en-US"/>
        </a:p>
      </dgm:t>
    </dgm:pt>
    <dgm:pt modelId="{FEE963F5-EB5D-4C9D-A6C0-6C15DD2788AA}" type="pres">
      <dgm:prSet presAssocID="{5924A0DE-FDD0-4B54-8572-1B720414C70E}" presName="linearFlow" presStyleCnt="0">
        <dgm:presLayoutVars>
          <dgm:dir/>
          <dgm:resizeHandles val="exact"/>
        </dgm:presLayoutVars>
      </dgm:prSet>
      <dgm:spPr/>
    </dgm:pt>
    <dgm:pt modelId="{3FD7B008-DE5A-4775-8150-E9826D131308}" type="pres">
      <dgm:prSet presAssocID="{D53A6D1D-3E72-4921-B676-E24761C5E7E9}" presName="composite" presStyleCnt="0"/>
      <dgm:spPr/>
    </dgm:pt>
    <dgm:pt modelId="{ED32389E-A236-48AE-B2AF-6650593EAE32}" type="pres">
      <dgm:prSet presAssocID="{D53A6D1D-3E72-4921-B676-E24761C5E7E9}" presName="imgShp" presStyleLbl="fgImgPlace1" presStyleIdx="0" presStyleCnt="3"/>
      <dgm:spPr>
        <a:solidFill>
          <a:srgbClr val="01426A"/>
        </a:solidFill>
      </dgm:spPr>
    </dgm:pt>
    <dgm:pt modelId="{12F06F0D-CB22-4270-B649-99F140ABAE1A}" type="pres">
      <dgm:prSet presAssocID="{D53A6D1D-3E72-4921-B676-E24761C5E7E9}" presName="txShp" presStyleLbl="node1" presStyleIdx="0" presStyleCnt="3">
        <dgm:presLayoutVars>
          <dgm:bulletEnabled val="1"/>
        </dgm:presLayoutVars>
      </dgm:prSet>
      <dgm:spPr/>
    </dgm:pt>
    <dgm:pt modelId="{AA4CC569-B4BA-42CA-A701-411ACDDA15EB}" type="pres">
      <dgm:prSet presAssocID="{EF0129C0-6470-4984-BFDC-B27303BC35F8}" presName="spacing" presStyleCnt="0"/>
      <dgm:spPr/>
    </dgm:pt>
    <dgm:pt modelId="{2D4D26FA-8703-43B4-979A-59000CC29F24}" type="pres">
      <dgm:prSet presAssocID="{ECC737B9-FF84-4C1D-BB19-E7555C9959FC}" presName="composite" presStyleCnt="0"/>
      <dgm:spPr/>
    </dgm:pt>
    <dgm:pt modelId="{3283904C-6F2D-4FB2-AE16-E4AB00DAF7DF}" type="pres">
      <dgm:prSet presAssocID="{ECC737B9-FF84-4C1D-BB19-E7555C9959FC}" presName="imgShp" presStyleLbl="fgImgPlace1" presStyleIdx="1" presStyleCnt="3"/>
      <dgm:spPr>
        <a:solidFill>
          <a:srgbClr val="01426A"/>
        </a:solidFill>
      </dgm:spPr>
    </dgm:pt>
    <dgm:pt modelId="{9414FA2C-7C92-4AE0-8A62-748200F45E00}" type="pres">
      <dgm:prSet presAssocID="{ECC737B9-FF84-4C1D-BB19-E7555C9959FC}" presName="txShp" presStyleLbl="node1" presStyleIdx="1" presStyleCnt="3">
        <dgm:presLayoutVars>
          <dgm:bulletEnabled val="1"/>
        </dgm:presLayoutVars>
      </dgm:prSet>
      <dgm:spPr/>
    </dgm:pt>
    <dgm:pt modelId="{F6FFE59E-E548-4174-BE3F-300A6987BA62}" type="pres">
      <dgm:prSet presAssocID="{E719DCEC-46EE-4CD1-82E8-D83CBF7DEE27}" presName="spacing" presStyleCnt="0"/>
      <dgm:spPr/>
    </dgm:pt>
    <dgm:pt modelId="{C320209A-ADBC-458B-922A-70C778F269FD}" type="pres">
      <dgm:prSet presAssocID="{0051A435-D8D7-4996-AF8D-80019AECF8ED}" presName="composite" presStyleCnt="0"/>
      <dgm:spPr/>
    </dgm:pt>
    <dgm:pt modelId="{EB819357-1014-4855-A0EA-0B39F2F462FE}" type="pres">
      <dgm:prSet presAssocID="{0051A435-D8D7-4996-AF8D-80019AECF8ED}" presName="imgShp" presStyleLbl="fgImgPlace1" presStyleIdx="2" presStyleCnt="3"/>
      <dgm:spPr>
        <a:solidFill>
          <a:srgbClr val="01426A"/>
        </a:solidFill>
      </dgm:spPr>
    </dgm:pt>
    <dgm:pt modelId="{0E8CA93A-749E-49D9-B376-357FB76E7E23}" type="pres">
      <dgm:prSet presAssocID="{0051A435-D8D7-4996-AF8D-80019AECF8ED}" presName="txShp" presStyleLbl="node1" presStyleIdx="2" presStyleCnt="3">
        <dgm:presLayoutVars>
          <dgm:bulletEnabled val="1"/>
        </dgm:presLayoutVars>
      </dgm:prSet>
      <dgm:spPr/>
    </dgm:pt>
  </dgm:ptLst>
  <dgm:cxnLst>
    <dgm:cxn modelId="{6DAB6D02-CF6E-4DB7-924A-437DB352032C}" srcId="{5924A0DE-FDD0-4B54-8572-1B720414C70E}" destId="{ECC737B9-FF84-4C1D-BB19-E7555C9959FC}" srcOrd="1" destOrd="0" parTransId="{6F0D4EC8-251B-4866-B875-6F0D6EDCA85F}" sibTransId="{E719DCEC-46EE-4CD1-82E8-D83CBF7DEE27}"/>
    <dgm:cxn modelId="{96FF4604-F2B8-4D06-A53E-D2C60EC371B9}" srcId="{5924A0DE-FDD0-4B54-8572-1B720414C70E}" destId="{D53A6D1D-3E72-4921-B676-E24761C5E7E9}" srcOrd="0" destOrd="0" parTransId="{87C7BBA2-8BCA-4A4B-A67D-02F7FF35CE93}" sibTransId="{EF0129C0-6470-4984-BFDC-B27303BC35F8}"/>
    <dgm:cxn modelId="{253E2639-5EB9-4200-8829-B6C671D2A170}" type="presOf" srcId="{0051A435-D8D7-4996-AF8D-80019AECF8ED}" destId="{0E8CA93A-749E-49D9-B376-357FB76E7E23}" srcOrd="0" destOrd="0" presId="urn:microsoft.com/office/officeart/2005/8/layout/vList3"/>
    <dgm:cxn modelId="{33410F61-E456-40B0-B4B4-C9C75A319572}" type="presOf" srcId="{D53A6D1D-3E72-4921-B676-E24761C5E7E9}" destId="{12F06F0D-CB22-4270-B649-99F140ABAE1A}" srcOrd="0" destOrd="0" presId="urn:microsoft.com/office/officeart/2005/8/layout/vList3"/>
    <dgm:cxn modelId="{BD82C252-A335-4D8B-A6E7-AB49382255A5}" type="presOf" srcId="{ECC737B9-FF84-4C1D-BB19-E7555C9959FC}" destId="{9414FA2C-7C92-4AE0-8A62-748200F45E00}" srcOrd="0" destOrd="0" presId="urn:microsoft.com/office/officeart/2005/8/layout/vList3"/>
    <dgm:cxn modelId="{22272381-A2A8-4754-AE59-5071E8CBC78D}" type="presOf" srcId="{5924A0DE-FDD0-4B54-8572-1B720414C70E}" destId="{FEE963F5-EB5D-4C9D-A6C0-6C15DD2788AA}" srcOrd="0" destOrd="0" presId="urn:microsoft.com/office/officeart/2005/8/layout/vList3"/>
    <dgm:cxn modelId="{EE69E7CB-136B-4270-A655-B23A9D3A0C06}" srcId="{5924A0DE-FDD0-4B54-8572-1B720414C70E}" destId="{0051A435-D8D7-4996-AF8D-80019AECF8ED}" srcOrd="2" destOrd="0" parTransId="{73DA6E5B-70F9-41F1-8389-88A17D6133F5}" sibTransId="{91A6AECD-A1FA-4359-B93B-800E956F869A}"/>
    <dgm:cxn modelId="{555C4B34-24FF-444B-98AE-71FAA8970D33}" type="presParOf" srcId="{FEE963F5-EB5D-4C9D-A6C0-6C15DD2788AA}" destId="{3FD7B008-DE5A-4775-8150-E9826D131308}" srcOrd="0" destOrd="0" presId="urn:microsoft.com/office/officeart/2005/8/layout/vList3"/>
    <dgm:cxn modelId="{FA55FB35-6206-479D-9AA8-826EB2C0E427}" type="presParOf" srcId="{3FD7B008-DE5A-4775-8150-E9826D131308}" destId="{ED32389E-A236-48AE-B2AF-6650593EAE32}" srcOrd="0" destOrd="0" presId="urn:microsoft.com/office/officeart/2005/8/layout/vList3"/>
    <dgm:cxn modelId="{9AA4050C-1B07-44D2-9C7E-A2F4BB1C9F7C}" type="presParOf" srcId="{3FD7B008-DE5A-4775-8150-E9826D131308}" destId="{12F06F0D-CB22-4270-B649-99F140ABAE1A}" srcOrd="1" destOrd="0" presId="urn:microsoft.com/office/officeart/2005/8/layout/vList3"/>
    <dgm:cxn modelId="{1AB65F1A-2D78-417E-8C0B-822B3F088742}" type="presParOf" srcId="{FEE963F5-EB5D-4C9D-A6C0-6C15DD2788AA}" destId="{AA4CC569-B4BA-42CA-A701-411ACDDA15EB}" srcOrd="1" destOrd="0" presId="urn:microsoft.com/office/officeart/2005/8/layout/vList3"/>
    <dgm:cxn modelId="{62439818-168B-4FEE-89D1-0EDCB1B90496}" type="presParOf" srcId="{FEE963F5-EB5D-4C9D-A6C0-6C15DD2788AA}" destId="{2D4D26FA-8703-43B4-979A-59000CC29F24}" srcOrd="2" destOrd="0" presId="urn:microsoft.com/office/officeart/2005/8/layout/vList3"/>
    <dgm:cxn modelId="{CAB90066-D4E2-41C1-87C2-503852BB1F47}" type="presParOf" srcId="{2D4D26FA-8703-43B4-979A-59000CC29F24}" destId="{3283904C-6F2D-4FB2-AE16-E4AB00DAF7DF}" srcOrd="0" destOrd="0" presId="urn:microsoft.com/office/officeart/2005/8/layout/vList3"/>
    <dgm:cxn modelId="{25F7B705-0F80-48A1-9F6E-929953C0AC44}" type="presParOf" srcId="{2D4D26FA-8703-43B4-979A-59000CC29F24}" destId="{9414FA2C-7C92-4AE0-8A62-748200F45E00}" srcOrd="1" destOrd="0" presId="urn:microsoft.com/office/officeart/2005/8/layout/vList3"/>
    <dgm:cxn modelId="{5706F31D-9079-4829-9970-AA590B1E27AB}" type="presParOf" srcId="{FEE963F5-EB5D-4C9D-A6C0-6C15DD2788AA}" destId="{F6FFE59E-E548-4174-BE3F-300A6987BA62}" srcOrd="3" destOrd="0" presId="urn:microsoft.com/office/officeart/2005/8/layout/vList3"/>
    <dgm:cxn modelId="{06C6C693-CA86-4186-97B4-EB083EFF347E}" type="presParOf" srcId="{FEE963F5-EB5D-4C9D-A6C0-6C15DD2788AA}" destId="{C320209A-ADBC-458B-922A-70C778F269FD}" srcOrd="4" destOrd="0" presId="urn:microsoft.com/office/officeart/2005/8/layout/vList3"/>
    <dgm:cxn modelId="{C697A8E8-C939-4FAC-8F2D-BBAD7FF7EF1F}" type="presParOf" srcId="{C320209A-ADBC-458B-922A-70C778F269FD}" destId="{EB819357-1014-4855-A0EA-0B39F2F462FE}" srcOrd="0" destOrd="0" presId="urn:microsoft.com/office/officeart/2005/8/layout/vList3"/>
    <dgm:cxn modelId="{7A87B709-E090-4C5F-81ED-69086FDDC37B}" type="presParOf" srcId="{C320209A-ADBC-458B-922A-70C778F269FD}" destId="{0E8CA93A-749E-49D9-B376-357FB76E7E23}"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24A0DE-FDD0-4B54-8572-1B720414C70E}" type="doc">
      <dgm:prSet loTypeId="urn:microsoft.com/office/officeart/2005/8/layout/vList3" loCatId="list" qsTypeId="urn:microsoft.com/office/officeart/2005/8/quickstyle/simple1" qsCatId="simple" csTypeId="urn:microsoft.com/office/officeart/2005/8/colors/colorful1" csCatId="colorful" phldr="1"/>
      <dgm:spPr/>
    </dgm:pt>
    <dgm:pt modelId="{ECC737B9-FF84-4C1D-BB19-E7555C9959FC}">
      <dgm:prSet phldrT="[Text]" custT="1"/>
      <dgm:spPr/>
      <dgm:t>
        <a:bodyPr/>
        <a:lstStyle/>
        <a:p>
          <a:r>
            <a:rPr lang="en-US" sz="2000" dirty="0"/>
            <a:t>Activity</a:t>
          </a:r>
        </a:p>
      </dgm:t>
    </dgm:pt>
    <dgm:pt modelId="{E719DCEC-46EE-4CD1-82E8-D83CBF7DEE27}" type="sibTrans" cxnId="{6DAB6D02-CF6E-4DB7-924A-437DB352032C}">
      <dgm:prSet/>
      <dgm:spPr/>
      <dgm:t>
        <a:bodyPr/>
        <a:lstStyle/>
        <a:p>
          <a:endParaRPr lang="en-US"/>
        </a:p>
      </dgm:t>
    </dgm:pt>
    <dgm:pt modelId="{6F0D4EC8-251B-4866-B875-6F0D6EDCA85F}" type="parTrans" cxnId="{6DAB6D02-CF6E-4DB7-924A-437DB352032C}">
      <dgm:prSet/>
      <dgm:spPr/>
      <dgm:t>
        <a:bodyPr/>
        <a:lstStyle/>
        <a:p>
          <a:endParaRPr lang="en-US"/>
        </a:p>
      </dgm:t>
    </dgm:pt>
    <dgm:pt modelId="{D53A6D1D-3E72-4921-B676-E24761C5E7E9}">
      <dgm:prSet phldrT="[Text]" custT="1"/>
      <dgm:spPr>
        <a:solidFill>
          <a:schemeClr val="bg1">
            <a:lumMod val="65000"/>
          </a:schemeClr>
        </a:solidFill>
      </dgm:spPr>
      <dgm:t>
        <a:bodyPr/>
        <a:lstStyle/>
        <a:p>
          <a:r>
            <a:rPr lang="en-US" sz="2000" dirty="0"/>
            <a:t>Health assessment</a:t>
          </a:r>
        </a:p>
      </dgm:t>
    </dgm:pt>
    <dgm:pt modelId="{EF0129C0-6470-4984-BFDC-B27303BC35F8}" type="sibTrans" cxnId="{96FF4604-F2B8-4D06-A53E-D2C60EC371B9}">
      <dgm:prSet/>
      <dgm:spPr/>
      <dgm:t>
        <a:bodyPr/>
        <a:lstStyle/>
        <a:p>
          <a:endParaRPr lang="en-US"/>
        </a:p>
      </dgm:t>
    </dgm:pt>
    <dgm:pt modelId="{87C7BBA2-8BCA-4A4B-A67D-02F7FF35CE93}" type="parTrans" cxnId="{96FF4604-F2B8-4D06-A53E-D2C60EC371B9}">
      <dgm:prSet/>
      <dgm:spPr/>
      <dgm:t>
        <a:bodyPr/>
        <a:lstStyle/>
        <a:p>
          <a:endParaRPr lang="en-US"/>
        </a:p>
      </dgm:t>
    </dgm:pt>
    <dgm:pt modelId="{0051A435-D8D7-4996-AF8D-80019AECF8ED}">
      <dgm:prSet custT="1"/>
      <dgm:spPr>
        <a:solidFill>
          <a:schemeClr val="bg1">
            <a:lumMod val="65000"/>
          </a:schemeClr>
        </a:solidFill>
      </dgm:spPr>
      <dgm:t>
        <a:bodyPr/>
        <a:lstStyle/>
        <a:p>
          <a:r>
            <a:rPr lang="en-US" sz="2000" dirty="0"/>
            <a:t>Activity</a:t>
          </a:r>
        </a:p>
      </dgm:t>
    </dgm:pt>
    <dgm:pt modelId="{73DA6E5B-70F9-41F1-8389-88A17D6133F5}" type="parTrans" cxnId="{EE69E7CB-136B-4270-A655-B23A9D3A0C06}">
      <dgm:prSet/>
      <dgm:spPr/>
      <dgm:t>
        <a:bodyPr/>
        <a:lstStyle/>
        <a:p>
          <a:endParaRPr lang="en-US"/>
        </a:p>
      </dgm:t>
    </dgm:pt>
    <dgm:pt modelId="{91A6AECD-A1FA-4359-B93B-800E956F869A}" type="sibTrans" cxnId="{EE69E7CB-136B-4270-A655-B23A9D3A0C06}">
      <dgm:prSet/>
      <dgm:spPr/>
      <dgm:t>
        <a:bodyPr/>
        <a:lstStyle/>
        <a:p>
          <a:endParaRPr lang="en-US"/>
        </a:p>
      </dgm:t>
    </dgm:pt>
    <dgm:pt modelId="{FEE963F5-EB5D-4C9D-A6C0-6C15DD2788AA}" type="pres">
      <dgm:prSet presAssocID="{5924A0DE-FDD0-4B54-8572-1B720414C70E}" presName="linearFlow" presStyleCnt="0">
        <dgm:presLayoutVars>
          <dgm:dir/>
          <dgm:resizeHandles val="exact"/>
        </dgm:presLayoutVars>
      </dgm:prSet>
      <dgm:spPr/>
    </dgm:pt>
    <dgm:pt modelId="{3FD7B008-DE5A-4775-8150-E9826D131308}" type="pres">
      <dgm:prSet presAssocID="{D53A6D1D-3E72-4921-B676-E24761C5E7E9}" presName="composite" presStyleCnt="0"/>
      <dgm:spPr/>
    </dgm:pt>
    <dgm:pt modelId="{ED32389E-A236-48AE-B2AF-6650593EAE32}" type="pres">
      <dgm:prSet presAssocID="{D53A6D1D-3E72-4921-B676-E24761C5E7E9}" presName="imgShp" presStyleLbl="fgImgPlace1" presStyleIdx="0" presStyleCnt="3"/>
      <dgm:spPr>
        <a:solidFill>
          <a:srgbClr val="01426A"/>
        </a:solidFill>
      </dgm:spPr>
    </dgm:pt>
    <dgm:pt modelId="{12F06F0D-CB22-4270-B649-99F140ABAE1A}" type="pres">
      <dgm:prSet presAssocID="{D53A6D1D-3E72-4921-B676-E24761C5E7E9}" presName="txShp" presStyleLbl="node1" presStyleIdx="0" presStyleCnt="3">
        <dgm:presLayoutVars>
          <dgm:bulletEnabled val="1"/>
        </dgm:presLayoutVars>
      </dgm:prSet>
      <dgm:spPr/>
    </dgm:pt>
    <dgm:pt modelId="{AA4CC569-B4BA-42CA-A701-411ACDDA15EB}" type="pres">
      <dgm:prSet presAssocID="{EF0129C0-6470-4984-BFDC-B27303BC35F8}" presName="spacing" presStyleCnt="0"/>
      <dgm:spPr/>
    </dgm:pt>
    <dgm:pt modelId="{2D4D26FA-8703-43B4-979A-59000CC29F24}" type="pres">
      <dgm:prSet presAssocID="{ECC737B9-FF84-4C1D-BB19-E7555C9959FC}" presName="composite" presStyleCnt="0"/>
      <dgm:spPr/>
    </dgm:pt>
    <dgm:pt modelId="{3283904C-6F2D-4FB2-AE16-E4AB00DAF7DF}" type="pres">
      <dgm:prSet presAssocID="{ECC737B9-FF84-4C1D-BB19-E7555C9959FC}" presName="imgShp" presStyleLbl="fgImgPlace1" presStyleIdx="1" presStyleCnt="3"/>
      <dgm:spPr>
        <a:solidFill>
          <a:srgbClr val="01426A"/>
        </a:solidFill>
      </dgm:spPr>
    </dgm:pt>
    <dgm:pt modelId="{9414FA2C-7C92-4AE0-8A62-748200F45E00}" type="pres">
      <dgm:prSet presAssocID="{ECC737B9-FF84-4C1D-BB19-E7555C9959FC}" presName="txShp" presStyleLbl="node1" presStyleIdx="1" presStyleCnt="3">
        <dgm:presLayoutVars>
          <dgm:bulletEnabled val="1"/>
        </dgm:presLayoutVars>
      </dgm:prSet>
      <dgm:spPr/>
    </dgm:pt>
    <dgm:pt modelId="{F6FFE59E-E548-4174-BE3F-300A6987BA62}" type="pres">
      <dgm:prSet presAssocID="{E719DCEC-46EE-4CD1-82E8-D83CBF7DEE27}" presName="spacing" presStyleCnt="0"/>
      <dgm:spPr/>
    </dgm:pt>
    <dgm:pt modelId="{C320209A-ADBC-458B-922A-70C778F269FD}" type="pres">
      <dgm:prSet presAssocID="{0051A435-D8D7-4996-AF8D-80019AECF8ED}" presName="composite" presStyleCnt="0"/>
      <dgm:spPr/>
    </dgm:pt>
    <dgm:pt modelId="{EB819357-1014-4855-A0EA-0B39F2F462FE}" type="pres">
      <dgm:prSet presAssocID="{0051A435-D8D7-4996-AF8D-80019AECF8ED}" presName="imgShp" presStyleLbl="fgImgPlace1" presStyleIdx="2" presStyleCnt="3"/>
      <dgm:spPr>
        <a:solidFill>
          <a:srgbClr val="01426A"/>
        </a:solidFill>
      </dgm:spPr>
    </dgm:pt>
    <dgm:pt modelId="{0E8CA93A-749E-49D9-B376-357FB76E7E23}" type="pres">
      <dgm:prSet presAssocID="{0051A435-D8D7-4996-AF8D-80019AECF8ED}" presName="txShp" presStyleLbl="node1" presStyleIdx="2" presStyleCnt="3">
        <dgm:presLayoutVars>
          <dgm:bulletEnabled val="1"/>
        </dgm:presLayoutVars>
      </dgm:prSet>
      <dgm:spPr/>
    </dgm:pt>
  </dgm:ptLst>
  <dgm:cxnLst>
    <dgm:cxn modelId="{6DAB6D02-CF6E-4DB7-924A-437DB352032C}" srcId="{5924A0DE-FDD0-4B54-8572-1B720414C70E}" destId="{ECC737B9-FF84-4C1D-BB19-E7555C9959FC}" srcOrd="1" destOrd="0" parTransId="{6F0D4EC8-251B-4866-B875-6F0D6EDCA85F}" sibTransId="{E719DCEC-46EE-4CD1-82E8-D83CBF7DEE27}"/>
    <dgm:cxn modelId="{96FF4604-F2B8-4D06-A53E-D2C60EC371B9}" srcId="{5924A0DE-FDD0-4B54-8572-1B720414C70E}" destId="{D53A6D1D-3E72-4921-B676-E24761C5E7E9}" srcOrd="0" destOrd="0" parTransId="{87C7BBA2-8BCA-4A4B-A67D-02F7FF35CE93}" sibTransId="{EF0129C0-6470-4984-BFDC-B27303BC35F8}"/>
    <dgm:cxn modelId="{253E2639-5EB9-4200-8829-B6C671D2A170}" type="presOf" srcId="{0051A435-D8D7-4996-AF8D-80019AECF8ED}" destId="{0E8CA93A-749E-49D9-B376-357FB76E7E23}" srcOrd="0" destOrd="0" presId="urn:microsoft.com/office/officeart/2005/8/layout/vList3"/>
    <dgm:cxn modelId="{33410F61-E456-40B0-B4B4-C9C75A319572}" type="presOf" srcId="{D53A6D1D-3E72-4921-B676-E24761C5E7E9}" destId="{12F06F0D-CB22-4270-B649-99F140ABAE1A}" srcOrd="0" destOrd="0" presId="urn:microsoft.com/office/officeart/2005/8/layout/vList3"/>
    <dgm:cxn modelId="{BD82C252-A335-4D8B-A6E7-AB49382255A5}" type="presOf" srcId="{ECC737B9-FF84-4C1D-BB19-E7555C9959FC}" destId="{9414FA2C-7C92-4AE0-8A62-748200F45E00}" srcOrd="0" destOrd="0" presId="urn:microsoft.com/office/officeart/2005/8/layout/vList3"/>
    <dgm:cxn modelId="{22272381-A2A8-4754-AE59-5071E8CBC78D}" type="presOf" srcId="{5924A0DE-FDD0-4B54-8572-1B720414C70E}" destId="{FEE963F5-EB5D-4C9D-A6C0-6C15DD2788AA}" srcOrd="0" destOrd="0" presId="urn:microsoft.com/office/officeart/2005/8/layout/vList3"/>
    <dgm:cxn modelId="{EE69E7CB-136B-4270-A655-B23A9D3A0C06}" srcId="{5924A0DE-FDD0-4B54-8572-1B720414C70E}" destId="{0051A435-D8D7-4996-AF8D-80019AECF8ED}" srcOrd="2" destOrd="0" parTransId="{73DA6E5B-70F9-41F1-8389-88A17D6133F5}" sibTransId="{91A6AECD-A1FA-4359-B93B-800E956F869A}"/>
    <dgm:cxn modelId="{555C4B34-24FF-444B-98AE-71FAA8970D33}" type="presParOf" srcId="{FEE963F5-EB5D-4C9D-A6C0-6C15DD2788AA}" destId="{3FD7B008-DE5A-4775-8150-E9826D131308}" srcOrd="0" destOrd="0" presId="urn:microsoft.com/office/officeart/2005/8/layout/vList3"/>
    <dgm:cxn modelId="{FA55FB35-6206-479D-9AA8-826EB2C0E427}" type="presParOf" srcId="{3FD7B008-DE5A-4775-8150-E9826D131308}" destId="{ED32389E-A236-48AE-B2AF-6650593EAE32}" srcOrd="0" destOrd="0" presId="urn:microsoft.com/office/officeart/2005/8/layout/vList3"/>
    <dgm:cxn modelId="{9AA4050C-1B07-44D2-9C7E-A2F4BB1C9F7C}" type="presParOf" srcId="{3FD7B008-DE5A-4775-8150-E9826D131308}" destId="{12F06F0D-CB22-4270-B649-99F140ABAE1A}" srcOrd="1" destOrd="0" presId="urn:microsoft.com/office/officeart/2005/8/layout/vList3"/>
    <dgm:cxn modelId="{1AB65F1A-2D78-417E-8C0B-822B3F088742}" type="presParOf" srcId="{FEE963F5-EB5D-4C9D-A6C0-6C15DD2788AA}" destId="{AA4CC569-B4BA-42CA-A701-411ACDDA15EB}" srcOrd="1" destOrd="0" presId="urn:microsoft.com/office/officeart/2005/8/layout/vList3"/>
    <dgm:cxn modelId="{62439818-168B-4FEE-89D1-0EDCB1B90496}" type="presParOf" srcId="{FEE963F5-EB5D-4C9D-A6C0-6C15DD2788AA}" destId="{2D4D26FA-8703-43B4-979A-59000CC29F24}" srcOrd="2" destOrd="0" presId="urn:microsoft.com/office/officeart/2005/8/layout/vList3"/>
    <dgm:cxn modelId="{CAB90066-D4E2-41C1-87C2-503852BB1F47}" type="presParOf" srcId="{2D4D26FA-8703-43B4-979A-59000CC29F24}" destId="{3283904C-6F2D-4FB2-AE16-E4AB00DAF7DF}" srcOrd="0" destOrd="0" presId="urn:microsoft.com/office/officeart/2005/8/layout/vList3"/>
    <dgm:cxn modelId="{25F7B705-0F80-48A1-9F6E-929953C0AC44}" type="presParOf" srcId="{2D4D26FA-8703-43B4-979A-59000CC29F24}" destId="{9414FA2C-7C92-4AE0-8A62-748200F45E00}" srcOrd="1" destOrd="0" presId="urn:microsoft.com/office/officeart/2005/8/layout/vList3"/>
    <dgm:cxn modelId="{5706F31D-9079-4829-9970-AA590B1E27AB}" type="presParOf" srcId="{FEE963F5-EB5D-4C9D-A6C0-6C15DD2788AA}" destId="{F6FFE59E-E548-4174-BE3F-300A6987BA62}" srcOrd="3" destOrd="0" presId="urn:microsoft.com/office/officeart/2005/8/layout/vList3"/>
    <dgm:cxn modelId="{06C6C693-CA86-4186-97B4-EB083EFF347E}" type="presParOf" srcId="{FEE963F5-EB5D-4C9D-A6C0-6C15DD2788AA}" destId="{C320209A-ADBC-458B-922A-70C778F269FD}" srcOrd="4" destOrd="0" presId="urn:microsoft.com/office/officeart/2005/8/layout/vList3"/>
    <dgm:cxn modelId="{C697A8E8-C939-4FAC-8F2D-BBAD7FF7EF1F}" type="presParOf" srcId="{C320209A-ADBC-458B-922A-70C778F269FD}" destId="{EB819357-1014-4855-A0EA-0B39F2F462FE}" srcOrd="0" destOrd="0" presId="urn:microsoft.com/office/officeart/2005/8/layout/vList3"/>
    <dgm:cxn modelId="{7A87B709-E090-4C5F-81ED-69086FDDC37B}" type="presParOf" srcId="{C320209A-ADBC-458B-922A-70C778F269FD}" destId="{0E8CA93A-749E-49D9-B376-357FB76E7E23}" srcOrd="1" destOrd="0" presId="urn:microsoft.com/office/officeart/2005/8/layout/vLis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0CD517-1851-4467-9C43-CCCDE983464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C5F0E38-31C6-4270-BADC-7957593291B9}">
      <dgm:prSet phldrT="[Text]"/>
      <dgm:spPr/>
      <dgm:t>
        <a:bodyPr/>
        <a:lstStyle/>
        <a:p>
          <a:r>
            <a:rPr lang="en-US" dirty="0"/>
            <a:t>Fruits &amp; Vegetables</a:t>
          </a:r>
        </a:p>
      </dgm:t>
    </dgm:pt>
    <dgm:pt modelId="{A0401C40-1ADA-428E-9AF8-66DD2EC8F99E}" type="parTrans" cxnId="{C81929A2-4C9A-429F-99C5-17AFEB149129}">
      <dgm:prSet/>
      <dgm:spPr/>
      <dgm:t>
        <a:bodyPr/>
        <a:lstStyle/>
        <a:p>
          <a:endParaRPr lang="en-US"/>
        </a:p>
      </dgm:t>
    </dgm:pt>
    <dgm:pt modelId="{30C7E910-B5C9-4133-AB2D-7209235C1B55}" type="sibTrans" cxnId="{C81929A2-4C9A-429F-99C5-17AFEB149129}">
      <dgm:prSet/>
      <dgm:spPr/>
      <dgm:t>
        <a:bodyPr/>
        <a:lstStyle/>
        <a:p>
          <a:endParaRPr lang="en-US"/>
        </a:p>
      </dgm:t>
    </dgm:pt>
    <dgm:pt modelId="{B492EEA4-5F78-4DF9-BE98-C4BF3C63DF0D}">
      <dgm:prSet phldrT="[Text]"/>
      <dgm:spPr/>
      <dgm:t>
        <a:bodyPr/>
        <a:lstStyle/>
        <a:p>
          <a:r>
            <a:rPr lang="en-US" dirty="0"/>
            <a:t>Lunch &amp; Learn: Colorectal Cancer Prevention</a:t>
          </a:r>
        </a:p>
      </dgm:t>
    </dgm:pt>
    <dgm:pt modelId="{CDBABAC3-1E32-4D0E-B519-99778011921D}" type="parTrans" cxnId="{CE2DD657-DCB2-4827-9C31-8762A020A087}">
      <dgm:prSet/>
      <dgm:spPr/>
      <dgm:t>
        <a:bodyPr/>
        <a:lstStyle/>
        <a:p>
          <a:endParaRPr lang="en-US"/>
        </a:p>
      </dgm:t>
    </dgm:pt>
    <dgm:pt modelId="{E71BB81D-E828-4A2E-87E2-0B088A54E99B}" type="sibTrans" cxnId="{CE2DD657-DCB2-4827-9C31-8762A020A087}">
      <dgm:prSet/>
      <dgm:spPr/>
      <dgm:t>
        <a:bodyPr/>
        <a:lstStyle/>
        <a:p>
          <a:endParaRPr lang="en-US"/>
        </a:p>
      </dgm:t>
    </dgm:pt>
    <dgm:pt modelId="{C4070B5A-8D24-4E54-A1D4-31782B1A26B0}">
      <dgm:prSet phldrT="[Text]"/>
      <dgm:spPr/>
      <dgm:t>
        <a:bodyPr/>
        <a:lstStyle/>
        <a:p>
          <a:r>
            <a:rPr lang="en-US" dirty="0"/>
            <a:t>Heart Disease, Blood Pressure, Cholesterol</a:t>
          </a:r>
        </a:p>
      </dgm:t>
    </dgm:pt>
    <dgm:pt modelId="{F564682E-6549-45A4-B66F-6E2D2EB57E2D}" type="parTrans" cxnId="{F38FDDC6-5569-445C-A124-3D828AEA960C}">
      <dgm:prSet/>
      <dgm:spPr/>
      <dgm:t>
        <a:bodyPr/>
        <a:lstStyle/>
        <a:p>
          <a:endParaRPr lang="en-US"/>
        </a:p>
      </dgm:t>
    </dgm:pt>
    <dgm:pt modelId="{F4B3155B-7731-4811-AA64-78B682C2EC29}" type="sibTrans" cxnId="{F38FDDC6-5569-445C-A124-3D828AEA960C}">
      <dgm:prSet/>
      <dgm:spPr/>
      <dgm:t>
        <a:bodyPr/>
        <a:lstStyle/>
        <a:p>
          <a:endParaRPr lang="en-US"/>
        </a:p>
      </dgm:t>
    </dgm:pt>
    <dgm:pt modelId="{D1840D03-FD46-4524-9B78-544342A1600A}">
      <dgm:prSet phldrT="[Text]"/>
      <dgm:spPr/>
      <dgm:t>
        <a:bodyPr/>
        <a:lstStyle/>
        <a:p>
          <a:r>
            <a:rPr lang="en-US" dirty="0"/>
            <a:t>Physical Activity</a:t>
          </a:r>
        </a:p>
      </dgm:t>
    </dgm:pt>
    <dgm:pt modelId="{12F79315-F8A4-4D7C-8A37-857CF84DFC45}" type="parTrans" cxnId="{F6F09072-5FA3-4A40-9A86-42AF26561441}">
      <dgm:prSet/>
      <dgm:spPr/>
      <dgm:t>
        <a:bodyPr/>
        <a:lstStyle/>
        <a:p>
          <a:endParaRPr lang="en-US"/>
        </a:p>
      </dgm:t>
    </dgm:pt>
    <dgm:pt modelId="{5DF2CE56-4E10-4639-8D78-791632F81A88}" type="sibTrans" cxnId="{F6F09072-5FA3-4A40-9A86-42AF26561441}">
      <dgm:prSet/>
      <dgm:spPr/>
      <dgm:t>
        <a:bodyPr/>
        <a:lstStyle/>
        <a:p>
          <a:endParaRPr lang="en-US"/>
        </a:p>
      </dgm:t>
    </dgm:pt>
    <dgm:pt modelId="{A65A5013-E854-47B9-8655-957BA019FFAA}">
      <dgm:prSet phldrT="[Text]" custT="1"/>
      <dgm:spPr/>
      <dgm:t>
        <a:bodyPr/>
        <a:lstStyle/>
        <a:p>
          <a:r>
            <a:rPr lang="en-US" sz="2300" kern="1200" dirty="0">
              <a:solidFill>
                <a:srgbClr val="212020">
                  <a:hueOff val="0"/>
                  <a:satOff val="0"/>
                  <a:lumOff val="0"/>
                  <a:alphaOff val="0"/>
                </a:srgbClr>
              </a:solidFill>
              <a:latin typeface="Arial"/>
              <a:ea typeface="+mn-ea"/>
              <a:cs typeface="+mn-cs"/>
            </a:rPr>
            <a:t>Make a Move Challenge with </a:t>
          </a:r>
          <a:r>
            <a:rPr lang="en-US" sz="2300" kern="1200" dirty="0" err="1">
              <a:solidFill>
                <a:srgbClr val="212020">
                  <a:hueOff val="0"/>
                  <a:satOff val="0"/>
                  <a:lumOff val="0"/>
                  <a:alphaOff val="0"/>
                </a:srgbClr>
              </a:solidFill>
              <a:latin typeface="Arial"/>
              <a:ea typeface="+mn-ea"/>
              <a:cs typeface="+mn-cs"/>
            </a:rPr>
            <a:t>Wellbeats</a:t>
          </a:r>
          <a:endParaRPr lang="en-US" sz="2300" kern="1200" dirty="0">
            <a:solidFill>
              <a:srgbClr val="212020">
                <a:hueOff val="0"/>
                <a:satOff val="0"/>
                <a:lumOff val="0"/>
                <a:alphaOff val="0"/>
              </a:srgbClr>
            </a:solidFill>
            <a:latin typeface="Arial"/>
            <a:ea typeface="+mn-ea"/>
            <a:cs typeface="+mn-cs"/>
          </a:endParaRPr>
        </a:p>
      </dgm:t>
    </dgm:pt>
    <dgm:pt modelId="{46AB0195-B50A-45F5-9794-40625B822088}" type="parTrans" cxnId="{C0EB846D-4488-4923-B7DF-36C7889E04EC}">
      <dgm:prSet/>
      <dgm:spPr/>
      <dgm:t>
        <a:bodyPr/>
        <a:lstStyle/>
        <a:p>
          <a:endParaRPr lang="en-US"/>
        </a:p>
      </dgm:t>
    </dgm:pt>
    <dgm:pt modelId="{B7B3FDB3-06CF-45BE-9632-0E973B0BFBFF}" type="sibTrans" cxnId="{C0EB846D-4488-4923-B7DF-36C7889E04EC}">
      <dgm:prSet/>
      <dgm:spPr/>
      <dgm:t>
        <a:bodyPr/>
        <a:lstStyle/>
        <a:p>
          <a:endParaRPr lang="en-US"/>
        </a:p>
      </dgm:t>
    </dgm:pt>
    <dgm:pt modelId="{64BE1E3A-5B18-475A-85A6-D74731433E9C}">
      <dgm:prSet phldrT="[Text]"/>
      <dgm:spPr/>
      <dgm:t>
        <a:bodyPr/>
        <a:lstStyle/>
        <a:p>
          <a:r>
            <a:rPr lang="en-US" dirty="0"/>
            <a:t>Nov-Dec: Mindful Drinking Group Coaching</a:t>
          </a:r>
        </a:p>
      </dgm:t>
    </dgm:pt>
    <dgm:pt modelId="{ED2FC829-6ED7-4B2D-AEFB-A4C154ABDE73}" type="parTrans" cxnId="{CA26A876-63D8-48C1-9406-D1F93643DA16}">
      <dgm:prSet/>
      <dgm:spPr/>
      <dgm:t>
        <a:bodyPr/>
        <a:lstStyle/>
        <a:p>
          <a:endParaRPr lang="en-US"/>
        </a:p>
      </dgm:t>
    </dgm:pt>
    <dgm:pt modelId="{B5BC11AE-15B1-45B4-9DF9-48AB326F158F}" type="sibTrans" cxnId="{CA26A876-63D8-48C1-9406-D1F93643DA16}">
      <dgm:prSet/>
      <dgm:spPr/>
      <dgm:t>
        <a:bodyPr/>
        <a:lstStyle/>
        <a:p>
          <a:endParaRPr lang="en-US"/>
        </a:p>
      </dgm:t>
    </dgm:pt>
    <dgm:pt modelId="{B650AE80-94E8-42C1-8B6E-CF11D3A0CD6A}">
      <dgm:prSet phldrT="[Text]"/>
      <dgm:spPr/>
      <dgm:t>
        <a:bodyPr/>
        <a:lstStyle/>
        <a:p>
          <a:r>
            <a:rPr lang="en-US" dirty="0"/>
            <a:t>November Lunch &amp; Learn: Alcohol Use Screening &amp; Interventions</a:t>
          </a:r>
        </a:p>
      </dgm:t>
    </dgm:pt>
    <dgm:pt modelId="{5176E369-A883-445C-8637-BC9AC207A0E3}" type="parTrans" cxnId="{D4A0016F-56CC-4D90-B8E9-C4F24CED97E8}">
      <dgm:prSet/>
      <dgm:spPr/>
      <dgm:t>
        <a:bodyPr/>
        <a:lstStyle/>
        <a:p>
          <a:endParaRPr lang="en-US"/>
        </a:p>
      </dgm:t>
    </dgm:pt>
    <dgm:pt modelId="{D5108C2D-7B50-411F-AE7B-F1157675F037}" type="sibTrans" cxnId="{D4A0016F-56CC-4D90-B8E9-C4F24CED97E8}">
      <dgm:prSet/>
      <dgm:spPr/>
      <dgm:t>
        <a:bodyPr/>
        <a:lstStyle/>
        <a:p>
          <a:endParaRPr lang="en-US"/>
        </a:p>
      </dgm:t>
    </dgm:pt>
    <dgm:pt modelId="{4DDCE825-CB97-486E-97A2-2A7C82B868DD}">
      <dgm:prSet phldrT="[Text]" custT="1"/>
      <dgm:spPr/>
      <dgm:t>
        <a:bodyPr/>
        <a:lstStyle/>
        <a:p>
          <a:endParaRPr lang="en-US" sz="2600" kern="1200" dirty="0">
            <a:solidFill>
              <a:srgbClr val="212020">
                <a:hueOff val="0"/>
                <a:satOff val="0"/>
                <a:lumOff val="0"/>
                <a:alphaOff val="0"/>
              </a:srgbClr>
            </a:solidFill>
            <a:latin typeface="Arial"/>
            <a:ea typeface="+mn-ea"/>
            <a:cs typeface="+mn-cs"/>
          </a:endParaRPr>
        </a:p>
      </dgm:t>
    </dgm:pt>
    <dgm:pt modelId="{92104737-0EF3-4E6E-A9BB-42B3B8E35F32}" type="parTrans" cxnId="{0A805FA1-4427-4AEC-8CB5-34E3E3CA9786}">
      <dgm:prSet/>
      <dgm:spPr/>
      <dgm:t>
        <a:bodyPr/>
        <a:lstStyle/>
        <a:p>
          <a:endParaRPr lang="en-US"/>
        </a:p>
      </dgm:t>
    </dgm:pt>
    <dgm:pt modelId="{CADF4373-B287-45EF-AEA4-15848E1164C0}" type="sibTrans" cxnId="{0A805FA1-4427-4AEC-8CB5-34E3E3CA9786}">
      <dgm:prSet/>
      <dgm:spPr/>
      <dgm:t>
        <a:bodyPr/>
        <a:lstStyle/>
        <a:p>
          <a:endParaRPr lang="en-US"/>
        </a:p>
      </dgm:t>
    </dgm:pt>
    <dgm:pt modelId="{FEFE86F4-675B-42BF-ABC4-8B67B21281A8}">
      <dgm:prSet phldrT="[Text]" custT="1"/>
      <dgm:spPr/>
      <dgm:t>
        <a:bodyPr/>
        <a:lstStyle/>
        <a:p>
          <a:r>
            <a:rPr lang="en-US" sz="2300" kern="1200" dirty="0">
              <a:solidFill>
                <a:srgbClr val="212020">
                  <a:hueOff val="0"/>
                  <a:satOff val="0"/>
                  <a:lumOff val="0"/>
                  <a:alphaOff val="0"/>
                </a:srgbClr>
              </a:solidFill>
              <a:latin typeface="Arial"/>
              <a:ea typeface="+mn-ea"/>
              <a:cs typeface="+mn-cs"/>
            </a:rPr>
            <a:t>Promote WHAM Classes</a:t>
          </a:r>
        </a:p>
      </dgm:t>
    </dgm:pt>
    <dgm:pt modelId="{3B106C09-992B-4BDD-A5D3-ACDFB756C3BC}" type="parTrans" cxnId="{FD10A071-4BC7-48AD-BEC1-74CC584C290B}">
      <dgm:prSet/>
      <dgm:spPr/>
      <dgm:t>
        <a:bodyPr/>
        <a:lstStyle/>
        <a:p>
          <a:endParaRPr lang="en-US"/>
        </a:p>
      </dgm:t>
    </dgm:pt>
    <dgm:pt modelId="{12CBDBFA-6D36-4745-B00A-93E6C8ED0E8D}" type="sibTrans" cxnId="{FD10A071-4BC7-48AD-BEC1-74CC584C290B}">
      <dgm:prSet/>
      <dgm:spPr/>
      <dgm:t>
        <a:bodyPr/>
        <a:lstStyle/>
        <a:p>
          <a:endParaRPr lang="en-US"/>
        </a:p>
      </dgm:t>
    </dgm:pt>
    <dgm:pt modelId="{246718B7-B94D-4B96-9AA1-A5ACB341FFC5}">
      <dgm:prSet phldrT="[Text]"/>
      <dgm:spPr/>
      <dgm:t>
        <a:bodyPr/>
        <a:lstStyle/>
        <a:p>
          <a:r>
            <a:rPr lang="en-US" dirty="0"/>
            <a:t>Nutrition Challenge or Group Coaching</a:t>
          </a:r>
        </a:p>
      </dgm:t>
    </dgm:pt>
    <dgm:pt modelId="{2A0820D9-3DC4-4538-ABB8-17912B394FE1}" type="parTrans" cxnId="{8FBE627D-727A-4441-983B-9743AE96F40B}">
      <dgm:prSet/>
      <dgm:spPr/>
      <dgm:t>
        <a:bodyPr/>
        <a:lstStyle/>
        <a:p>
          <a:endParaRPr lang="en-US"/>
        </a:p>
      </dgm:t>
    </dgm:pt>
    <dgm:pt modelId="{57EF7EBF-C502-4E75-A871-81065949E71B}" type="sibTrans" cxnId="{8FBE627D-727A-4441-983B-9743AE96F40B}">
      <dgm:prSet/>
      <dgm:spPr/>
      <dgm:t>
        <a:bodyPr/>
        <a:lstStyle/>
        <a:p>
          <a:endParaRPr lang="en-US"/>
        </a:p>
      </dgm:t>
    </dgm:pt>
    <dgm:pt modelId="{402F9B2F-40B0-4F95-91EB-A845C8D9ABB2}">
      <dgm:prSet phldrT="[Text]"/>
      <dgm:spPr/>
      <dgm:t>
        <a:bodyPr/>
        <a:lstStyle/>
        <a:p>
          <a:r>
            <a:rPr lang="en-US" dirty="0"/>
            <a:t>Promote </a:t>
          </a:r>
          <a:r>
            <a:rPr lang="en-US" i="1" dirty="0"/>
            <a:t>Go for Fruits &amp; Veggies</a:t>
          </a:r>
        </a:p>
      </dgm:t>
    </dgm:pt>
    <dgm:pt modelId="{B20BAC04-786F-480F-908E-EE1F27FF1499}" type="parTrans" cxnId="{1E4075BA-D83F-49A0-A96D-5DF99254434D}">
      <dgm:prSet/>
      <dgm:spPr/>
      <dgm:t>
        <a:bodyPr/>
        <a:lstStyle/>
        <a:p>
          <a:endParaRPr lang="en-US"/>
        </a:p>
      </dgm:t>
    </dgm:pt>
    <dgm:pt modelId="{DD7A9FC7-A828-4C9A-922D-CB1503074202}" type="sibTrans" cxnId="{1E4075BA-D83F-49A0-A96D-5DF99254434D}">
      <dgm:prSet/>
      <dgm:spPr/>
      <dgm:t>
        <a:bodyPr/>
        <a:lstStyle/>
        <a:p>
          <a:endParaRPr lang="en-US"/>
        </a:p>
      </dgm:t>
    </dgm:pt>
    <dgm:pt modelId="{96EC175D-364B-48EB-8236-831C93576A7C}">
      <dgm:prSet phldrT="[Text]"/>
      <dgm:spPr/>
      <dgm:t>
        <a:bodyPr/>
        <a:lstStyle/>
        <a:p>
          <a:r>
            <a:rPr lang="en-US" dirty="0"/>
            <a:t>Lunch &amp; Learn: Heart Health</a:t>
          </a:r>
        </a:p>
      </dgm:t>
    </dgm:pt>
    <dgm:pt modelId="{05A27158-41DD-421C-A073-0746F4241725}" type="parTrans" cxnId="{C952E8A0-1137-4571-9DB2-1684E349621B}">
      <dgm:prSet/>
      <dgm:spPr/>
      <dgm:t>
        <a:bodyPr/>
        <a:lstStyle/>
        <a:p>
          <a:endParaRPr lang="en-US"/>
        </a:p>
      </dgm:t>
    </dgm:pt>
    <dgm:pt modelId="{CD08F694-1E9E-4C68-A78F-BC25E278E0A7}" type="sibTrans" cxnId="{C952E8A0-1137-4571-9DB2-1684E349621B}">
      <dgm:prSet/>
      <dgm:spPr/>
      <dgm:t>
        <a:bodyPr/>
        <a:lstStyle/>
        <a:p>
          <a:endParaRPr lang="en-US"/>
        </a:p>
      </dgm:t>
    </dgm:pt>
    <dgm:pt modelId="{690CFD1B-92F7-4A9C-9F70-2DCE0A7927FC}">
      <dgm:prSet phldrT="[Text]" custT="1"/>
      <dgm:spPr/>
      <dgm:t>
        <a:bodyPr/>
        <a:lstStyle/>
        <a:p>
          <a:r>
            <a:rPr lang="en-US" sz="2300" kern="1200" dirty="0">
              <a:solidFill>
                <a:srgbClr val="212020">
                  <a:hueOff val="0"/>
                  <a:satOff val="0"/>
                  <a:lumOff val="0"/>
                  <a:alphaOff val="0"/>
                </a:srgbClr>
              </a:solidFill>
              <a:latin typeface="Arial"/>
              <a:ea typeface="+mn-ea"/>
              <a:cs typeface="+mn-cs"/>
            </a:rPr>
            <a:t>Promote </a:t>
          </a:r>
          <a:r>
            <a:rPr lang="en-US" sz="2300" i="1" kern="1200" dirty="0">
              <a:solidFill>
                <a:srgbClr val="212020">
                  <a:hueOff val="0"/>
                  <a:satOff val="0"/>
                  <a:lumOff val="0"/>
                  <a:alphaOff val="0"/>
                </a:srgbClr>
              </a:solidFill>
              <a:latin typeface="Arial"/>
              <a:ea typeface="+mn-ea"/>
              <a:cs typeface="+mn-cs"/>
            </a:rPr>
            <a:t>10,000 Steps®</a:t>
          </a:r>
        </a:p>
      </dgm:t>
    </dgm:pt>
    <dgm:pt modelId="{06429AA2-6110-4F4B-B643-3517FCB2FBA9}" type="parTrans" cxnId="{0492CE72-22C6-4E58-A74C-06D1BC62C13D}">
      <dgm:prSet/>
      <dgm:spPr/>
      <dgm:t>
        <a:bodyPr/>
        <a:lstStyle/>
        <a:p>
          <a:endParaRPr lang="en-US"/>
        </a:p>
      </dgm:t>
    </dgm:pt>
    <dgm:pt modelId="{918118AC-F39B-4B12-AA4B-6DC77112D574}" type="sibTrans" cxnId="{0492CE72-22C6-4E58-A74C-06D1BC62C13D}">
      <dgm:prSet/>
      <dgm:spPr/>
      <dgm:t>
        <a:bodyPr/>
        <a:lstStyle/>
        <a:p>
          <a:endParaRPr lang="en-US"/>
        </a:p>
      </dgm:t>
    </dgm:pt>
    <dgm:pt modelId="{ACB8373D-686B-43CF-BAD8-5A690242DDBD}" type="pres">
      <dgm:prSet presAssocID="{0A0CD517-1851-4467-9C43-CCCDE9834645}" presName="Name0" presStyleCnt="0">
        <dgm:presLayoutVars>
          <dgm:dir/>
          <dgm:animLvl val="lvl"/>
          <dgm:resizeHandles val="exact"/>
        </dgm:presLayoutVars>
      </dgm:prSet>
      <dgm:spPr/>
    </dgm:pt>
    <dgm:pt modelId="{E86DC33D-B075-462F-A457-71165BE6E902}" type="pres">
      <dgm:prSet presAssocID="{3C5F0E38-31C6-4270-BADC-7957593291B9}" presName="composite" presStyleCnt="0"/>
      <dgm:spPr/>
    </dgm:pt>
    <dgm:pt modelId="{75A897A2-FB70-4AEC-B8FC-3961F347A66D}" type="pres">
      <dgm:prSet presAssocID="{3C5F0E38-31C6-4270-BADC-7957593291B9}" presName="parTx" presStyleLbl="alignNode1" presStyleIdx="0" presStyleCnt="3">
        <dgm:presLayoutVars>
          <dgm:chMax val="0"/>
          <dgm:chPref val="0"/>
          <dgm:bulletEnabled val="1"/>
        </dgm:presLayoutVars>
      </dgm:prSet>
      <dgm:spPr/>
    </dgm:pt>
    <dgm:pt modelId="{FAF453FF-32A4-49A3-880D-C3D47D08D695}" type="pres">
      <dgm:prSet presAssocID="{3C5F0E38-31C6-4270-BADC-7957593291B9}" presName="desTx" presStyleLbl="alignAccFollowNode1" presStyleIdx="0" presStyleCnt="3" custLinFactNeighborX="-46730">
        <dgm:presLayoutVars>
          <dgm:bulletEnabled val="1"/>
        </dgm:presLayoutVars>
      </dgm:prSet>
      <dgm:spPr/>
    </dgm:pt>
    <dgm:pt modelId="{1E54D91D-63C1-4B59-AEBD-1BD0AD0ED23F}" type="pres">
      <dgm:prSet presAssocID="{30C7E910-B5C9-4133-AB2D-7209235C1B55}" presName="space" presStyleCnt="0"/>
      <dgm:spPr/>
    </dgm:pt>
    <dgm:pt modelId="{B91416D5-8D87-4983-87A3-36E72A3B3E18}" type="pres">
      <dgm:prSet presAssocID="{C4070B5A-8D24-4E54-A1D4-31782B1A26B0}" presName="composite" presStyleCnt="0"/>
      <dgm:spPr/>
    </dgm:pt>
    <dgm:pt modelId="{4B0E7B21-9D91-4590-90A6-009F7D2E0EDB}" type="pres">
      <dgm:prSet presAssocID="{C4070B5A-8D24-4E54-A1D4-31782B1A26B0}" presName="parTx" presStyleLbl="alignNode1" presStyleIdx="1" presStyleCnt="3">
        <dgm:presLayoutVars>
          <dgm:chMax val="0"/>
          <dgm:chPref val="0"/>
          <dgm:bulletEnabled val="1"/>
        </dgm:presLayoutVars>
      </dgm:prSet>
      <dgm:spPr/>
    </dgm:pt>
    <dgm:pt modelId="{FEC050B9-FEFB-4E62-A329-8717C2BD5B17}" type="pres">
      <dgm:prSet presAssocID="{C4070B5A-8D24-4E54-A1D4-31782B1A26B0}" presName="desTx" presStyleLbl="alignAccFollowNode1" presStyleIdx="1" presStyleCnt="3">
        <dgm:presLayoutVars>
          <dgm:bulletEnabled val="1"/>
        </dgm:presLayoutVars>
      </dgm:prSet>
      <dgm:spPr/>
    </dgm:pt>
    <dgm:pt modelId="{38E19C83-8FDE-4ED7-9DCB-E1A1765D6A4E}" type="pres">
      <dgm:prSet presAssocID="{F4B3155B-7731-4811-AA64-78B682C2EC29}" presName="space" presStyleCnt="0"/>
      <dgm:spPr/>
    </dgm:pt>
    <dgm:pt modelId="{E8445222-18DB-46A4-AE3D-513EB260F4B9}" type="pres">
      <dgm:prSet presAssocID="{D1840D03-FD46-4524-9B78-544342A1600A}" presName="composite" presStyleCnt="0"/>
      <dgm:spPr/>
    </dgm:pt>
    <dgm:pt modelId="{D38D6CDC-E131-4276-B44A-3B63260B8871}" type="pres">
      <dgm:prSet presAssocID="{D1840D03-FD46-4524-9B78-544342A1600A}" presName="parTx" presStyleLbl="alignNode1" presStyleIdx="2" presStyleCnt="3">
        <dgm:presLayoutVars>
          <dgm:chMax val="0"/>
          <dgm:chPref val="0"/>
          <dgm:bulletEnabled val="1"/>
        </dgm:presLayoutVars>
      </dgm:prSet>
      <dgm:spPr/>
    </dgm:pt>
    <dgm:pt modelId="{D8B57418-58F0-4E77-AD0F-92AA268EE483}" type="pres">
      <dgm:prSet presAssocID="{D1840D03-FD46-4524-9B78-544342A1600A}" presName="desTx" presStyleLbl="alignAccFollowNode1" presStyleIdx="2" presStyleCnt="3">
        <dgm:presLayoutVars>
          <dgm:bulletEnabled val="1"/>
        </dgm:presLayoutVars>
      </dgm:prSet>
      <dgm:spPr/>
    </dgm:pt>
  </dgm:ptLst>
  <dgm:cxnLst>
    <dgm:cxn modelId="{C805983C-3097-4F4D-8528-82F100018C97}" type="presOf" srcId="{402F9B2F-40B0-4F95-91EB-A845C8D9ABB2}" destId="{FAF453FF-32A4-49A3-880D-C3D47D08D695}" srcOrd="0" destOrd="2" presId="urn:microsoft.com/office/officeart/2005/8/layout/hList1"/>
    <dgm:cxn modelId="{4028D840-3172-4068-8766-7B4885ACEADB}" type="presOf" srcId="{A65A5013-E854-47B9-8655-957BA019FFAA}" destId="{D8B57418-58F0-4E77-AD0F-92AA268EE483}" srcOrd="0" destOrd="0" presId="urn:microsoft.com/office/officeart/2005/8/layout/hList1"/>
    <dgm:cxn modelId="{5682C65C-68D3-4838-8540-FA4AD87FB62A}" type="presOf" srcId="{96EC175D-364B-48EB-8236-831C93576A7C}" destId="{FEC050B9-FEFB-4E62-A329-8717C2BD5B17}" srcOrd="0" destOrd="2" presId="urn:microsoft.com/office/officeart/2005/8/layout/hList1"/>
    <dgm:cxn modelId="{BF61FB42-AE6E-4B98-BF19-9294E81C8548}" type="presOf" srcId="{4DDCE825-CB97-486E-97A2-2A7C82B868DD}" destId="{D8B57418-58F0-4E77-AD0F-92AA268EE483}" srcOrd="0" destOrd="3" presId="urn:microsoft.com/office/officeart/2005/8/layout/hList1"/>
    <dgm:cxn modelId="{37950346-EDC7-4440-B116-F5B508CDA1A4}" type="presOf" srcId="{B650AE80-94E8-42C1-8B6E-CF11D3A0CD6A}" destId="{FEC050B9-FEFB-4E62-A329-8717C2BD5B17}" srcOrd="0" destOrd="0" presId="urn:microsoft.com/office/officeart/2005/8/layout/hList1"/>
    <dgm:cxn modelId="{C0EB846D-4488-4923-B7DF-36C7889E04EC}" srcId="{D1840D03-FD46-4524-9B78-544342A1600A}" destId="{A65A5013-E854-47B9-8655-957BA019FFAA}" srcOrd="0" destOrd="0" parTransId="{46AB0195-B50A-45F5-9794-40625B822088}" sibTransId="{B7B3FDB3-06CF-45BE-9632-0E973B0BFBFF}"/>
    <dgm:cxn modelId="{D4A0016F-56CC-4D90-B8E9-C4F24CED97E8}" srcId="{C4070B5A-8D24-4E54-A1D4-31782B1A26B0}" destId="{B650AE80-94E8-42C1-8B6E-CF11D3A0CD6A}" srcOrd="0" destOrd="0" parTransId="{5176E369-A883-445C-8637-BC9AC207A0E3}" sibTransId="{D5108C2D-7B50-411F-AE7B-F1157675F037}"/>
    <dgm:cxn modelId="{FD10A071-4BC7-48AD-BEC1-74CC584C290B}" srcId="{D1840D03-FD46-4524-9B78-544342A1600A}" destId="{FEFE86F4-675B-42BF-ABC4-8B67B21281A8}" srcOrd="1" destOrd="0" parTransId="{3B106C09-992B-4BDD-A5D3-ACDFB756C3BC}" sibTransId="{12CBDBFA-6D36-4745-B00A-93E6C8ED0E8D}"/>
    <dgm:cxn modelId="{F6F09072-5FA3-4A40-9A86-42AF26561441}" srcId="{0A0CD517-1851-4467-9C43-CCCDE9834645}" destId="{D1840D03-FD46-4524-9B78-544342A1600A}" srcOrd="2" destOrd="0" parTransId="{12F79315-F8A4-4D7C-8A37-857CF84DFC45}" sibTransId="{5DF2CE56-4E10-4639-8D78-791632F81A88}"/>
    <dgm:cxn modelId="{0492CE72-22C6-4E58-A74C-06D1BC62C13D}" srcId="{D1840D03-FD46-4524-9B78-544342A1600A}" destId="{690CFD1B-92F7-4A9C-9F70-2DCE0A7927FC}" srcOrd="2" destOrd="0" parTransId="{06429AA2-6110-4F4B-B643-3517FCB2FBA9}" sibTransId="{918118AC-F39B-4B12-AA4B-6DC77112D574}"/>
    <dgm:cxn modelId="{CA26A876-63D8-48C1-9406-D1F93643DA16}" srcId="{C4070B5A-8D24-4E54-A1D4-31782B1A26B0}" destId="{64BE1E3A-5B18-475A-85A6-D74731433E9C}" srcOrd="1" destOrd="0" parTransId="{ED2FC829-6ED7-4B2D-AEFB-A4C154ABDE73}" sibTransId="{B5BC11AE-15B1-45B4-9DF9-48AB326F158F}"/>
    <dgm:cxn modelId="{CE2DD657-DCB2-4827-9C31-8762A020A087}" srcId="{3C5F0E38-31C6-4270-BADC-7957593291B9}" destId="{B492EEA4-5F78-4DF9-BE98-C4BF3C63DF0D}" srcOrd="0" destOrd="0" parTransId="{CDBABAC3-1E32-4D0E-B519-99778011921D}" sibTransId="{E71BB81D-E828-4A2E-87E2-0B088A54E99B}"/>
    <dgm:cxn modelId="{8FBE627D-727A-4441-983B-9743AE96F40B}" srcId="{3C5F0E38-31C6-4270-BADC-7957593291B9}" destId="{246718B7-B94D-4B96-9AA1-A5ACB341FFC5}" srcOrd="1" destOrd="0" parTransId="{2A0820D9-3DC4-4538-ABB8-17912B394FE1}" sibTransId="{57EF7EBF-C502-4E75-A871-81065949E71B}"/>
    <dgm:cxn modelId="{C952E8A0-1137-4571-9DB2-1684E349621B}" srcId="{C4070B5A-8D24-4E54-A1D4-31782B1A26B0}" destId="{96EC175D-364B-48EB-8236-831C93576A7C}" srcOrd="2" destOrd="0" parTransId="{05A27158-41DD-421C-A073-0746F4241725}" sibTransId="{CD08F694-1E9E-4C68-A78F-BC25E278E0A7}"/>
    <dgm:cxn modelId="{0A805FA1-4427-4AEC-8CB5-34E3E3CA9786}" srcId="{D1840D03-FD46-4524-9B78-544342A1600A}" destId="{4DDCE825-CB97-486E-97A2-2A7C82B868DD}" srcOrd="3" destOrd="0" parTransId="{92104737-0EF3-4E6E-A9BB-42B3B8E35F32}" sibTransId="{CADF4373-B287-45EF-AEA4-15848E1164C0}"/>
    <dgm:cxn modelId="{C81929A2-4C9A-429F-99C5-17AFEB149129}" srcId="{0A0CD517-1851-4467-9C43-CCCDE9834645}" destId="{3C5F0E38-31C6-4270-BADC-7957593291B9}" srcOrd="0" destOrd="0" parTransId="{A0401C40-1ADA-428E-9AF8-66DD2EC8F99E}" sibTransId="{30C7E910-B5C9-4133-AB2D-7209235C1B55}"/>
    <dgm:cxn modelId="{DF8033A5-57F6-4B46-A583-7ED6768D2407}" type="presOf" srcId="{FEFE86F4-675B-42BF-ABC4-8B67B21281A8}" destId="{D8B57418-58F0-4E77-AD0F-92AA268EE483}" srcOrd="0" destOrd="1" presId="urn:microsoft.com/office/officeart/2005/8/layout/hList1"/>
    <dgm:cxn modelId="{8DD4BAAC-63E9-46D6-9ED3-2420005A0FD9}" type="presOf" srcId="{C4070B5A-8D24-4E54-A1D4-31782B1A26B0}" destId="{4B0E7B21-9D91-4590-90A6-009F7D2E0EDB}" srcOrd="0" destOrd="0" presId="urn:microsoft.com/office/officeart/2005/8/layout/hList1"/>
    <dgm:cxn modelId="{1E4075BA-D83F-49A0-A96D-5DF99254434D}" srcId="{3C5F0E38-31C6-4270-BADC-7957593291B9}" destId="{402F9B2F-40B0-4F95-91EB-A845C8D9ABB2}" srcOrd="2" destOrd="0" parTransId="{B20BAC04-786F-480F-908E-EE1F27FF1499}" sibTransId="{DD7A9FC7-A828-4C9A-922D-CB1503074202}"/>
    <dgm:cxn modelId="{76B55ABF-7218-4A43-A5AC-1CD9A983EF37}" type="presOf" srcId="{64BE1E3A-5B18-475A-85A6-D74731433E9C}" destId="{FEC050B9-FEFB-4E62-A329-8717C2BD5B17}" srcOrd="0" destOrd="1" presId="urn:microsoft.com/office/officeart/2005/8/layout/hList1"/>
    <dgm:cxn modelId="{7A2896C2-B6F4-4FD0-9186-41693F0007E6}" type="presOf" srcId="{246718B7-B94D-4B96-9AA1-A5ACB341FFC5}" destId="{FAF453FF-32A4-49A3-880D-C3D47D08D695}" srcOrd="0" destOrd="1" presId="urn:microsoft.com/office/officeart/2005/8/layout/hList1"/>
    <dgm:cxn modelId="{F38FDDC6-5569-445C-A124-3D828AEA960C}" srcId="{0A0CD517-1851-4467-9C43-CCCDE9834645}" destId="{C4070B5A-8D24-4E54-A1D4-31782B1A26B0}" srcOrd="1" destOrd="0" parTransId="{F564682E-6549-45A4-B66F-6E2D2EB57E2D}" sibTransId="{F4B3155B-7731-4811-AA64-78B682C2EC29}"/>
    <dgm:cxn modelId="{977C2CDA-1538-4265-AD75-817A77DB3F96}" type="presOf" srcId="{0A0CD517-1851-4467-9C43-CCCDE9834645}" destId="{ACB8373D-686B-43CF-BAD8-5A690242DDBD}" srcOrd="0" destOrd="0" presId="urn:microsoft.com/office/officeart/2005/8/layout/hList1"/>
    <dgm:cxn modelId="{0A0BE7E7-40BE-4D78-B5AB-FEB04359C666}" type="presOf" srcId="{B492EEA4-5F78-4DF9-BE98-C4BF3C63DF0D}" destId="{FAF453FF-32A4-49A3-880D-C3D47D08D695}" srcOrd="0" destOrd="0" presId="urn:microsoft.com/office/officeart/2005/8/layout/hList1"/>
    <dgm:cxn modelId="{E4EBB2EB-5E9D-4DE2-9278-B7EDE5CCC392}" type="presOf" srcId="{D1840D03-FD46-4524-9B78-544342A1600A}" destId="{D38D6CDC-E131-4276-B44A-3B63260B8871}" srcOrd="0" destOrd="0" presId="urn:microsoft.com/office/officeart/2005/8/layout/hList1"/>
    <dgm:cxn modelId="{4BE86BF4-877F-44B7-B110-11E0D6A94019}" type="presOf" srcId="{690CFD1B-92F7-4A9C-9F70-2DCE0A7927FC}" destId="{D8B57418-58F0-4E77-AD0F-92AA268EE483}" srcOrd="0" destOrd="2" presId="urn:microsoft.com/office/officeart/2005/8/layout/hList1"/>
    <dgm:cxn modelId="{5F6A40FC-1DD3-45CF-BA5F-03EDC44DCDA1}" type="presOf" srcId="{3C5F0E38-31C6-4270-BADC-7957593291B9}" destId="{75A897A2-FB70-4AEC-B8FC-3961F347A66D}" srcOrd="0" destOrd="0" presId="urn:microsoft.com/office/officeart/2005/8/layout/hList1"/>
    <dgm:cxn modelId="{707B5362-F287-4ADA-BD34-C5532CC5520C}" type="presParOf" srcId="{ACB8373D-686B-43CF-BAD8-5A690242DDBD}" destId="{E86DC33D-B075-462F-A457-71165BE6E902}" srcOrd="0" destOrd="0" presId="urn:microsoft.com/office/officeart/2005/8/layout/hList1"/>
    <dgm:cxn modelId="{98247317-7B9E-4EB0-8E4C-4C96411157B9}" type="presParOf" srcId="{E86DC33D-B075-462F-A457-71165BE6E902}" destId="{75A897A2-FB70-4AEC-B8FC-3961F347A66D}" srcOrd="0" destOrd="0" presId="urn:microsoft.com/office/officeart/2005/8/layout/hList1"/>
    <dgm:cxn modelId="{4099B231-7EC5-4176-8DB3-5EBE5ED6B87C}" type="presParOf" srcId="{E86DC33D-B075-462F-A457-71165BE6E902}" destId="{FAF453FF-32A4-49A3-880D-C3D47D08D695}" srcOrd="1" destOrd="0" presId="urn:microsoft.com/office/officeart/2005/8/layout/hList1"/>
    <dgm:cxn modelId="{C91DED90-A6AF-4194-9856-5D7CDE6385BC}" type="presParOf" srcId="{ACB8373D-686B-43CF-BAD8-5A690242DDBD}" destId="{1E54D91D-63C1-4B59-AEBD-1BD0AD0ED23F}" srcOrd="1" destOrd="0" presId="urn:microsoft.com/office/officeart/2005/8/layout/hList1"/>
    <dgm:cxn modelId="{56E05A76-3AA1-4212-B14A-40CB4DA976D3}" type="presParOf" srcId="{ACB8373D-686B-43CF-BAD8-5A690242DDBD}" destId="{B91416D5-8D87-4983-87A3-36E72A3B3E18}" srcOrd="2" destOrd="0" presId="urn:microsoft.com/office/officeart/2005/8/layout/hList1"/>
    <dgm:cxn modelId="{AE282889-62F2-410F-BD24-92F7EEE0B59F}" type="presParOf" srcId="{B91416D5-8D87-4983-87A3-36E72A3B3E18}" destId="{4B0E7B21-9D91-4590-90A6-009F7D2E0EDB}" srcOrd="0" destOrd="0" presId="urn:microsoft.com/office/officeart/2005/8/layout/hList1"/>
    <dgm:cxn modelId="{AC2ACE61-E136-49D8-9BCB-73B3EBD4EAE8}" type="presParOf" srcId="{B91416D5-8D87-4983-87A3-36E72A3B3E18}" destId="{FEC050B9-FEFB-4E62-A329-8717C2BD5B17}" srcOrd="1" destOrd="0" presId="urn:microsoft.com/office/officeart/2005/8/layout/hList1"/>
    <dgm:cxn modelId="{9942197C-4B5E-4B68-8338-3341330D29BD}" type="presParOf" srcId="{ACB8373D-686B-43CF-BAD8-5A690242DDBD}" destId="{38E19C83-8FDE-4ED7-9DCB-E1A1765D6A4E}" srcOrd="3" destOrd="0" presId="urn:microsoft.com/office/officeart/2005/8/layout/hList1"/>
    <dgm:cxn modelId="{481D9442-AB6B-4EAC-A516-650025BB41F9}" type="presParOf" srcId="{ACB8373D-686B-43CF-BAD8-5A690242DDBD}" destId="{E8445222-18DB-46A4-AE3D-513EB260F4B9}" srcOrd="4" destOrd="0" presId="urn:microsoft.com/office/officeart/2005/8/layout/hList1"/>
    <dgm:cxn modelId="{F39A5D2B-7E56-4DBC-B030-23A3B9068B7D}" type="presParOf" srcId="{E8445222-18DB-46A4-AE3D-513EB260F4B9}" destId="{D38D6CDC-E131-4276-B44A-3B63260B8871}" srcOrd="0" destOrd="0" presId="urn:microsoft.com/office/officeart/2005/8/layout/hList1"/>
    <dgm:cxn modelId="{3FB385A9-FE87-4BC9-9699-54073025BF2C}" type="presParOf" srcId="{E8445222-18DB-46A4-AE3D-513EB260F4B9}" destId="{D8B57418-58F0-4E77-AD0F-92AA268EE483}"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BA5967A-DC9D-4240-820D-25FD43302A5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8AD8938D-5C06-4914-B391-371DE1BA1DB8}">
      <dgm:prSet custT="1"/>
      <dgm:spPr/>
      <dgm:t>
        <a:bodyPr/>
        <a:lstStyle/>
        <a:p>
          <a:pPr>
            <a:lnSpc>
              <a:spcPct val="100000"/>
            </a:lnSpc>
          </a:pPr>
          <a:r>
            <a:rPr lang="en-US" sz="1800" dirty="0"/>
            <a:t>Help identify your values and transform goals into action</a:t>
          </a:r>
        </a:p>
      </dgm:t>
    </dgm:pt>
    <dgm:pt modelId="{37EBDBBD-5F86-4B29-BB46-4A8D77B9DC5B}" type="parTrans" cxnId="{E3896A84-9E52-4E51-931B-28839418AC86}">
      <dgm:prSet/>
      <dgm:spPr/>
      <dgm:t>
        <a:bodyPr/>
        <a:lstStyle/>
        <a:p>
          <a:endParaRPr lang="en-US"/>
        </a:p>
      </dgm:t>
    </dgm:pt>
    <dgm:pt modelId="{3BE3521F-C067-4C89-B286-5F6BDB734B9E}" type="sibTrans" cxnId="{E3896A84-9E52-4E51-931B-28839418AC86}">
      <dgm:prSet/>
      <dgm:spPr/>
      <dgm:t>
        <a:bodyPr/>
        <a:lstStyle/>
        <a:p>
          <a:pPr>
            <a:lnSpc>
              <a:spcPct val="100000"/>
            </a:lnSpc>
          </a:pPr>
          <a:endParaRPr lang="en-US"/>
        </a:p>
      </dgm:t>
    </dgm:pt>
    <dgm:pt modelId="{CAC6A5D8-FB29-424B-BC1C-10595A3F2524}">
      <dgm:prSet custT="1"/>
      <dgm:spPr/>
      <dgm:t>
        <a:bodyPr/>
        <a:lstStyle/>
        <a:p>
          <a:pPr>
            <a:lnSpc>
              <a:spcPct val="100000"/>
            </a:lnSpc>
          </a:pPr>
          <a:r>
            <a:rPr lang="en-US" sz="1800" dirty="0"/>
            <a:t>Choose topics that are important to you and move towards your own vision of well-being</a:t>
          </a:r>
        </a:p>
      </dgm:t>
    </dgm:pt>
    <dgm:pt modelId="{4FB8CEE0-956D-4E4F-B3C3-7DDC8984DD41}" type="parTrans" cxnId="{9652B785-D7DE-4013-8F39-D8A5E3E11675}">
      <dgm:prSet/>
      <dgm:spPr/>
      <dgm:t>
        <a:bodyPr/>
        <a:lstStyle/>
        <a:p>
          <a:endParaRPr lang="en-US"/>
        </a:p>
      </dgm:t>
    </dgm:pt>
    <dgm:pt modelId="{20075359-0480-4F7A-AD83-D4253D63B0EE}" type="sibTrans" cxnId="{9652B785-D7DE-4013-8F39-D8A5E3E11675}">
      <dgm:prSet/>
      <dgm:spPr/>
      <dgm:t>
        <a:bodyPr/>
        <a:lstStyle/>
        <a:p>
          <a:pPr>
            <a:lnSpc>
              <a:spcPct val="100000"/>
            </a:lnSpc>
          </a:pPr>
          <a:endParaRPr lang="en-US"/>
        </a:p>
      </dgm:t>
    </dgm:pt>
    <dgm:pt modelId="{1FA698C9-E364-41D2-9874-66C835BE3561}">
      <dgm:prSet custT="1"/>
      <dgm:spPr/>
      <dgm:t>
        <a:bodyPr/>
        <a:lstStyle/>
        <a:p>
          <a:pPr>
            <a:lnSpc>
              <a:spcPct val="100000"/>
            </a:lnSpc>
          </a:pPr>
          <a:r>
            <a:rPr lang="en-US" sz="1800" dirty="0"/>
            <a:t>Mobilize your internal strengths and external resource</a:t>
          </a:r>
        </a:p>
      </dgm:t>
    </dgm:pt>
    <dgm:pt modelId="{11F51464-CE4B-4153-8A77-49C10662C28E}" type="parTrans" cxnId="{61425B96-B329-47B8-9651-8B17AAA21411}">
      <dgm:prSet/>
      <dgm:spPr/>
      <dgm:t>
        <a:bodyPr/>
        <a:lstStyle/>
        <a:p>
          <a:endParaRPr lang="en-US"/>
        </a:p>
      </dgm:t>
    </dgm:pt>
    <dgm:pt modelId="{ACC96B28-59A7-459E-99BD-A351AD93DD4E}" type="sibTrans" cxnId="{61425B96-B329-47B8-9651-8B17AAA21411}">
      <dgm:prSet/>
      <dgm:spPr/>
      <dgm:t>
        <a:bodyPr/>
        <a:lstStyle/>
        <a:p>
          <a:pPr>
            <a:lnSpc>
              <a:spcPct val="100000"/>
            </a:lnSpc>
          </a:pPr>
          <a:endParaRPr lang="en-US"/>
        </a:p>
      </dgm:t>
    </dgm:pt>
    <dgm:pt modelId="{5142AB76-9001-4C25-8846-DD4628229C1A}">
      <dgm:prSet custT="1"/>
      <dgm:spPr/>
      <dgm:t>
        <a:bodyPr/>
        <a:lstStyle/>
        <a:p>
          <a:pPr>
            <a:lnSpc>
              <a:spcPct val="100000"/>
            </a:lnSpc>
          </a:pPr>
          <a:r>
            <a:rPr lang="en-US" sz="1800" dirty="0"/>
            <a:t>Achieve greater balance, create better boundaries and experience thriving!</a:t>
          </a:r>
        </a:p>
      </dgm:t>
    </dgm:pt>
    <dgm:pt modelId="{F348A9C0-C9AE-49CB-8F50-8B5067699112}" type="parTrans" cxnId="{B52F6709-8861-4402-9060-81F72BDDAB54}">
      <dgm:prSet/>
      <dgm:spPr/>
      <dgm:t>
        <a:bodyPr/>
        <a:lstStyle/>
        <a:p>
          <a:endParaRPr lang="en-US"/>
        </a:p>
      </dgm:t>
    </dgm:pt>
    <dgm:pt modelId="{906B07C6-8BA1-48EA-9F0F-72DC79741C69}" type="sibTrans" cxnId="{B52F6709-8861-4402-9060-81F72BDDAB54}">
      <dgm:prSet/>
      <dgm:spPr/>
      <dgm:t>
        <a:bodyPr/>
        <a:lstStyle/>
        <a:p>
          <a:endParaRPr lang="en-US"/>
        </a:p>
      </dgm:t>
    </dgm:pt>
    <dgm:pt modelId="{3B5C2A68-C7AA-4188-B567-B1ABDC0972D9}" type="pres">
      <dgm:prSet presAssocID="{0BA5967A-DC9D-4240-820D-25FD43302A56}" presName="root" presStyleCnt="0">
        <dgm:presLayoutVars>
          <dgm:dir/>
          <dgm:resizeHandles val="exact"/>
        </dgm:presLayoutVars>
      </dgm:prSet>
      <dgm:spPr/>
    </dgm:pt>
    <dgm:pt modelId="{710ABB78-1B7A-4BA7-BF71-ECB57E4DBD83}" type="pres">
      <dgm:prSet presAssocID="{0BA5967A-DC9D-4240-820D-25FD43302A56}" presName="container" presStyleCnt="0">
        <dgm:presLayoutVars>
          <dgm:dir/>
          <dgm:resizeHandles val="exact"/>
        </dgm:presLayoutVars>
      </dgm:prSet>
      <dgm:spPr/>
    </dgm:pt>
    <dgm:pt modelId="{EE40C59C-3314-401C-863F-90C2F0F9E064}" type="pres">
      <dgm:prSet presAssocID="{8AD8938D-5C06-4914-B391-371DE1BA1DB8}" presName="compNode" presStyleCnt="0"/>
      <dgm:spPr/>
    </dgm:pt>
    <dgm:pt modelId="{4F11B2D0-CDBC-470A-BB10-4A09D0F1F057}" type="pres">
      <dgm:prSet presAssocID="{8AD8938D-5C06-4914-B391-371DE1BA1DB8}" presName="iconBgRect" presStyleLbl="bgShp" presStyleIdx="0" presStyleCnt="4" custLinFactNeighborX="1379" custLinFactNeighborY="-55332"/>
      <dgm:spPr>
        <a:solidFill>
          <a:srgbClr val="FFB500"/>
        </a:solidFill>
      </dgm:spPr>
    </dgm:pt>
    <dgm:pt modelId="{7B57427B-A724-4B62-B246-7A82FF5B9547}" type="pres">
      <dgm:prSet presAssocID="{8AD8938D-5C06-4914-B391-371DE1BA1DB8}" presName="iconRect" presStyleLbl="node1" presStyleIdx="0" presStyleCnt="4" custLinFactNeighborX="2378" custLinFactNeighborY="-9510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llseye"/>
        </a:ext>
      </dgm:extLst>
    </dgm:pt>
    <dgm:pt modelId="{2C3AE116-FF23-4AFD-93E2-9271A5992124}" type="pres">
      <dgm:prSet presAssocID="{8AD8938D-5C06-4914-B391-371DE1BA1DB8}" presName="spaceRect" presStyleCnt="0"/>
      <dgm:spPr/>
    </dgm:pt>
    <dgm:pt modelId="{B687161F-E6D5-4B15-B85E-95195FA35AC1}" type="pres">
      <dgm:prSet presAssocID="{8AD8938D-5C06-4914-B391-371DE1BA1DB8}" presName="textRect" presStyleLbl="revTx" presStyleIdx="0" presStyleCnt="4" custScaleY="160506" custLinFactNeighborX="30" custLinFactNeighborY="-55332">
        <dgm:presLayoutVars>
          <dgm:chMax val="1"/>
          <dgm:chPref val="1"/>
        </dgm:presLayoutVars>
      </dgm:prSet>
      <dgm:spPr/>
    </dgm:pt>
    <dgm:pt modelId="{6DC041ED-C833-4935-BD8B-7BA63DF07816}" type="pres">
      <dgm:prSet presAssocID="{3BE3521F-C067-4C89-B286-5F6BDB734B9E}" presName="sibTrans" presStyleLbl="sibTrans2D1" presStyleIdx="0" presStyleCnt="0"/>
      <dgm:spPr/>
    </dgm:pt>
    <dgm:pt modelId="{88507E4E-5132-4368-80A2-717694DF6E44}" type="pres">
      <dgm:prSet presAssocID="{CAC6A5D8-FB29-424B-BC1C-10595A3F2524}" presName="compNode" presStyleCnt="0"/>
      <dgm:spPr/>
    </dgm:pt>
    <dgm:pt modelId="{5C4B7B32-8A71-4DAF-9692-E9D26C3DAB20}" type="pres">
      <dgm:prSet presAssocID="{CAC6A5D8-FB29-424B-BC1C-10595A3F2524}" presName="iconBgRect" presStyleLbl="bgShp" presStyleIdx="1" presStyleCnt="4" custLinFactNeighborX="1379" custLinFactNeighborY="-51195"/>
      <dgm:spPr>
        <a:solidFill>
          <a:srgbClr val="FFB500"/>
        </a:solidFill>
      </dgm:spPr>
    </dgm:pt>
    <dgm:pt modelId="{658A0801-CEA3-416D-83D5-4B5B3F3A2F68}" type="pres">
      <dgm:prSet presAssocID="{CAC6A5D8-FB29-424B-BC1C-10595A3F2524}" presName="iconRect" presStyleLbl="node1" presStyleIdx="1" presStyleCnt="4" custLinFactNeighborX="5812" custLinFactNeighborY="-9091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27D63E0E-97C5-47B5-9763-62011292E38A}" type="pres">
      <dgm:prSet presAssocID="{CAC6A5D8-FB29-424B-BC1C-10595A3F2524}" presName="spaceRect" presStyleCnt="0"/>
      <dgm:spPr/>
    </dgm:pt>
    <dgm:pt modelId="{33B9AC4D-C618-4D85-BECB-2877A12D0331}" type="pres">
      <dgm:prSet presAssocID="{CAC6A5D8-FB29-424B-BC1C-10595A3F2524}" presName="textRect" presStyleLbl="revTx" presStyleIdx="1" presStyleCnt="4" custLinFactNeighborX="-2145" custLinFactNeighborY="-53015">
        <dgm:presLayoutVars>
          <dgm:chMax val="1"/>
          <dgm:chPref val="1"/>
        </dgm:presLayoutVars>
      </dgm:prSet>
      <dgm:spPr/>
    </dgm:pt>
    <dgm:pt modelId="{2773697A-6183-4327-B151-82AF7777F461}" type="pres">
      <dgm:prSet presAssocID="{20075359-0480-4F7A-AD83-D4253D63B0EE}" presName="sibTrans" presStyleLbl="sibTrans2D1" presStyleIdx="0" presStyleCnt="0"/>
      <dgm:spPr/>
    </dgm:pt>
    <dgm:pt modelId="{CA0FAEDE-F4D2-448D-B255-A5E68C5AFC71}" type="pres">
      <dgm:prSet presAssocID="{1FA698C9-E364-41D2-9874-66C835BE3561}" presName="compNode" presStyleCnt="0"/>
      <dgm:spPr/>
    </dgm:pt>
    <dgm:pt modelId="{D2909B3D-F9F6-460C-9663-C7BA953F3341}" type="pres">
      <dgm:prSet presAssocID="{1FA698C9-E364-41D2-9874-66C835BE3561}" presName="iconBgRect" presStyleLbl="bgShp" presStyleIdx="2" presStyleCnt="4"/>
      <dgm:spPr>
        <a:solidFill>
          <a:srgbClr val="FFB500"/>
        </a:solidFill>
      </dgm:spPr>
    </dgm:pt>
    <dgm:pt modelId="{66A4F089-D87B-481F-8244-C214C2C7595C}" type="pres">
      <dgm:prSet presAssocID="{1FA698C9-E364-41D2-9874-66C835BE356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nnections"/>
        </a:ext>
      </dgm:extLst>
    </dgm:pt>
    <dgm:pt modelId="{308F08F7-B5D8-4247-BBDF-410CBC13CB6F}" type="pres">
      <dgm:prSet presAssocID="{1FA698C9-E364-41D2-9874-66C835BE3561}" presName="spaceRect" presStyleCnt="0"/>
      <dgm:spPr/>
    </dgm:pt>
    <dgm:pt modelId="{64B7321C-107B-4274-A99C-46D13F4A8B33}" type="pres">
      <dgm:prSet presAssocID="{1FA698C9-E364-41D2-9874-66C835BE3561}" presName="textRect" presStyleLbl="revTx" presStyleIdx="2" presStyleCnt="4">
        <dgm:presLayoutVars>
          <dgm:chMax val="1"/>
          <dgm:chPref val="1"/>
        </dgm:presLayoutVars>
      </dgm:prSet>
      <dgm:spPr/>
    </dgm:pt>
    <dgm:pt modelId="{A77A5611-A48E-4792-8267-5FE03B1A0AC6}" type="pres">
      <dgm:prSet presAssocID="{ACC96B28-59A7-459E-99BD-A351AD93DD4E}" presName="sibTrans" presStyleLbl="sibTrans2D1" presStyleIdx="0" presStyleCnt="0"/>
      <dgm:spPr/>
    </dgm:pt>
    <dgm:pt modelId="{04CBAB34-FCAD-49DE-965D-62EACDE19249}" type="pres">
      <dgm:prSet presAssocID="{5142AB76-9001-4C25-8846-DD4628229C1A}" presName="compNode" presStyleCnt="0"/>
      <dgm:spPr/>
    </dgm:pt>
    <dgm:pt modelId="{872B2C0E-CB1C-46AD-A44C-37D4537E72BE}" type="pres">
      <dgm:prSet presAssocID="{5142AB76-9001-4C25-8846-DD4628229C1A}" presName="iconBgRect" presStyleLbl="bgShp" presStyleIdx="3" presStyleCnt="4"/>
      <dgm:spPr>
        <a:solidFill>
          <a:srgbClr val="FFB500"/>
        </a:solidFill>
      </dgm:spPr>
    </dgm:pt>
    <dgm:pt modelId="{B844E78E-1490-4DD0-A0C8-D0E793C57816}" type="pres">
      <dgm:prSet presAssocID="{5142AB76-9001-4C25-8846-DD4628229C1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eart Lock"/>
        </a:ext>
      </dgm:extLst>
    </dgm:pt>
    <dgm:pt modelId="{D070B39E-F417-44BF-9B4C-24DFAFBB5F70}" type="pres">
      <dgm:prSet presAssocID="{5142AB76-9001-4C25-8846-DD4628229C1A}" presName="spaceRect" presStyleCnt="0"/>
      <dgm:spPr/>
    </dgm:pt>
    <dgm:pt modelId="{EDA99E99-EE3B-43CA-8FD6-5C45635E001A}" type="pres">
      <dgm:prSet presAssocID="{5142AB76-9001-4C25-8846-DD4628229C1A}" presName="textRect" presStyleLbl="revTx" presStyleIdx="3" presStyleCnt="4">
        <dgm:presLayoutVars>
          <dgm:chMax val="1"/>
          <dgm:chPref val="1"/>
        </dgm:presLayoutVars>
      </dgm:prSet>
      <dgm:spPr/>
    </dgm:pt>
  </dgm:ptLst>
  <dgm:cxnLst>
    <dgm:cxn modelId="{B52F6709-8861-4402-9060-81F72BDDAB54}" srcId="{0BA5967A-DC9D-4240-820D-25FD43302A56}" destId="{5142AB76-9001-4C25-8846-DD4628229C1A}" srcOrd="3" destOrd="0" parTransId="{F348A9C0-C9AE-49CB-8F50-8B5067699112}" sibTransId="{906B07C6-8BA1-48EA-9F0F-72DC79741C69}"/>
    <dgm:cxn modelId="{491CB11A-EB9F-45C9-9EBD-167498D9B5F7}" type="presOf" srcId="{ACC96B28-59A7-459E-99BD-A351AD93DD4E}" destId="{A77A5611-A48E-4792-8267-5FE03B1A0AC6}" srcOrd="0" destOrd="0" presId="urn:microsoft.com/office/officeart/2018/2/layout/IconCircleList"/>
    <dgm:cxn modelId="{427D873F-1305-4184-890E-A7B8113EFDA9}" type="presOf" srcId="{1FA698C9-E364-41D2-9874-66C835BE3561}" destId="{64B7321C-107B-4274-A99C-46D13F4A8B33}" srcOrd="0" destOrd="0" presId="urn:microsoft.com/office/officeart/2018/2/layout/IconCircleList"/>
    <dgm:cxn modelId="{42CC6A66-D2A0-4DE6-B5E9-3CCB622ECA94}" type="presOf" srcId="{CAC6A5D8-FB29-424B-BC1C-10595A3F2524}" destId="{33B9AC4D-C618-4D85-BECB-2877A12D0331}" srcOrd="0" destOrd="0" presId="urn:microsoft.com/office/officeart/2018/2/layout/IconCircleList"/>
    <dgm:cxn modelId="{B63BF271-9F23-4850-BD1E-84E4E30BAEA2}" type="presOf" srcId="{3BE3521F-C067-4C89-B286-5F6BDB734B9E}" destId="{6DC041ED-C833-4935-BD8B-7BA63DF07816}" srcOrd="0" destOrd="0" presId="urn:microsoft.com/office/officeart/2018/2/layout/IconCircleList"/>
    <dgm:cxn modelId="{AD5CD282-6CFB-4913-8C1C-F4581989ACCA}" type="presOf" srcId="{8AD8938D-5C06-4914-B391-371DE1BA1DB8}" destId="{B687161F-E6D5-4B15-B85E-95195FA35AC1}" srcOrd="0" destOrd="0" presId="urn:microsoft.com/office/officeart/2018/2/layout/IconCircleList"/>
    <dgm:cxn modelId="{E3896A84-9E52-4E51-931B-28839418AC86}" srcId="{0BA5967A-DC9D-4240-820D-25FD43302A56}" destId="{8AD8938D-5C06-4914-B391-371DE1BA1DB8}" srcOrd="0" destOrd="0" parTransId="{37EBDBBD-5F86-4B29-BB46-4A8D77B9DC5B}" sibTransId="{3BE3521F-C067-4C89-B286-5F6BDB734B9E}"/>
    <dgm:cxn modelId="{9652B785-D7DE-4013-8F39-D8A5E3E11675}" srcId="{0BA5967A-DC9D-4240-820D-25FD43302A56}" destId="{CAC6A5D8-FB29-424B-BC1C-10595A3F2524}" srcOrd="1" destOrd="0" parTransId="{4FB8CEE0-956D-4E4F-B3C3-7DDC8984DD41}" sibTransId="{20075359-0480-4F7A-AD83-D4253D63B0EE}"/>
    <dgm:cxn modelId="{61425B96-B329-47B8-9651-8B17AAA21411}" srcId="{0BA5967A-DC9D-4240-820D-25FD43302A56}" destId="{1FA698C9-E364-41D2-9874-66C835BE3561}" srcOrd="2" destOrd="0" parTransId="{11F51464-CE4B-4153-8A77-49C10662C28E}" sibTransId="{ACC96B28-59A7-459E-99BD-A351AD93DD4E}"/>
    <dgm:cxn modelId="{ADFBC9B5-C1DF-4FB0-9E57-40B610F8663B}" type="presOf" srcId="{0BA5967A-DC9D-4240-820D-25FD43302A56}" destId="{3B5C2A68-C7AA-4188-B567-B1ABDC0972D9}" srcOrd="0" destOrd="0" presId="urn:microsoft.com/office/officeart/2018/2/layout/IconCircleList"/>
    <dgm:cxn modelId="{F57F2AB6-6964-410C-988E-F7E7D1669D15}" type="presOf" srcId="{5142AB76-9001-4C25-8846-DD4628229C1A}" destId="{EDA99E99-EE3B-43CA-8FD6-5C45635E001A}" srcOrd="0" destOrd="0" presId="urn:microsoft.com/office/officeart/2018/2/layout/IconCircleList"/>
    <dgm:cxn modelId="{75A87FFF-0811-4232-B1F0-6B859B4D421E}" type="presOf" srcId="{20075359-0480-4F7A-AD83-D4253D63B0EE}" destId="{2773697A-6183-4327-B151-82AF7777F461}" srcOrd="0" destOrd="0" presId="urn:microsoft.com/office/officeart/2018/2/layout/IconCircleList"/>
    <dgm:cxn modelId="{4C4B007F-7540-427A-85BC-172373B73B00}" type="presParOf" srcId="{3B5C2A68-C7AA-4188-B567-B1ABDC0972D9}" destId="{710ABB78-1B7A-4BA7-BF71-ECB57E4DBD83}" srcOrd="0" destOrd="0" presId="urn:microsoft.com/office/officeart/2018/2/layout/IconCircleList"/>
    <dgm:cxn modelId="{3E9D982A-3816-454B-B0CC-8D533945ADA5}" type="presParOf" srcId="{710ABB78-1B7A-4BA7-BF71-ECB57E4DBD83}" destId="{EE40C59C-3314-401C-863F-90C2F0F9E064}" srcOrd="0" destOrd="0" presId="urn:microsoft.com/office/officeart/2018/2/layout/IconCircleList"/>
    <dgm:cxn modelId="{190F6BD4-47A1-47C8-822F-107766889530}" type="presParOf" srcId="{EE40C59C-3314-401C-863F-90C2F0F9E064}" destId="{4F11B2D0-CDBC-470A-BB10-4A09D0F1F057}" srcOrd="0" destOrd="0" presId="urn:microsoft.com/office/officeart/2018/2/layout/IconCircleList"/>
    <dgm:cxn modelId="{442436FA-62C1-4C48-B408-362D6DC58BF8}" type="presParOf" srcId="{EE40C59C-3314-401C-863F-90C2F0F9E064}" destId="{7B57427B-A724-4B62-B246-7A82FF5B9547}" srcOrd="1" destOrd="0" presId="urn:microsoft.com/office/officeart/2018/2/layout/IconCircleList"/>
    <dgm:cxn modelId="{EF964DEB-FBA5-4EC6-979F-90707D058731}" type="presParOf" srcId="{EE40C59C-3314-401C-863F-90C2F0F9E064}" destId="{2C3AE116-FF23-4AFD-93E2-9271A5992124}" srcOrd="2" destOrd="0" presId="urn:microsoft.com/office/officeart/2018/2/layout/IconCircleList"/>
    <dgm:cxn modelId="{F9185B01-325F-4938-A775-27D735EDEF78}" type="presParOf" srcId="{EE40C59C-3314-401C-863F-90C2F0F9E064}" destId="{B687161F-E6D5-4B15-B85E-95195FA35AC1}" srcOrd="3" destOrd="0" presId="urn:microsoft.com/office/officeart/2018/2/layout/IconCircleList"/>
    <dgm:cxn modelId="{B8F2D1B9-C9A4-440F-BFF1-792459848BF5}" type="presParOf" srcId="{710ABB78-1B7A-4BA7-BF71-ECB57E4DBD83}" destId="{6DC041ED-C833-4935-BD8B-7BA63DF07816}" srcOrd="1" destOrd="0" presId="urn:microsoft.com/office/officeart/2018/2/layout/IconCircleList"/>
    <dgm:cxn modelId="{804E9CD9-5EF4-41B6-9042-461B1B1170D1}" type="presParOf" srcId="{710ABB78-1B7A-4BA7-BF71-ECB57E4DBD83}" destId="{88507E4E-5132-4368-80A2-717694DF6E44}" srcOrd="2" destOrd="0" presId="urn:microsoft.com/office/officeart/2018/2/layout/IconCircleList"/>
    <dgm:cxn modelId="{05CC9323-2B5F-4934-8086-1C4FAEE0DC64}" type="presParOf" srcId="{88507E4E-5132-4368-80A2-717694DF6E44}" destId="{5C4B7B32-8A71-4DAF-9692-E9D26C3DAB20}" srcOrd="0" destOrd="0" presId="urn:microsoft.com/office/officeart/2018/2/layout/IconCircleList"/>
    <dgm:cxn modelId="{10A6ED53-01A4-478E-8CFA-7CB29912407A}" type="presParOf" srcId="{88507E4E-5132-4368-80A2-717694DF6E44}" destId="{658A0801-CEA3-416D-83D5-4B5B3F3A2F68}" srcOrd="1" destOrd="0" presId="urn:microsoft.com/office/officeart/2018/2/layout/IconCircleList"/>
    <dgm:cxn modelId="{9BF7FCD7-09FD-443D-A697-D207D5203C0A}" type="presParOf" srcId="{88507E4E-5132-4368-80A2-717694DF6E44}" destId="{27D63E0E-97C5-47B5-9763-62011292E38A}" srcOrd="2" destOrd="0" presId="urn:microsoft.com/office/officeart/2018/2/layout/IconCircleList"/>
    <dgm:cxn modelId="{DDD1ACE1-FD62-4D45-87E1-EBD9D658E44D}" type="presParOf" srcId="{88507E4E-5132-4368-80A2-717694DF6E44}" destId="{33B9AC4D-C618-4D85-BECB-2877A12D0331}" srcOrd="3" destOrd="0" presId="urn:microsoft.com/office/officeart/2018/2/layout/IconCircleList"/>
    <dgm:cxn modelId="{23522B59-C6AA-47FE-BC0C-791C736F6C1C}" type="presParOf" srcId="{710ABB78-1B7A-4BA7-BF71-ECB57E4DBD83}" destId="{2773697A-6183-4327-B151-82AF7777F461}" srcOrd="3" destOrd="0" presId="urn:microsoft.com/office/officeart/2018/2/layout/IconCircleList"/>
    <dgm:cxn modelId="{383A9D29-21AA-44EC-A577-AC09C2B396A6}" type="presParOf" srcId="{710ABB78-1B7A-4BA7-BF71-ECB57E4DBD83}" destId="{CA0FAEDE-F4D2-448D-B255-A5E68C5AFC71}" srcOrd="4" destOrd="0" presId="urn:microsoft.com/office/officeart/2018/2/layout/IconCircleList"/>
    <dgm:cxn modelId="{8B52ADF4-79D7-463D-A511-F1221F49CFC0}" type="presParOf" srcId="{CA0FAEDE-F4D2-448D-B255-A5E68C5AFC71}" destId="{D2909B3D-F9F6-460C-9663-C7BA953F3341}" srcOrd="0" destOrd="0" presId="urn:microsoft.com/office/officeart/2018/2/layout/IconCircleList"/>
    <dgm:cxn modelId="{6DCC3D08-5355-4470-946C-D7E842773A82}" type="presParOf" srcId="{CA0FAEDE-F4D2-448D-B255-A5E68C5AFC71}" destId="{66A4F089-D87B-481F-8244-C214C2C7595C}" srcOrd="1" destOrd="0" presId="urn:microsoft.com/office/officeart/2018/2/layout/IconCircleList"/>
    <dgm:cxn modelId="{10294246-3B60-41D8-88C0-B87D1B317FEA}" type="presParOf" srcId="{CA0FAEDE-F4D2-448D-B255-A5E68C5AFC71}" destId="{308F08F7-B5D8-4247-BBDF-410CBC13CB6F}" srcOrd="2" destOrd="0" presId="urn:microsoft.com/office/officeart/2018/2/layout/IconCircleList"/>
    <dgm:cxn modelId="{420A903D-06E8-437A-BA1E-38755DC7E2E1}" type="presParOf" srcId="{CA0FAEDE-F4D2-448D-B255-A5E68C5AFC71}" destId="{64B7321C-107B-4274-A99C-46D13F4A8B33}" srcOrd="3" destOrd="0" presId="urn:microsoft.com/office/officeart/2018/2/layout/IconCircleList"/>
    <dgm:cxn modelId="{69CB1605-1E7C-4781-ADE2-20AB932214ED}" type="presParOf" srcId="{710ABB78-1B7A-4BA7-BF71-ECB57E4DBD83}" destId="{A77A5611-A48E-4792-8267-5FE03B1A0AC6}" srcOrd="5" destOrd="0" presId="urn:microsoft.com/office/officeart/2018/2/layout/IconCircleList"/>
    <dgm:cxn modelId="{A73E4F3A-FA85-4644-AE1C-43A978628983}" type="presParOf" srcId="{710ABB78-1B7A-4BA7-BF71-ECB57E4DBD83}" destId="{04CBAB34-FCAD-49DE-965D-62EACDE19249}" srcOrd="6" destOrd="0" presId="urn:microsoft.com/office/officeart/2018/2/layout/IconCircleList"/>
    <dgm:cxn modelId="{FAC43B9B-921B-4749-A58A-A84FB3A7A5D4}" type="presParOf" srcId="{04CBAB34-FCAD-49DE-965D-62EACDE19249}" destId="{872B2C0E-CB1C-46AD-A44C-37D4537E72BE}" srcOrd="0" destOrd="0" presId="urn:microsoft.com/office/officeart/2018/2/layout/IconCircleList"/>
    <dgm:cxn modelId="{A00CB730-6520-42BD-9472-527F4B34364B}" type="presParOf" srcId="{04CBAB34-FCAD-49DE-965D-62EACDE19249}" destId="{B844E78E-1490-4DD0-A0C8-D0E793C57816}" srcOrd="1" destOrd="0" presId="urn:microsoft.com/office/officeart/2018/2/layout/IconCircleList"/>
    <dgm:cxn modelId="{4B0617B7-A0BD-4591-87CF-DFB17E69D95C}" type="presParOf" srcId="{04CBAB34-FCAD-49DE-965D-62EACDE19249}" destId="{D070B39E-F417-44BF-9B4C-24DFAFBB5F70}" srcOrd="2" destOrd="0" presId="urn:microsoft.com/office/officeart/2018/2/layout/IconCircleList"/>
    <dgm:cxn modelId="{67B885C0-58D9-45DC-A02E-A7145523DF29}" type="presParOf" srcId="{04CBAB34-FCAD-49DE-965D-62EACDE19249}" destId="{EDA99E99-EE3B-43CA-8FD6-5C45635E001A}" srcOrd="3" destOrd="0" presId="urn:microsoft.com/office/officeart/2018/2/layout/IconCircle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1903C-9CD9-44EA-88F5-1A802F412CE1}">
      <dsp:nvSpPr>
        <dsp:cNvPr id="0" name=""/>
        <dsp:cNvSpPr/>
      </dsp:nvSpPr>
      <dsp:spPr>
        <a:xfrm>
          <a:off x="0" y="329318"/>
          <a:ext cx="10515600" cy="11655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416560"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Initial Renewal – 20%</a:t>
          </a:r>
        </a:p>
        <a:p>
          <a:pPr marL="228600" lvl="1" indent="-228600" algn="l" defTabSz="889000">
            <a:lnSpc>
              <a:spcPct val="90000"/>
            </a:lnSpc>
            <a:spcBef>
              <a:spcPct val="0"/>
            </a:spcBef>
            <a:spcAft>
              <a:spcPct val="15000"/>
            </a:spcAft>
            <a:buChar char="•"/>
          </a:pPr>
          <a:r>
            <a:rPr lang="en-US" sz="2000" kern="1200" dirty="0"/>
            <a:t>Final Increase – 9.99%</a:t>
          </a:r>
        </a:p>
      </dsp:txBody>
      <dsp:txXfrm>
        <a:off x="0" y="329318"/>
        <a:ext cx="10515600" cy="1165500"/>
      </dsp:txXfrm>
    </dsp:sp>
    <dsp:sp modelId="{6BBF2C09-DC6D-4361-B7FA-8515D36E7DA3}">
      <dsp:nvSpPr>
        <dsp:cNvPr id="0" name=""/>
        <dsp:cNvSpPr/>
      </dsp:nvSpPr>
      <dsp:spPr>
        <a:xfrm>
          <a:off x="525780" y="34118"/>
          <a:ext cx="7360920" cy="5904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t>Health Insurance</a:t>
          </a:r>
        </a:p>
      </dsp:txBody>
      <dsp:txXfrm>
        <a:off x="554601" y="62939"/>
        <a:ext cx="7303278" cy="532758"/>
      </dsp:txXfrm>
    </dsp:sp>
    <dsp:sp modelId="{2E14C65B-F0E5-4BEC-843E-5C3BAF96B28F}">
      <dsp:nvSpPr>
        <dsp:cNvPr id="0" name=""/>
        <dsp:cNvSpPr/>
      </dsp:nvSpPr>
      <dsp:spPr>
        <a:xfrm>
          <a:off x="0" y="1898019"/>
          <a:ext cx="10515600" cy="850500"/>
        </a:xfrm>
        <a:prstGeom prst="rect">
          <a:avLst/>
        </a:prstGeom>
        <a:solidFill>
          <a:schemeClr val="lt1">
            <a:alpha val="90000"/>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416560"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3.00% increase</a:t>
          </a:r>
        </a:p>
      </dsp:txBody>
      <dsp:txXfrm>
        <a:off x="0" y="1898019"/>
        <a:ext cx="10515600" cy="850500"/>
      </dsp:txXfrm>
    </dsp:sp>
    <dsp:sp modelId="{03520B53-54DC-4308-81EB-F29582318D36}">
      <dsp:nvSpPr>
        <dsp:cNvPr id="0" name=""/>
        <dsp:cNvSpPr/>
      </dsp:nvSpPr>
      <dsp:spPr>
        <a:xfrm>
          <a:off x="525780" y="1602819"/>
          <a:ext cx="7360920" cy="590400"/>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t>Dental Insurance</a:t>
          </a:r>
        </a:p>
      </dsp:txBody>
      <dsp:txXfrm>
        <a:off x="554601" y="1631640"/>
        <a:ext cx="7303278" cy="532758"/>
      </dsp:txXfrm>
    </dsp:sp>
    <dsp:sp modelId="{72DAC341-7D97-473C-8A94-BD89F3B29934}">
      <dsp:nvSpPr>
        <dsp:cNvPr id="0" name=""/>
        <dsp:cNvSpPr/>
      </dsp:nvSpPr>
      <dsp:spPr>
        <a:xfrm>
          <a:off x="0" y="3151719"/>
          <a:ext cx="10515600" cy="1165500"/>
        </a:xfrm>
        <a:prstGeom prst="rect">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416560"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Increase to employee only tier – based on utilization</a:t>
          </a:r>
        </a:p>
        <a:p>
          <a:pPr marL="228600" lvl="1" indent="-228600" algn="l" defTabSz="889000">
            <a:lnSpc>
              <a:spcPct val="90000"/>
            </a:lnSpc>
            <a:spcBef>
              <a:spcPct val="0"/>
            </a:spcBef>
            <a:spcAft>
              <a:spcPct val="15000"/>
            </a:spcAft>
            <a:buChar char="•"/>
          </a:pPr>
          <a:r>
            <a:rPr lang="en-US" sz="2000" kern="1200" dirty="0"/>
            <a:t>Minor changes for other tiers</a:t>
          </a:r>
        </a:p>
      </dsp:txBody>
      <dsp:txXfrm>
        <a:off x="0" y="3151719"/>
        <a:ext cx="10515600" cy="1165500"/>
      </dsp:txXfrm>
    </dsp:sp>
    <dsp:sp modelId="{0FF7E473-B08C-42F8-A131-468FABC214CD}">
      <dsp:nvSpPr>
        <dsp:cNvPr id="0" name=""/>
        <dsp:cNvSpPr/>
      </dsp:nvSpPr>
      <dsp:spPr>
        <a:xfrm>
          <a:off x="525780" y="2856518"/>
          <a:ext cx="7360920" cy="590400"/>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t>Vision Insurance</a:t>
          </a:r>
        </a:p>
      </dsp:txBody>
      <dsp:txXfrm>
        <a:off x="554601" y="2885339"/>
        <a:ext cx="7303278"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5CED35-F210-493D-9DD7-080E33084910}">
      <dsp:nvSpPr>
        <dsp:cNvPr id="0" name=""/>
        <dsp:cNvSpPr/>
      </dsp:nvSpPr>
      <dsp:spPr>
        <a:xfrm>
          <a:off x="1922383" y="696"/>
          <a:ext cx="2084635" cy="125078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Equitable</a:t>
          </a:r>
        </a:p>
      </dsp:txBody>
      <dsp:txXfrm>
        <a:off x="1922383" y="696"/>
        <a:ext cx="2084635" cy="1250781"/>
      </dsp:txXfrm>
    </dsp:sp>
    <dsp:sp modelId="{6FD2CF8F-53DA-4941-8A84-6D9011E45CB4}">
      <dsp:nvSpPr>
        <dsp:cNvPr id="0" name=""/>
        <dsp:cNvSpPr/>
      </dsp:nvSpPr>
      <dsp:spPr>
        <a:xfrm>
          <a:off x="4215482" y="696"/>
          <a:ext cx="2084635" cy="125078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Removes Barriers</a:t>
          </a:r>
        </a:p>
      </dsp:txBody>
      <dsp:txXfrm>
        <a:off x="4215482" y="696"/>
        <a:ext cx="2084635" cy="1250781"/>
      </dsp:txXfrm>
    </dsp:sp>
    <dsp:sp modelId="{1BA22983-94E0-435B-90BD-2D3EAB83E40E}">
      <dsp:nvSpPr>
        <dsp:cNvPr id="0" name=""/>
        <dsp:cNvSpPr/>
      </dsp:nvSpPr>
      <dsp:spPr>
        <a:xfrm>
          <a:off x="6508581" y="696"/>
          <a:ext cx="2084635" cy="1250781"/>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Straightforward</a:t>
          </a:r>
        </a:p>
      </dsp:txBody>
      <dsp:txXfrm>
        <a:off x="6508581" y="696"/>
        <a:ext cx="2084635" cy="12507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939E6-ADEA-40C0-9DFD-0C3CCDCCA7F9}">
      <dsp:nvSpPr>
        <dsp:cNvPr id="0" name=""/>
        <dsp:cNvSpPr/>
      </dsp:nvSpPr>
      <dsp:spPr>
        <a:xfrm>
          <a:off x="0" y="1029708"/>
          <a:ext cx="3560109" cy="213606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Increase from $5,000 to $7,500</a:t>
          </a:r>
        </a:p>
      </dsp:txBody>
      <dsp:txXfrm>
        <a:off x="0" y="1029708"/>
        <a:ext cx="3560109" cy="2136065"/>
      </dsp:txXfrm>
    </dsp:sp>
    <dsp:sp modelId="{33DAB275-57B1-463D-BF53-61DF9DC89685}">
      <dsp:nvSpPr>
        <dsp:cNvPr id="0" name=""/>
        <dsp:cNvSpPr/>
      </dsp:nvSpPr>
      <dsp:spPr>
        <a:xfrm>
          <a:off x="3916119" y="1029708"/>
          <a:ext cx="3560109" cy="2136065"/>
        </a:xfrm>
        <a:prstGeom prst="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First increase in 38 years</a:t>
          </a:r>
        </a:p>
      </dsp:txBody>
      <dsp:txXfrm>
        <a:off x="3916119" y="1029708"/>
        <a:ext cx="3560109" cy="2136065"/>
      </dsp:txXfrm>
    </dsp:sp>
    <dsp:sp modelId="{0DEFD78F-9808-4265-8E82-EF2C583F3F0A}">
      <dsp:nvSpPr>
        <dsp:cNvPr id="0" name=""/>
        <dsp:cNvSpPr/>
      </dsp:nvSpPr>
      <dsp:spPr>
        <a:xfrm>
          <a:off x="7832239" y="1029708"/>
          <a:ext cx="3560109" cy="2136065"/>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Big WIN for parents!</a:t>
          </a:r>
        </a:p>
      </dsp:txBody>
      <dsp:txXfrm>
        <a:off x="7832239" y="1029708"/>
        <a:ext cx="3560109" cy="21360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65476-EFD6-476B-9D9E-EECFA8FFED02}">
      <dsp:nvSpPr>
        <dsp:cNvPr id="0" name=""/>
        <dsp:cNvSpPr/>
      </dsp:nvSpPr>
      <dsp:spPr>
        <a:xfrm>
          <a:off x="51" y="255285"/>
          <a:ext cx="4913783" cy="10080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US" sz="3500" kern="1200" dirty="0"/>
            <a:t>Short Term Disability</a:t>
          </a:r>
        </a:p>
      </dsp:txBody>
      <dsp:txXfrm>
        <a:off x="51" y="255285"/>
        <a:ext cx="4913783" cy="1008000"/>
      </dsp:txXfrm>
    </dsp:sp>
    <dsp:sp modelId="{FA32D72A-0D23-4632-A2AB-98EF897F205B}">
      <dsp:nvSpPr>
        <dsp:cNvPr id="0" name=""/>
        <dsp:cNvSpPr/>
      </dsp:nvSpPr>
      <dsp:spPr>
        <a:xfrm>
          <a:off x="51" y="1263285"/>
          <a:ext cx="4913783" cy="2594024"/>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6690" tIns="186690" rIns="248920" bIns="280035" numCol="1" spcCol="1270" anchor="t" anchorCtr="0">
          <a:noAutofit/>
        </a:bodyPr>
        <a:lstStyle/>
        <a:p>
          <a:pPr marL="285750" lvl="1" indent="-285750" algn="l" defTabSz="1555750">
            <a:lnSpc>
              <a:spcPct val="90000"/>
            </a:lnSpc>
            <a:spcBef>
              <a:spcPct val="0"/>
            </a:spcBef>
            <a:spcAft>
              <a:spcPct val="15000"/>
            </a:spcAft>
            <a:buChar char="•"/>
          </a:pPr>
          <a:r>
            <a:rPr lang="en-US" sz="3500" kern="1200" dirty="0"/>
            <a:t>Medical Reason Only</a:t>
          </a:r>
        </a:p>
        <a:p>
          <a:pPr marL="285750" lvl="1" indent="-285750" algn="l" defTabSz="1555750">
            <a:lnSpc>
              <a:spcPct val="90000"/>
            </a:lnSpc>
            <a:spcBef>
              <a:spcPct val="0"/>
            </a:spcBef>
            <a:spcAft>
              <a:spcPct val="15000"/>
            </a:spcAft>
            <a:buChar char="•"/>
          </a:pPr>
          <a:r>
            <a:rPr lang="en-US" sz="3500" kern="1200" dirty="0"/>
            <a:t>Bridges pay gap</a:t>
          </a:r>
        </a:p>
        <a:p>
          <a:pPr marL="285750" lvl="1" indent="-285750" algn="l" defTabSz="1555750">
            <a:lnSpc>
              <a:spcPct val="90000"/>
            </a:lnSpc>
            <a:spcBef>
              <a:spcPct val="0"/>
            </a:spcBef>
            <a:spcAft>
              <a:spcPct val="15000"/>
            </a:spcAft>
            <a:buChar char="•"/>
          </a:pPr>
          <a:r>
            <a:rPr lang="en-US" sz="3500" kern="1200" dirty="0"/>
            <a:t>100% premium paid by employees</a:t>
          </a:r>
        </a:p>
      </dsp:txBody>
      <dsp:txXfrm>
        <a:off x="51" y="1263285"/>
        <a:ext cx="4913783" cy="2594024"/>
      </dsp:txXfrm>
    </dsp:sp>
    <dsp:sp modelId="{4200691E-6DF0-4FDA-A5C4-D43E759ABE54}">
      <dsp:nvSpPr>
        <dsp:cNvPr id="0" name=""/>
        <dsp:cNvSpPr/>
      </dsp:nvSpPr>
      <dsp:spPr>
        <a:xfrm>
          <a:off x="5601764" y="255285"/>
          <a:ext cx="4913783" cy="1008000"/>
        </a:xfrm>
        <a:prstGeom prst="rect">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US" sz="3500" kern="1200" dirty="0"/>
            <a:t>Minnesota Paid Leave</a:t>
          </a:r>
        </a:p>
      </dsp:txBody>
      <dsp:txXfrm>
        <a:off x="5601764" y="255285"/>
        <a:ext cx="4913783" cy="1008000"/>
      </dsp:txXfrm>
    </dsp:sp>
    <dsp:sp modelId="{D848EEC0-52D4-4DB7-83CF-8F4AD5EC84BA}">
      <dsp:nvSpPr>
        <dsp:cNvPr id="0" name=""/>
        <dsp:cNvSpPr/>
      </dsp:nvSpPr>
      <dsp:spPr>
        <a:xfrm>
          <a:off x="5601764" y="1263285"/>
          <a:ext cx="4913783" cy="2594024"/>
        </a:xfrm>
        <a:prstGeom prst="rect">
          <a:avLst/>
        </a:prstGeom>
        <a:solidFill>
          <a:schemeClr val="accent5">
            <a:tint val="40000"/>
            <a:alpha val="90000"/>
            <a:hueOff val="-7391755"/>
            <a:satOff val="-12816"/>
            <a:lumOff val="-1289"/>
            <a:alphaOff val="0"/>
          </a:schemeClr>
        </a:solidFill>
        <a:ln w="12700" cap="flat" cmpd="sng" algn="ctr">
          <a:solidFill>
            <a:schemeClr val="accent5">
              <a:tint val="40000"/>
              <a:alpha val="90000"/>
              <a:hueOff val="-7391755"/>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6690" tIns="186690" rIns="248920" bIns="280035" numCol="1" spcCol="1270" anchor="t" anchorCtr="0">
          <a:noAutofit/>
        </a:bodyPr>
        <a:lstStyle/>
        <a:p>
          <a:pPr marL="285750" lvl="1" indent="-285750" algn="l" defTabSz="1555750">
            <a:lnSpc>
              <a:spcPct val="90000"/>
            </a:lnSpc>
            <a:spcBef>
              <a:spcPct val="0"/>
            </a:spcBef>
            <a:spcAft>
              <a:spcPct val="15000"/>
            </a:spcAft>
            <a:buChar char="•"/>
          </a:pPr>
          <a:r>
            <a:rPr lang="en-US" sz="3500" kern="1200" dirty="0"/>
            <a:t>Medical &amp; Family Reasons</a:t>
          </a:r>
        </a:p>
        <a:p>
          <a:pPr marL="285750" lvl="1" indent="-285750" algn="l" defTabSz="1555750">
            <a:lnSpc>
              <a:spcPct val="90000"/>
            </a:lnSpc>
            <a:spcBef>
              <a:spcPct val="0"/>
            </a:spcBef>
            <a:spcAft>
              <a:spcPct val="15000"/>
            </a:spcAft>
            <a:buChar char="•"/>
          </a:pPr>
          <a:r>
            <a:rPr lang="en-US" sz="3500" kern="1200" dirty="0"/>
            <a:t>Bridges pay gap</a:t>
          </a:r>
        </a:p>
        <a:p>
          <a:pPr marL="285750" lvl="1" indent="-285750" algn="l" defTabSz="1555750">
            <a:lnSpc>
              <a:spcPct val="90000"/>
            </a:lnSpc>
            <a:spcBef>
              <a:spcPct val="0"/>
            </a:spcBef>
            <a:spcAft>
              <a:spcPct val="15000"/>
            </a:spcAft>
            <a:buChar char="•"/>
          </a:pPr>
          <a:r>
            <a:rPr lang="en-US" sz="3500" kern="1200" dirty="0"/>
            <a:t>New tax split 50%-50%</a:t>
          </a:r>
        </a:p>
      </dsp:txBody>
      <dsp:txXfrm>
        <a:off x="5601764" y="1263285"/>
        <a:ext cx="4913783" cy="25940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2C0ED-7A5F-479F-9C2B-4A5E6565D557}">
      <dsp:nvSpPr>
        <dsp:cNvPr id="0" name=""/>
        <dsp:cNvSpPr/>
      </dsp:nvSpPr>
      <dsp:spPr>
        <a:xfrm>
          <a:off x="1371311" y="2499"/>
          <a:ext cx="3222791" cy="193367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Passive Enrollment</a:t>
          </a:r>
        </a:p>
      </dsp:txBody>
      <dsp:txXfrm>
        <a:off x="1371311" y="2499"/>
        <a:ext cx="3222791" cy="1933674"/>
      </dsp:txXfrm>
    </dsp:sp>
    <dsp:sp modelId="{DF68612B-0B31-4903-94C1-75B08E4EAB32}">
      <dsp:nvSpPr>
        <dsp:cNvPr id="0" name=""/>
        <dsp:cNvSpPr/>
      </dsp:nvSpPr>
      <dsp:spPr>
        <a:xfrm>
          <a:off x="4916382" y="2499"/>
          <a:ext cx="3222791" cy="1933674"/>
        </a:xfrm>
        <a:prstGeom prst="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Must re-enroll in FSA</a:t>
          </a:r>
        </a:p>
      </dsp:txBody>
      <dsp:txXfrm>
        <a:off x="4916382" y="2499"/>
        <a:ext cx="3222791" cy="1933674"/>
      </dsp:txXfrm>
    </dsp:sp>
    <dsp:sp modelId="{706C04C8-8AB9-49ED-8EB4-8C0E4FFFAB48}">
      <dsp:nvSpPr>
        <dsp:cNvPr id="0" name=""/>
        <dsp:cNvSpPr/>
      </dsp:nvSpPr>
      <dsp:spPr>
        <a:xfrm>
          <a:off x="1371311" y="2258453"/>
          <a:ext cx="3222791" cy="1933674"/>
        </a:xfrm>
        <a:prstGeom prst="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No changes unless QLE</a:t>
          </a:r>
        </a:p>
      </dsp:txBody>
      <dsp:txXfrm>
        <a:off x="1371311" y="2258453"/>
        <a:ext cx="3222791" cy="1933674"/>
      </dsp:txXfrm>
    </dsp:sp>
    <dsp:sp modelId="{FDDC0FEE-A7CB-4971-BA64-7911ED21C1EA}">
      <dsp:nvSpPr>
        <dsp:cNvPr id="0" name=""/>
        <dsp:cNvSpPr/>
      </dsp:nvSpPr>
      <dsp:spPr>
        <a:xfrm>
          <a:off x="4916382" y="2258453"/>
          <a:ext cx="3222791" cy="1933674"/>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Must re-enroll in HSA</a:t>
          </a:r>
        </a:p>
      </dsp:txBody>
      <dsp:txXfrm>
        <a:off x="4916382" y="2258453"/>
        <a:ext cx="3222791" cy="19336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F06F0D-CB22-4270-B649-99F140ABAE1A}">
      <dsp:nvSpPr>
        <dsp:cNvPr id="0" name=""/>
        <dsp:cNvSpPr/>
      </dsp:nvSpPr>
      <dsp:spPr>
        <a:xfrm rot="10800000">
          <a:off x="976996" y="190"/>
          <a:ext cx="3437229" cy="444913"/>
        </a:xfrm>
        <a:prstGeom prst="homePlate">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195"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kern="1200" dirty="0"/>
            <a:t>Health assessment</a:t>
          </a:r>
        </a:p>
      </dsp:txBody>
      <dsp:txXfrm rot="10800000">
        <a:off x="1088224" y="190"/>
        <a:ext cx="3326001" cy="444913"/>
      </dsp:txXfrm>
    </dsp:sp>
    <dsp:sp modelId="{ED32389E-A236-48AE-B2AF-6650593EAE32}">
      <dsp:nvSpPr>
        <dsp:cNvPr id="0" name=""/>
        <dsp:cNvSpPr/>
      </dsp:nvSpPr>
      <dsp:spPr>
        <a:xfrm>
          <a:off x="754539" y="190"/>
          <a:ext cx="444913" cy="444913"/>
        </a:xfrm>
        <a:prstGeom prst="ellipse">
          <a:avLst/>
        </a:prstGeom>
        <a:solidFill>
          <a:srgbClr val="01426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14FA2C-7C92-4AE0-8A62-748200F45E00}">
      <dsp:nvSpPr>
        <dsp:cNvPr id="0" name=""/>
        <dsp:cNvSpPr/>
      </dsp:nvSpPr>
      <dsp:spPr>
        <a:xfrm rot="10800000">
          <a:off x="976996" y="556332"/>
          <a:ext cx="3437229" cy="444913"/>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195"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Activity</a:t>
          </a:r>
        </a:p>
      </dsp:txBody>
      <dsp:txXfrm rot="10800000">
        <a:off x="1088224" y="556332"/>
        <a:ext cx="3326001" cy="444913"/>
      </dsp:txXfrm>
    </dsp:sp>
    <dsp:sp modelId="{3283904C-6F2D-4FB2-AE16-E4AB00DAF7DF}">
      <dsp:nvSpPr>
        <dsp:cNvPr id="0" name=""/>
        <dsp:cNvSpPr/>
      </dsp:nvSpPr>
      <dsp:spPr>
        <a:xfrm>
          <a:off x="754539" y="556332"/>
          <a:ext cx="444913" cy="444913"/>
        </a:xfrm>
        <a:prstGeom prst="ellipse">
          <a:avLst/>
        </a:prstGeom>
        <a:solidFill>
          <a:srgbClr val="01426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8CA93A-749E-49D9-B376-357FB76E7E23}">
      <dsp:nvSpPr>
        <dsp:cNvPr id="0" name=""/>
        <dsp:cNvSpPr/>
      </dsp:nvSpPr>
      <dsp:spPr>
        <a:xfrm rot="10800000">
          <a:off x="976996" y="1112474"/>
          <a:ext cx="3437229" cy="444913"/>
        </a:xfrm>
        <a:prstGeom prst="homePlate">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195"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Activity</a:t>
          </a:r>
        </a:p>
      </dsp:txBody>
      <dsp:txXfrm rot="10800000">
        <a:off x="1088224" y="1112474"/>
        <a:ext cx="3326001" cy="444913"/>
      </dsp:txXfrm>
    </dsp:sp>
    <dsp:sp modelId="{EB819357-1014-4855-A0EA-0B39F2F462FE}">
      <dsp:nvSpPr>
        <dsp:cNvPr id="0" name=""/>
        <dsp:cNvSpPr/>
      </dsp:nvSpPr>
      <dsp:spPr>
        <a:xfrm>
          <a:off x="754539" y="1112474"/>
          <a:ext cx="444913" cy="444913"/>
        </a:xfrm>
        <a:prstGeom prst="ellipse">
          <a:avLst/>
        </a:prstGeom>
        <a:solidFill>
          <a:srgbClr val="01426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F06F0D-CB22-4270-B649-99F140ABAE1A}">
      <dsp:nvSpPr>
        <dsp:cNvPr id="0" name=""/>
        <dsp:cNvSpPr/>
      </dsp:nvSpPr>
      <dsp:spPr>
        <a:xfrm rot="10800000">
          <a:off x="976996" y="190"/>
          <a:ext cx="3437229" cy="444913"/>
        </a:xfrm>
        <a:prstGeom prst="homePlate">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195"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kern="1200" dirty="0"/>
            <a:t>Health assessment</a:t>
          </a:r>
        </a:p>
      </dsp:txBody>
      <dsp:txXfrm rot="10800000">
        <a:off x="1088224" y="190"/>
        <a:ext cx="3326001" cy="444913"/>
      </dsp:txXfrm>
    </dsp:sp>
    <dsp:sp modelId="{ED32389E-A236-48AE-B2AF-6650593EAE32}">
      <dsp:nvSpPr>
        <dsp:cNvPr id="0" name=""/>
        <dsp:cNvSpPr/>
      </dsp:nvSpPr>
      <dsp:spPr>
        <a:xfrm>
          <a:off x="754539" y="190"/>
          <a:ext cx="444913" cy="444913"/>
        </a:xfrm>
        <a:prstGeom prst="ellipse">
          <a:avLst/>
        </a:prstGeom>
        <a:solidFill>
          <a:srgbClr val="01426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14FA2C-7C92-4AE0-8A62-748200F45E00}">
      <dsp:nvSpPr>
        <dsp:cNvPr id="0" name=""/>
        <dsp:cNvSpPr/>
      </dsp:nvSpPr>
      <dsp:spPr>
        <a:xfrm rot="10800000">
          <a:off x="976996" y="556332"/>
          <a:ext cx="3437229" cy="444913"/>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195"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Activity</a:t>
          </a:r>
        </a:p>
      </dsp:txBody>
      <dsp:txXfrm rot="10800000">
        <a:off x="1088224" y="556332"/>
        <a:ext cx="3326001" cy="444913"/>
      </dsp:txXfrm>
    </dsp:sp>
    <dsp:sp modelId="{3283904C-6F2D-4FB2-AE16-E4AB00DAF7DF}">
      <dsp:nvSpPr>
        <dsp:cNvPr id="0" name=""/>
        <dsp:cNvSpPr/>
      </dsp:nvSpPr>
      <dsp:spPr>
        <a:xfrm>
          <a:off x="754539" y="556332"/>
          <a:ext cx="444913" cy="444913"/>
        </a:xfrm>
        <a:prstGeom prst="ellipse">
          <a:avLst/>
        </a:prstGeom>
        <a:solidFill>
          <a:srgbClr val="01426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8CA93A-749E-49D9-B376-357FB76E7E23}">
      <dsp:nvSpPr>
        <dsp:cNvPr id="0" name=""/>
        <dsp:cNvSpPr/>
      </dsp:nvSpPr>
      <dsp:spPr>
        <a:xfrm rot="10800000">
          <a:off x="976996" y="1112474"/>
          <a:ext cx="3437229" cy="444913"/>
        </a:xfrm>
        <a:prstGeom prst="homePlate">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195"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Activity</a:t>
          </a:r>
        </a:p>
      </dsp:txBody>
      <dsp:txXfrm rot="10800000">
        <a:off x="1088224" y="1112474"/>
        <a:ext cx="3326001" cy="444913"/>
      </dsp:txXfrm>
    </dsp:sp>
    <dsp:sp modelId="{EB819357-1014-4855-A0EA-0B39F2F462FE}">
      <dsp:nvSpPr>
        <dsp:cNvPr id="0" name=""/>
        <dsp:cNvSpPr/>
      </dsp:nvSpPr>
      <dsp:spPr>
        <a:xfrm>
          <a:off x="754539" y="1112474"/>
          <a:ext cx="444913" cy="444913"/>
        </a:xfrm>
        <a:prstGeom prst="ellipse">
          <a:avLst/>
        </a:prstGeom>
        <a:solidFill>
          <a:srgbClr val="01426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897A2-FB70-4AEC-B8FC-3961F347A66D}">
      <dsp:nvSpPr>
        <dsp:cNvPr id="0" name=""/>
        <dsp:cNvSpPr/>
      </dsp:nvSpPr>
      <dsp:spPr>
        <a:xfrm>
          <a:off x="3218" y="16707"/>
          <a:ext cx="3138189" cy="9040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Fruits &amp; Vegetables</a:t>
          </a:r>
        </a:p>
      </dsp:txBody>
      <dsp:txXfrm>
        <a:off x="3218" y="16707"/>
        <a:ext cx="3138189" cy="904001"/>
      </dsp:txXfrm>
    </dsp:sp>
    <dsp:sp modelId="{FAF453FF-32A4-49A3-880D-C3D47D08D695}">
      <dsp:nvSpPr>
        <dsp:cNvPr id="0" name=""/>
        <dsp:cNvSpPr/>
      </dsp:nvSpPr>
      <dsp:spPr>
        <a:xfrm>
          <a:off x="0" y="920708"/>
          <a:ext cx="3138189" cy="359637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Lunch &amp; Learn: Colorectal Cancer Prevention</a:t>
          </a:r>
        </a:p>
        <a:p>
          <a:pPr marL="228600" lvl="1" indent="-228600" algn="l" defTabSz="1111250">
            <a:lnSpc>
              <a:spcPct val="90000"/>
            </a:lnSpc>
            <a:spcBef>
              <a:spcPct val="0"/>
            </a:spcBef>
            <a:spcAft>
              <a:spcPct val="15000"/>
            </a:spcAft>
            <a:buChar char="•"/>
          </a:pPr>
          <a:r>
            <a:rPr lang="en-US" sz="2500" kern="1200" dirty="0"/>
            <a:t>Nutrition Challenge or Group Coaching</a:t>
          </a:r>
        </a:p>
        <a:p>
          <a:pPr marL="228600" lvl="1" indent="-228600" algn="l" defTabSz="1111250">
            <a:lnSpc>
              <a:spcPct val="90000"/>
            </a:lnSpc>
            <a:spcBef>
              <a:spcPct val="0"/>
            </a:spcBef>
            <a:spcAft>
              <a:spcPct val="15000"/>
            </a:spcAft>
            <a:buChar char="•"/>
          </a:pPr>
          <a:r>
            <a:rPr lang="en-US" sz="2500" kern="1200" dirty="0"/>
            <a:t>Promote </a:t>
          </a:r>
          <a:r>
            <a:rPr lang="en-US" sz="2500" i="1" kern="1200" dirty="0"/>
            <a:t>Go for Fruits &amp; Veggies</a:t>
          </a:r>
        </a:p>
      </dsp:txBody>
      <dsp:txXfrm>
        <a:off x="0" y="920708"/>
        <a:ext cx="3138189" cy="3596378"/>
      </dsp:txXfrm>
    </dsp:sp>
    <dsp:sp modelId="{4B0E7B21-9D91-4590-90A6-009F7D2E0EDB}">
      <dsp:nvSpPr>
        <dsp:cNvPr id="0" name=""/>
        <dsp:cNvSpPr/>
      </dsp:nvSpPr>
      <dsp:spPr>
        <a:xfrm>
          <a:off x="3580755" y="16707"/>
          <a:ext cx="3138189" cy="9040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Heart Disease, Blood Pressure, Cholesterol</a:t>
          </a:r>
        </a:p>
      </dsp:txBody>
      <dsp:txXfrm>
        <a:off x="3580755" y="16707"/>
        <a:ext cx="3138189" cy="904001"/>
      </dsp:txXfrm>
    </dsp:sp>
    <dsp:sp modelId="{FEC050B9-FEFB-4E62-A329-8717C2BD5B17}">
      <dsp:nvSpPr>
        <dsp:cNvPr id="0" name=""/>
        <dsp:cNvSpPr/>
      </dsp:nvSpPr>
      <dsp:spPr>
        <a:xfrm>
          <a:off x="3580755" y="920708"/>
          <a:ext cx="3138189" cy="359637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November Lunch &amp; Learn: Alcohol Use Screening &amp; Interventions</a:t>
          </a:r>
        </a:p>
        <a:p>
          <a:pPr marL="228600" lvl="1" indent="-228600" algn="l" defTabSz="1111250">
            <a:lnSpc>
              <a:spcPct val="90000"/>
            </a:lnSpc>
            <a:spcBef>
              <a:spcPct val="0"/>
            </a:spcBef>
            <a:spcAft>
              <a:spcPct val="15000"/>
            </a:spcAft>
            <a:buChar char="•"/>
          </a:pPr>
          <a:r>
            <a:rPr lang="en-US" sz="2500" kern="1200" dirty="0"/>
            <a:t>Nov-Dec: Mindful Drinking Group Coaching</a:t>
          </a:r>
        </a:p>
        <a:p>
          <a:pPr marL="228600" lvl="1" indent="-228600" algn="l" defTabSz="1111250">
            <a:lnSpc>
              <a:spcPct val="90000"/>
            </a:lnSpc>
            <a:spcBef>
              <a:spcPct val="0"/>
            </a:spcBef>
            <a:spcAft>
              <a:spcPct val="15000"/>
            </a:spcAft>
            <a:buChar char="•"/>
          </a:pPr>
          <a:r>
            <a:rPr lang="en-US" sz="2500" kern="1200" dirty="0"/>
            <a:t>Lunch &amp; Learn: Heart Health</a:t>
          </a:r>
        </a:p>
      </dsp:txBody>
      <dsp:txXfrm>
        <a:off x="3580755" y="920708"/>
        <a:ext cx="3138189" cy="3596378"/>
      </dsp:txXfrm>
    </dsp:sp>
    <dsp:sp modelId="{D38D6CDC-E131-4276-B44A-3B63260B8871}">
      <dsp:nvSpPr>
        <dsp:cNvPr id="0" name=""/>
        <dsp:cNvSpPr/>
      </dsp:nvSpPr>
      <dsp:spPr>
        <a:xfrm>
          <a:off x="7158291" y="16707"/>
          <a:ext cx="3138189" cy="9040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Physical Activity</a:t>
          </a:r>
        </a:p>
      </dsp:txBody>
      <dsp:txXfrm>
        <a:off x="7158291" y="16707"/>
        <a:ext cx="3138189" cy="904001"/>
      </dsp:txXfrm>
    </dsp:sp>
    <dsp:sp modelId="{D8B57418-58F0-4E77-AD0F-92AA268EE483}">
      <dsp:nvSpPr>
        <dsp:cNvPr id="0" name=""/>
        <dsp:cNvSpPr/>
      </dsp:nvSpPr>
      <dsp:spPr>
        <a:xfrm>
          <a:off x="7158291" y="920708"/>
          <a:ext cx="3138189" cy="359637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solidFill>
                <a:srgbClr val="212020">
                  <a:hueOff val="0"/>
                  <a:satOff val="0"/>
                  <a:lumOff val="0"/>
                  <a:alphaOff val="0"/>
                </a:srgbClr>
              </a:solidFill>
              <a:latin typeface="Arial"/>
              <a:ea typeface="+mn-ea"/>
              <a:cs typeface="+mn-cs"/>
            </a:rPr>
            <a:t>Make a Move Challenge with </a:t>
          </a:r>
          <a:r>
            <a:rPr lang="en-US" sz="2300" kern="1200" dirty="0" err="1">
              <a:solidFill>
                <a:srgbClr val="212020">
                  <a:hueOff val="0"/>
                  <a:satOff val="0"/>
                  <a:lumOff val="0"/>
                  <a:alphaOff val="0"/>
                </a:srgbClr>
              </a:solidFill>
              <a:latin typeface="Arial"/>
              <a:ea typeface="+mn-ea"/>
              <a:cs typeface="+mn-cs"/>
            </a:rPr>
            <a:t>Wellbeats</a:t>
          </a:r>
          <a:endParaRPr lang="en-US" sz="2300" kern="1200" dirty="0">
            <a:solidFill>
              <a:srgbClr val="212020">
                <a:hueOff val="0"/>
                <a:satOff val="0"/>
                <a:lumOff val="0"/>
                <a:alphaOff val="0"/>
              </a:srgbClr>
            </a:solidFill>
            <a:latin typeface="Arial"/>
            <a:ea typeface="+mn-ea"/>
            <a:cs typeface="+mn-cs"/>
          </a:endParaRPr>
        </a:p>
        <a:p>
          <a:pPr marL="228600" lvl="1" indent="-228600" algn="l" defTabSz="1022350">
            <a:lnSpc>
              <a:spcPct val="90000"/>
            </a:lnSpc>
            <a:spcBef>
              <a:spcPct val="0"/>
            </a:spcBef>
            <a:spcAft>
              <a:spcPct val="15000"/>
            </a:spcAft>
            <a:buChar char="•"/>
          </a:pPr>
          <a:r>
            <a:rPr lang="en-US" sz="2300" kern="1200" dirty="0">
              <a:solidFill>
                <a:srgbClr val="212020">
                  <a:hueOff val="0"/>
                  <a:satOff val="0"/>
                  <a:lumOff val="0"/>
                  <a:alphaOff val="0"/>
                </a:srgbClr>
              </a:solidFill>
              <a:latin typeface="Arial"/>
              <a:ea typeface="+mn-ea"/>
              <a:cs typeface="+mn-cs"/>
            </a:rPr>
            <a:t>Promote WHAM Classes</a:t>
          </a:r>
        </a:p>
        <a:p>
          <a:pPr marL="228600" lvl="1" indent="-228600" algn="l" defTabSz="1022350">
            <a:lnSpc>
              <a:spcPct val="90000"/>
            </a:lnSpc>
            <a:spcBef>
              <a:spcPct val="0"/>
            </a:spcBef>
            <a:spcAft>
              <a:spcPct val="15000"/>
            </a:spcAft>
            <a:buChar char="•"/>
          </a:pPr>
          <a:r>
            <a:rPr lang="en-US" sz="2300" kern="1200" dirty="0">
              <a:solidFill>
                <a:srgbClr val="212020">
                  <a:hueOff val="0"/>
                  <a:satOff val="0"/>
                  <a:lumOff val="0"/>
                  <a:alphaOff val="0"/>
                </a:srgbClr>
              </a:solidFill>
              <a:latin typeface="Arial"/>
              <a:ea typeface="+mn-ea"/>
              <a:cs typeface="+mn-cs"/>
            </a:rPr>
            <a:t>Promote </a:t>
          </a:r>
          <a:r>
            <a:rPr lang="en-US" sz="2300" i="1" kern="1200" dirty="0">
              <a:solidFill>
                <a:srgbClr val="212020">
                  <a:hueOff val="0"/>
                  <a:satOff val="0"/>
                  <a:lumOff val="0"/>
                  <a:alphaOff val="0"/>
                </a:srgbClr>
              </a:solidFill>
              <a:latin typeface="Arial"/>
              <a:ea typeface="+mn-ea"/>
              <a:cs typeface="+mn-cs"/>
            </a:rPr>
            <a:t>10,000 Steps®</a:t>
          </a:r>
        </a:p>
        <a:p>
          <a:pPr marL="228600" lvl="1" indent="-228600" algn="l" defTabSz="1155700">
            <a:lnSpc>
              <a:spcPct val="90000"/>
            </a:lnSpc>
            <a:spcBef>
              <a:spcPct val="0"/>
            </a:spcBef>
            <a:spcAft>
              <a:spcPct val="15000"/>
            </a:spcAft>
            <a:buChar char="•"/>
          </a:pPr>
          <a:endParaRPr lang="en-US" sz="2600" kern="1200" dirty="0">
            <a:solidFill>
              <a:srgbClr val="212020">
                <a:hueOff val="0"/>
                <a:satOff val="0"/>
                <a:lumOff val="0"/>
                <a:alphaOff val="0"/>
              </a:srgbClr>
            </a:solidFill>
            <a:latin typeface="Arial"/>
            <a:ea typeface="+mn-ea"/>
            <a:cs typeface="+mn-cs"/>
          </a:endParaRPr>
        </a:p>
      </dsp:txBody>
      <dsp:txXfrm>
        <a:off x="7158291" y="920708"/>
        <a:ext cx="3138189" cy="35963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1B2D0-CDBC-470A-BB10-4A09D0F1F057}">
      <dsp:nvSpPr>
        <dsp:cNvPr id="0" name=""/>
        <dsp:cNvSpPr/>
      </dsp:nvSpPr>
      <dsp:spPr>
        <a:xfrm>
          <a:off x="94757" y="346511"/>
          <a:ext cx="828833" cy="828833"/>
        </a:xfrm>
        <a:prstGeom prst="ellipse">
          <a:avLst/>
        </a:prstGeom>
        <a:solidFill>
          <a:srgbClr val="FFB500"/>
        </a:solidFill>
        <a:ln>
          <a:noFill/>
        </a:ln>
        <a:effectLst/>
      </dsp:spPr>
      <dsp:style>
        <a:lnRef idx="0">
          <a:scrgbClr r="0" g="0" b="0"/>
        </a:lnRef>
        <a:fillRef idx="1">
          <a:scrgbClr r="0" g="0" b="0"/>
        </a:fillRef>
        <a:effectRef idx="0">
          <a:scrgbClr r="0" g="0" b="0"/>
        </a:effectRef>
        <a:fontRef idx="minor"/>
      </dsp:style>
    </dsp:sp>
    <dsp:sp modelId="{7B57427B-A724-4B62-B246-7A82FF5B9547}">
      <dsp:nvSpPr>
        <dsp:cNvPr id="0" name=""/>
        <dsp:cNvSpPr/>
      </dsp:nvSpPr>
      <dsp:spPr>
        <a:xfrm>
          <a:off x="268815" y="521975"/>
          <a:ext cx="480723" cy="4807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87161F-E6D5-4B15-B85E-95195FA35AC1}">
      <dsp:nvSpPr>
        <dsp:cNvPr id="0" name=""/>
        <dsp:cNvSpPr/>
      </dsp:nvSpPr>
      <dsp:spPr>
        <a:xfrm>
          <a:off x="1090355" y="95764"/>
          <a:ext cx="1953679" cy="1330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Help identify your values and transform goals into action</a:t>
          </a:r>
        </a:p>
      </dsp:txBody>
      <dsp:txXfrm>
        <a:off x="1090355" y="95764"/>
        <a:ext cx="1953679" cy="1330328"/>
      </dsp:txXfrm>
    </dsp:sp>
    <dsp:sp modelId="{5C4B7B32-8A71-4DAF-9692-E9D26C3DAB20}">
      <dsp:nvSpPr>
        <dsp:cNvPr id="0" name=""/>
        <dsp:cNvSpPr/>
      </dsp:nvSpPr>
      <dsp:spPr>
        <a:xfrm>
          <a:off x="3395293" y="380800"/>
          <a:ext cx="828833" cy="828833"/>
        </a:xfrm>
        <a:prstGeom prst="ellipse">
          <a:avLst/>
        </a:prstGeom>
        <a:solidFill>
          <a:srgbClr val="FFB500"/>
        </a:solidFill>
        <a:ln>
          <a:noFill/>
        </a:ln>
        <a:effectLst/>
      </dsp:spPr>
      <dsp:style>
        <a:lnRef idx="0">
          <a:scrgbClr r="0" g="0" b="0"/>
        </a:lnRef>
        <a:fillRef idx="1">
          <a:scrgbClr r="0" g="0" b="0"/>
        </a:fillRef>
        <a:effectRef idx="0">
          <a:scrgbClr r="0" g="0" b="0"/>
        </a:effectRef>
        <a:fontRef idx="minor"/>
      </dsp:style>
    </dsp:sp>
    <dsp:sp modelId="{658A0801-CEA3-416D-83D5-4B5B3F3A2F68}">
      <dsp:nvSpPr>
        <dsp:cNvPr id="0" name=""/>
        <dsp:cNvSpPr/>
      </dsp:nvSpPr>
      <dsp:spPr>
        <a:xfrm>
          <a:off x="3585858" y="542112"/>
          <a:ext cx="480723" cy="4807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B9AC4D-C618-4D85-BECB-2877A12D0331}">
      <dsp:nvSpPr>
        <dsp:cNvPr id="0" name=""/>
        <dsp:cNvSpPr/>
      </dsp:nvSpPr>
      <dsp:spPr>
        <a:xfrm>
          <a:off x="4348398" y="365715"/>
          <a:ext cx="1953679" cy="828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Choose topics that are important to you and move towards your own vision of well-being</a:t>
          </a:r>
        </a:p>
      </dsp:txBody>
      <dsp:txXfrm>
        <a:off x="4348398" y="365715"/>
        <a:ext cx="1953679" cy="828833"/>
      </dsp:txXfrm>
    </dsp:sp>
    <dsp:sp modelId="{D2909B3D-F9F6-460C-9663-C7BA953F3341}">
      <dsp:nvSpPr>
        <dsp:cNvPr id="0" name=""/>
        <dsp:cNvSpPr/>
      </dsp:nvSpPr>
      <dsp:spPr>
        <a:xfrm>
          <a:off x="83328" y="2554034"/>
          <a:ext cx="828833" cy="828833"/>
        </a:xfrm>
        <a:prstGeom prst="ellipse">
          <a:avLst/>
        </a:prstGeom>
        <a:solidFill>
          <a:srgbClr val="FFB500"/>
        </a:solidFill>
        <a:ln>
          <a:noFill/>
        </a:ln>
        <a:effectLst/>
      </dsp:spPr>
      <dsp:style>
        <a:lnRef idx="0">
          <a:scrgbClr r="0" g="0" b="0"/>
        </a:lnRef>
        <a:fillRef idx="1">
          <a:scrgbClr r="0" g="0" b="0"/>
        </a:fillRef>
        <a:effectRef idx="0">
          <a:scrgbClr r="0" g="0" b="0"/>
        </a:effectRef>
        <a:fontRef idx="minor"/>
      </dsp:style>
    </dsp:sp>
    <dsp:sp modelId="{66A4F089-D87B-481F-8244-C214C2C7595C}">
      <dsp:nvSpPr>
        <dsp:cNvPr id="0" name=""/>
        <dsp:cNvSpPr/>
      </dsp:nvSpPr>
      <dsp:spPr>
        <a:xfrm>
          <a:off x="257383" y="2728089"/>
          <a:ext cx="480723" cy="4807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B7321C-107B-4274-A99C-46D13F4A8B33}">
      <dsp:nvSpPr>
        <dsp:cNvPr id="0" name=""/>
        <dsp:cNvSpPr/>
      </dsp:nvSpPr>
      <dsp:spPr>
        <a:xfrm>
          <a:off x="1089769" y="2554034"/>
          <a:ext cx="1953679" cy="828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Mobilize your internal strengths and external resource</a:t>
          </a:r>
        </a:p>
      </dsp:txBody>
      <dsp:txXfrm>
        <a:off x="1089769" y="2554034"/>
        <a:ext cx="1953679" cy="828833"/>
      </dsp:txXfrm>
    </dsp:sp>
    <dsp:sp modelId="{872B2C0E-CB1C-46AD-A44C-37D4537E72BE}">
      <dsp:nvSpPr>
        <dsp:cNvPr id="0" name=""/>
        <dsp:cNvSpPr/>
      </dsp:nvSpPr>
      <dsp:spPr>
        <a:xfrm>
          <a:off x="3383863" y="2554034"/>
          <a:ext cx="828833" cy="828833"/>
        </a:xfrm>
        <a:prstGeom prst="ellipse">
          <a:avLst/>
        </a:prstGeom>
        <a:solidFill>
          <a:srgbClr val="FFB500"/>
        </a:solidFill>
        <a:ln>
          <a:noFill/>
        </a:ln>
        <a:effectLst/>
      </dsp:spPr>
      <dsp:style>
        <a:lnRef idx="0">
          <a:scrgbClr r="0" g="0" b="0"/>
        </a:lnRef>
        <a:fillRef idx="1">
          <a:scrgbClr r="0" g="0" b="0"/>
        </a:fillRef>
        <a:effectRef idx="0">
          <a:scrgbClr r="0" g="0" b="0"/>
        </a:effectRef>
        <a:fontRef idx="minor"/>
      </dsp:style>
    </dsp:sp>
    <dsp:sp modelId="{B844E78E-1490-4DD0-A0C8-D0E793C57816}">
      <dsp:nvSpPr>
        <dsp:cNvPr id="0" name=""/>
        <dsp:cNvSpPr/>
      </dsp:nvSpPr>
      <dsp:spPr>
        <a:xfrm>
          <a:off x="3557918" y="2728089"/>
          <a:ext cx="480723" cy="4807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A99E99-EE3B-43CA-8FD6-5C45635E001A}">
      <dsp:nvSpPr>
        <dsp:cNvPr id="0" name=""/>
        <dsp:cNvSpPr/>
      </dsp:nvSpPr>
      <dsp:spPr>
        <a:xfrm>
          <a:off x="4390304" y="2554034"/>
          <a:ext cx="1953679" cy="828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Achieve greater balance, create better boundaries and experience thriving!</a:t>
          </a:r>
        </a:p>
      </dsp:txBody>
      <dsp:txXfrm>
        <a:off x="4390304" y="2554034"/>
        <a:ext cx="1953679" cy="82883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7313" y="0"/>
            <a:ext cx="2982912" cy="466725"/>
          </a:xfrm>
          <a:prstGeom prst="rect">
            <a:avLst/>
          </a:prstGeom>
        </p:spPr>
        <p:txBody>
          <a:bodyPr vert="horz" lIns="91440" tIns="45720" rIns="91440" bIns="45720" rtlCol="0"/>
          <a:lstStyle>
            <a:lvl1pPr algn="r">
              <a:defRPr sz="1200"/>
            </a:lvl1pPr>
          </a:lstStyle>
          <a:p>
            <a:fld id="{B5A71638-3C4A-4784-A3E7-E16E78965AE9}" type="datetimeFigureOut">
              <a:rPr lang="en-US" smtClean="0"/>
              <a:t>10/22/2025</a:t>
            </a:fld>
            <a:endParaRPr lang="en-US"/>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473575"/>
            <a:ext cx="55054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7313" y="8829675"/>
            <a:ext cx="2982912" cy="466725"/>
          </a:xfrm>
          <a:prstGeom prst="rect">
            <a:avLst/>
          </a:prstGeom>
        </p:spPr>
        <p:txBody>
          <a:bodyPr vert="horz" lIns="91440" tIns="45720" rIns="91440" bIns="45720" rtlCol="0" anchor="b"/>
          <a:lstStyle>
            <a:lvl1pPr algn="r">
              <a:defRPr sz="1200"/>
            </a:lvl1pPr>
          </a:lstStyle>
          <a:p>
            <a:fld id="{4C089C5A-44E2-4CB9-B862-BE9F70BA2929}" type="slidenum">
              <a:rPr lang="en-US" smtClean="0"/>
              <a:t>‹#›</a:t>
            </a:fld>
            <a:endParaRPr lang="en-US"/>
          </a:p>
        </p:txBody>
      </p:sp>
    </p:spTree>
    <p:extLst>
      <p:ext uri="{BB962C8B-B14F-4D97-AF65-F5344CB8AC3E}">
        <p14:creationId xmlns:p14="http://schemas.microsoft.com/office/powerpoint/2010/main" val="2134421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1</a:t>
            </a:fld>
            <a:endParaRPr lang="en-US"/>
          </a:p>
        </p:txBody>
      </p:sp>
    </p:spTree>
    <p:extLst>
      <p:ext uri="{BB962C8B-B14F-4D97-AF65-F5344CB8AC3E}">
        <p14:creationId xmlns:p14="http://schemas.microsoft.com/office/powerpoint/2010/main" val="2440245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2</a:t>
            </a:fld>
            <a:endParaRPr lang="en-US"/>
          </a:p>
        </p:txBody>
      </p:sp>
    </p:spTree>
    <p:extLst>
      <p:ext uri="{BB962C8B-B14F-4D97-AF65-F5344CB8AC3E}">
        <p14:creationId xmlns:p14="http://schemas.microsoft.com/office/powerpoint/2010/main" val="2624461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3</a:t>
            </a:fld>
            <a:endParaRPr lang="en-US"/>
          </a:p>
        </p:txBody>
      </p:sp>
    </p:spTree>
    <p:extLst>
      <p:ext uri="{BB962C8B-B14F-4D97-AF65-F5344CB8AC3E}">
        <p14:creationId xmlns:p14="http://schemas.microsoft.com/office/powerpoint/2010/main" val="1929696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4</a:t>
            </a:fld>
            <a:endParaRPr lang="en-US"/>
          </a:p>
        </p:txBody>
      </p:sp>
    </p:spTree>
    <p:extLst>
      <p:ext uri="{BB962C8B-B14F-4D97-AF65-F5344CB8AC3E}">
        <p14:creationId xmlns:p14="http://schemas.microsoft.com/office/powerpoint/2010/main" val="758354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5</a:t>
            </a:fld>
            <a:endParaRPr lang="en-US"/>
          </a:p>
        </p:txBody>
      </p:sp>
    </p:spTree>
    <p:extLst>
      <p:ext uri="{BB962C8B-B14F-4D97-AF65-F5344CB8AC3E}">
        <p14:creationId xmlns:p14="http://schemas.microsoft.com/office/powerpoint/2010/main" val="4293919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4C089C5A-44E2-4CB9-B862-BE9F70BA2929}" type="slidenum">
              <a:rPr lang="en-US" smtClean="0"/>
              <a:t>6</a:t>
            </a:fld>
            <a:endParaRPr lang="en-US"/>
          </a:p>
        </p:txBody>
      </p:sp>
    </p:spTree>
    <p:extLst>
      <p:ext uri="{BB962C8B-B14F-4D97-AF65-F5344CB8AC3E}">
        <p14:creationId xmlns:p14="http://schemas.microsoft.com/office/powerpoint/2010/main" val="1658627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7</a:t>
            </a:fld>
            <a:endParaRPr lang="en-US"/>
          </a:p>
        </p:txBody>
      </p:sp>
    </p:spTree>
    <p:extLst>
      <p:ext uri="{BB962C8B-B14F-4D97-AF65-F5344CB8AC3E}">
        <p14:creationId xmlns:p14="http://schemas.microsoft.com/office/powerpoint/2010/main" val="1241840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4C089C5A-44E2-4CB9-B862-BE9F70BA2929}" type="slidenum">
              <a:rPr lang="en-US" smtClean="0"/>
              <a:t>8</a:t>
            </a:fld>
            <a:endParaRPr lang="en-US"/>
          </a:p>
        </p:txBody>
      </p:sp>
    </p:spTree>
    <p:extLst>
      <p:ext uri="{BB962C8B-B14F-4D97-AF65-F5344CB8AC3E}">
        <p14:creationId xmlns:p14="http://schemas.microsoft.com/office/powerpoint/2010/main" val="390361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9</a:t>
            </a:fld>
            <a:endParaRPr lang="en-US"/>
          </a:p>
        </p:txBody>
      </p:sp>
    </p:spTree>
    <p:extLst>
      <p:ext uri="{BB962C8B-B14F-4D97-AF65-F5344CB8AC3E}">
        <p14:creationId xmlns:p14="http://schemas.microsoft.com/office/powerpoint/2010/main" val="3400453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21</a:t>
            </a:fld>
            <a:endParaRPr lang="en-US"/>
          </a:p>
        </p:txBody>
      </p:sp>
    </p:spTree>
    <p:extLst>
      <p:ext uri="{BB962C8B-B14F-4D97-AF65-F5344CB8AC3E}">
        <p14:creationId xmlns:p14="http://schemas.microsoft.com/office/powerpoint/2010/main" val="1793270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Reference MN Paid leave may reduce the need.</a:t>
            </a:r>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38</a:t>
            </a:fld>
            <a:endParaRPr lang="en-US"/>
          </a:p>
        </p:txBody>
      </p:sp>
    </p:spTree>
    <p:extLst>
      <p:ext uri="{BB962C8B-B14F-4D97-AF65-F5344CB8AC3E}">
        <p14:creationId xmlns:p14="http://schemas.microsoft.com/office/powerpoint/2010/main" val="2348692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44</a:t>
            </a:fld>
            <a:endParaRPr lang="en-US"/>
          </a:p>
        </p:txBody>
      </p:sp>
    </p:spTree>
    <p:extLst>
      <p:ext uri="{BB962C8B-B14F-4D97-AF65-F5344CB8AC3E}">
        <p14:creationId xmlns:p14="http://schemas.microsoft.com/office/powerpoint/2010/main" val="1160262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45</a:t>
            </a:fld>
            <a:endParaRPr lang="en-US"/>
          </a:p>
        </p:txBody>
      </p:sp>
    </p:spTree>
    <p:extLst>
      <p:ext uri="{BB962C8B-B14F-4D97-AF65-F5344CB8AC3E}">
        <p14:creationId xmlns:p14="http://schemas.microsoft.com/office/powerpoint/2010/main" val="4040192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46</a:t>
            </a:fld>
            <a:endParaRPr lang="en-US"/>
          </a:p>
        </p:txBody>
      </p:sp>
    </p:spTree>
    <p:extLst>
      <p:ext uri="{BB962C8B-B14F-4D97-AF65-F5344CB8AC3E}">
        <p14:creationId xmlns:p14="http://schemas.microsoft.com/office/powerpoint/2010/main" val="136059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47</a:t>
            </a:fld>
            <a:endParaRPr lang="en-US"/>
          </a:p>
        </p:txBody>
      </p:sp>
    </p:spTree>
    <p:extLst>
      <p:ext uri="{BB962C8B-B14F-4D97-AF65-F5344CB8AC3E}">
        <p14:creationId xmlns:p14="http://schemas.microsoft.com/office/powerpoint/2010/main" val="2210388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a:p>
            <a:r>
              <a:rPr lang="en-US" dirty="0"/>
              <a:t>In this example, the employee does want to make additional employee contributions on top of receiving Macalester’s contributions. </a:t>
            </a:r>
          </a:p>
          <a:p>
            <a:endParaRPr lang="en-US" dirty="0"/>
          </a:p>
          <a:p>
            <a:r>
              <a:rPr lang="en-US" dirty="0"/>
              <a:t>The employee will need to enter in the annual amount they want to contribute, and this example, that’s $600. They will then need to save that election. This allows both the employee and employer contribution to be set up. </a:t>
            </a:r>
          </a:p>
          <a:p>
            <a:endParaRPr lang="en-US" dirty="0"/>
          </a:p>
          <a:p>
            <a:r>
              <a:rPr lang="en-US" dirty="0"/>
              <a:t>We can see that the employees cost is $50/month and the employer contribution is $140/month. </a:t>
            </a:r>
          </a:p>
          <a:p>
            <a:endParaRPr lang="en-US" dirty="0"/>
          </a:p>
          <a:p>
            <a:r>
              <a:rPr lang="en-US" dirty="0"/>
              <a:t>We will be auditing all HDHP enrollees to ensure that HSA elections are made so that the employer contribution is set up.  If you have any questions while enrolling please feel free to reach out to myself, Stacy Peterson or HR@macalester.edu</a:t>
            </a:r>
          </a:p>
          <a:p>
            <a:endParaRPr lang="en-US" dirty="0"/>
          </a:p>
        </p:txBody>
      </p:sp>
      <p:sp>
        <p:nvSpPr>
          <p:cNvPr id="4" name="Slide Number Placeholder 3"/>
          <p:cNvSpPr>
            <a:spLocks noGrp="1"/>
          </p:cNvSpPr>
          <p:nvPr>
            <p:ph type="sldNum" sz="quarter" idx="5"/>
          </p:nvPr>
        </p:nvSpPr>
        <p:spPr/>
        <p:txBody>
          <a:bodyPr/>
          <a:lstStyle/>
          <a:p>
            <a:fld id="{4C089C5A-44E2-4CB9-B862-BE9F70BA2929}" type="slidenum">
              <a:rPr lang="en-US" smtClean="0"/>
              <a:t>48</a:t>
            </a:fld>
            <a:endParaRPr lang="en-US"/>
          </a:p>
        </p:txBody>
      </p:sp>
    </p:spTree>
    <p:extLst>
      <p:ext uri="{BB962C8B-B14F-4D97-AF65-F5344CB8AC3E}">
        <p14:creationId xmlns:p14="http://schemas.microsoft.com/office/powerpoint/2010/main" val="1352457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2838B-5893-453B-A1B2-3D4824D7FB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9019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42E24-FA7F-90B5-635A-AFCBC7951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3D918-9CBB-9E8E-1BB0-361523184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CDD6AA-46FB-B88D-A3FE-2FA86D3A43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3796F5-82A6-28F1-84DD-31E18DD60E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2838B-5893-453B-A1B2-3D4824D7FB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7936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42E24-FA7F-90B5-635A-AFCBC7951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3D918-9CBB-9E8E-1BB0-361523184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CDD6AA-46FB-B88D-A3FE-2FA86D3A43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3796F5-82A6-28F1-84DD-31E18DD60E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2838B-5893-453B-A1B2-3D4824D7FB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618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42E24-FA7F-90B5-635A-AFCBC7951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3D918-9CBB-9E8E-1BB0-361523184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CDD6AA-46FB-B88D-A3FE-2FA86D3A43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3796F5-82A6-28F1-84DD-31E18DD60E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2838B-5893-453B-A1B2-3D4824D7FB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803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2838B-5893-453B-A1B2-3D4824D7FB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9964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F5A916-4AF0-4BA1-9501-8389532EBCDD}" type="slidenum">
              <a:rPr lang="en-US" smtClean="0"/>
              <a:t>60</a:t>
            </a:fld>
            <a:endParaRPr lang="en-US" dirty="0"/>
          </a:p>
        </p:txBody>
      </p:sp>
    </p:spTree>
    <p:extLst>
      <p:ext uri="{BB962C8B-B14F-4D97-AF65-F5344CB8AC3E}">
        <p14:creationId xmlns:p14="http://schemas.microsoft.com/office/powerpoint/2010/main" val="1885497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C8AA7-8078-6A82-E582-11A8992A3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5B11E-269A-B60C-F833-AC88AEC833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EA12F-D880-0CB0-D843-58CAF665BB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551DC9A-73D9-87BA-5B47-E7D7972E61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8CEF6-632E-43A7-8315-2FF0F5FA014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9655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2838B-5893-453B-A1B2-3D4824D7FB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16859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B2838B-5893-453B-A1B2-3D4824D7FBC8}" type="slidenum">
              <a:rPr lang="en-US" smtClean="0"/>
              <a:t>63</a:t>
            </a:fld>
            <a:endParaRPr lang="en-US"/>
          </a:p>
        </p:txBody>
      </p:sp>
    </p:spTree>
    <p:extLst>
      <p:ext uri="{BB962C8B-B14F-4D97-AF65-F5344CB8AC3E}">
        <p14:creationId xmlns:p14="http://schemas.microsoft.com/office/powerpoint/2010/main" val="3211653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701C2-2772-701A-53C6-C8B8A73248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519FBB-F7C3-3502-0868-B1EAE21E55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648318-EC2A-A11B-58BB-C05F4DB6EF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D0B47B1-C372-C4F0-9872-1A734F641A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8CEF6-632E-43A7-8315-2FF0F5FA014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2676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E27CE-1818-F6B8-8CDE-9D5F6295A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0B170-1737-1BEA-2DBC-CE7B712D84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2FB455-1AEE-12A9-BD8F-7FEBCD27FF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F3BF9A47-5F95-ECFF-1963-B0FEDE1891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8CEF6-632E-43A7-8315-2FF0F5FA014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53728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20449-C28C-53D9-08D1-982B8805B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54BE1-7D4D-EDEC-07FE-A7692021C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4DD6D7-0201-A688-1A69-5ADEC75329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C335661-4B4A-C9F8-11D3-B6D9748AC4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8CEF6-632E-43A7-8315-2FF0F5FA014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1752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2431174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2365539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3444717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4260497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2169211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3152559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201795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237125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2917630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1944156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CA157F-33AE-416A-BADB-A960806B848F}" type="datetimeFigureOut">
              <a:rPr lang="en-US" smtClean="0"/>
              <a:t>10/22/2025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208F0-3296-4B8A-BC77-8DF636634EEF}" type="slidenum">
              <a:rPr lang="en-US" smtClean="0"/>
              <a:t>‹#›</a:t>
            </a:fld>
            <a:endParaRPr lang="en-US" dirty="0"/>
          </a:p>
        </p:txBody>
      </p:sp>
    </p:spTree>
    <p:extLst>
      <p:ext uri="{BB962C8B-B14F-4D97-AF65-F5344CB8AC3E}">
        <p14:creationId xmlns:p14="http://schemas.microsoft.com/office/powerpoint/2010/main" val="3408702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CA157F-33AE-416A-BADB-A960806B848F}" type="datetimeFigureOut">
              <a:rPr lang="en-US" smtClean="0"/>
              <a:t>10/22/2025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D208F0-3296-4B8A-BC77-8DF636634EEF}" type="slidenum">
              <a:rPr lang="en-US" smtClean="0"/>
              <a:t>‹#›</a:t>
            </a:fld>
            <a:endParaRPr lang="en-US" dirty="0"/>
          </a:p>
        </p:txBody>
      </p:sp>
    </p:spTree>
    <p:extLst>
      <p:ext uri="{BB962C8B-B14F-4D97-AF65-F5344CB8AC3E}">
        <p14:creationId xmlns:p14="http://schemas.microsoft.com/office/powerpoint/2010/main" val="3195406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healthpartners.com/openaccess"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deltadentalmn.org/find-a-dentist"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vsp.com/"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hyperlink" Target="http://www.vsp.com/offers"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mailto:BRCMT@usi.com"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7.xml"/><Relationship Id="rId5" Type="http://schemas.openxmlformats.org/officeDocument/2006/relationships/image" Target="../media/image32.jp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6.svg"/></Relationships>
</file>

<file path=ppt/slides/_rels/slide52.xml.rels><?xml version="1.0" encoding="UTF-8" standalone="yes"?>
<Relationships xmlns="http://schemas.openxmlformats.org/package/2006/relationships"><Relationship Id="rId8" Type="http://schemas.microsoft.com/office/2007/relationships/diagramDrawing" Target="../diagrams/drawing6.xml"/><Relationship Id="rId13" Type="http://schemas.microsoft.com/office/2007/relationships/diagramDrawing" Target="../diagrams/drawing7.xml"/><Relationship Id="rId3" Type="http://schemas.openxmlformats.org/officeDocument/2006/relationships/image" Target="../media/image2.png"/><Relationship Id="rId7" Type="http://schemas.openxmlformats.org/officeDocument/2006/relationships/diagramColors" Target="../diagrams/colors6.xml"/><Relationship Id="rId12" Type="http://schemas.openxmlformats.org/officeDocument/2006/relationships/diagramColors" Target="../diagrams/colors7.xml"/><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diagramQuickStyle" Target="../diagrams/quickStyle6.xml"/><Relationship Id="rId11" Type="http://schemas.openxmlformats.org/officeDocument/2006/relationships/diagramQuickStyle" Target="../diagrams/quickStyle7.xml"/><Relationship Id="rId5" Type="http://schemas.openxmlformats.org/officeDocument/2006/relationships/diagramLayout" Target="../diagrams/layout6.xml"/><Relationship Id="rId10" Type="http://schemas.openxmlformats.org/officeDocument/2006/relationships/diagramLayout" Target="../diagrams/layout7.xml"/><Relationship Id="rId4" Type="http://schemas.openxmlformats.org/officeDocument/2006/relationships/diagramData" Target="../diagrams/data6.xml"/><Relationship Id="rId9" Type="http://schemas.openxmlformats.org/officeDocument/2006/relationships/diagramData" Target="../diagrams/data7.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chart" Target="../charts/chart4.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3.svg"/><Relationship Id="rId4" Type="http://schemas.openxmlformats.org/officeDocument/2006/relationships/image" Target="../media/image42.png"/></Relationships>
</file>

<file path=ppt/slides/_rels/slide61.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7.jpg"/><Relationship Id="rId7" Type="http://schemas.openxmlformats.org/officeDocument/2006/relationships/diagramQuickStyle" Target="../diagrams/quickStyle8.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2.png"/><Relationship Id="rId9" Type="http://schemas.microsoft.com/office/2007/relationships/diagramDrawing" Target="../diagrams/drawing8.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3" Type="http://schemas.openxmlformats.org/officeDocument/2006/relationships/image" Target="../media/image45.jp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2.png"/><Relationship Id="rId9" Type="http://schemas.openxmlformats.org/officeDocument/2006/relationships/image" Target="../media/image50.png"/><Relationship Id="rId14" Type="http://schemas.openxmlformats.org/officeDocument/2006/relationships/image" Target="../media/image55.svg"/></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57.svg"/></Relationships>
</file>

<file path=ppt/slides/_rels/slide6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7.jpg"/><Relationship Id="rId7" Type="http://schemas.openxmlformats.org/officeDocument/2006/relationships/diagramLayout" Target="../diagrams/layout9.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diagramData" Target="../diagrams/data9.xml"/><Relationship Id="rId5" Type="http://schemas.openxmlformats.org/officeDocument/2006/relationships/image" Target="../media/image2.png"/><Relationship Id="rId10" Type="http://schemas.microsoft.com/office/2007/relationships/diagramDrawing" Target="../diagrams/drawing9.xml"/><Relationship Id="rId4" Type="http://schemas.openxmlformats.org/officeDocument/2006/relationships/image" Target="../media/image58.jpg"/><Relationship Id="rId9" Type="http://schemas.openxmlformats.org/officeDocument/2006/relationships/diagramColors" Target="../diagrams/colors9.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30.jpg"/><Relationship Id="rId1" Type="http://schemas.openxmlformats.org/officeDocument/2006/relationships/slideLayout" Target="../slideLayouts/slideLayout7.xml"/><Relationship Id="rId5" Type="http://schemas.openxmlformats.org/officeDocument/2006/relationships/image" Target="../media/image39.svg"/><Relationship Id="rId4" Type="http://schemas.openxmlformats.org/officeDocument/2006/relationships/image" Target="../media/image38.png"/></Relationships>
</file>

<file path=ppt/slides/_rels/slide69.xml.rels><?xml version="1.0" encoding="UTF-8" standalone="yes"?>
<Relationships xmlns="http://schemas.openxmlformats.org/package/2006/relationships"><Relationship Id="rId3" Type="http://schemas.openxmlformats.org/officeDocument/2006/relationships/hyperlink" Target="mailto:hr@macalester.edu" TargetMode="External"/><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1EF6ED-7D8B-DF35-4971-5CE48194712E}"/>
              </a:ext>
            </a:extLst>
          </p:cNvPr>
          <p:cNvPicPr>
            <a:picLocks noChangeAspect="1"/>
          </p:cNvPicPr>
          <p:nvPr/>
        </p:nvPicPr>
        <p:blipFill rotWithShape="1">
          <a:blip r:embed="rId3">
            <a:extLst>
              <a:ext uri="{28A0092B-C50C-407E-A947-70E740481C1C}">
                <a14:useLocalDpi xmlns:a14="http://schemas.microsoft.com/office/drawing/2010/main" val="0"/>
              </a:ext>
            </a:extLst>
          </a:blip>
          <a:srcRect l="8656" t="-5" r="5395" b="5"/>
          <a:stretch/>
        </p:blipFill>
        <p:spPr bwMode="auto">
          <a:xfrm>
            <a:off x="0" y="0"/>
            <a:ext cx="12192000" cy="10041460"/>
          </a:xfrm>
          <a:prstGeom prst="rect">
            <a:avLst/>
          </a:prstGeom>
          <a:noFill/>
          <a:ln>
            <a:noFill/>
          </a:ln>
          <a:extLst>
            <a:ext uri="{53640926-AAD7-44D8-BBD7-CCE9431645EC}">
              <a14:shadowObscured xmlns:a14="http://schemas.microsoft.com/office/drawing/2010/main"/>
            </a:ext>
          </a:extLst>
        </p:spPr>
      </p:pic>
      <p:pic>
        <p:nvPicPr>
          <p:cNvPr id="12" name="Picture 11" descr="Headers-MacBlue-PP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279975"/>
            <a:ext cx="12192000" cy="815662"/>
          </a:xfrm>
          <a:prstGeom prst="rect">
            <a:avLst/>
          </a:prstGeom>
        </p:spPr>
      </p:pic>
      <p:sp>
        <p:nvSpPr>
          <p:cNvPr id="7" name="Rectangle 6">
            <a:extLst>
              <a:ext uri="{FF2B5EF4-FFF2-40B4-BE49-F238E27FC236}">
                <a16:creationId xmlns:a16="http://schemas.microsoft.com/office/drawing/2014/main" id="{7ECD7AEC-26C9-81F3-5F6D-C13B2B9D6DDE}"/>
              </a:ext>
            </a:extLst>
          </p:cNvPr>
          <p:cNvSpPr/>
          <p:nvPr/>
        </p:nvSpPr>
        <p:spPr>
          <a:xfrm>
            <a:off x="7867397" y="578025"/>
            <a:ext cx="3780155" cy="1052830"/>
          </a:xfrm>
          <a:prstGeom prst="rect">
            <a:avLst/>
          </a:prstGeom>
          <a:solidFill>
            <a:srgbClr val="FFFFFF">
              <a:alpha val="40000"/>
            </a:srgb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pic>
        <p:nvPicPr>
          <p:cNvPr id="6" name="Picture 5" descr="Blue letters on a black background&#10;&#10;Description automatically generated">
            <a:extLst>
              <a:ext uri="{FF2B5EF4-FFF2-40B4-BE49-F238E27FC236}">
                <a16:creationId xmlns:a16="http://schemas.microsoft.com/office/drawing/2014/main" id="{9F6ADD3D-4D57-3F7F-8982-0087B088972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397" y="620253"/>
            <a:ext cx="3684270" cy="968375"/>
          </a:xfrm>
          <a:prstGeom prst="rect">
            <a:avLst/>
          </a:prstGeom>
          <a:noFill/>
          <a:ln>
            <a:noFill/>
          </a:ln>
        </p:spPr>
      </p:pic>
      <p:sp>
        <p:nvSpPr>
          <p:cNvPr id="8" name="Text Box 2">
            <a:extLst>
              <a:ext uri="{FF2B5EF4-FFF2-40B4-BE49-F238E27FC236}">
                <a16:creationId xmlns:a16="http://schemas.microsoft.com/office/drawing/2014/main" id="{4A7B3848-089B-94C2-8F8D-2C9B7A6B2C54}"/>
              </a:ext>
            </a:extLst>
          </p:cNvPr>
          <p:cNvSpPr txBox="1">
            <a:spLocks noChangeArrowheads="1"/>
          </p:cNvSpPr>
          <p:nvPr/>
        </p:nvSpPr>
        <p:spPr bwMode="auto">
          <a:xfrm>
            <a:off x="8812423" y="1193023"/>
            <a:ext cx="2565400" cy="395605"/>
          </a:xfrm>
          <a:prstGeom prst="rect">
            <a:avLst/>
          </a:prstGeom>
          <a:noFill/>
          <a:ln w="9525">
            <a:noFill/>
            <a:miter lim="800000"/>
            <a:headEnd/>
            <a:tailEnd/>
          </a:ln>
        </p:spPr>
        <p:txBody>
          <a:bodyPr rot="0" vert="horz" wrap="square" lIns="91440" tIns="45720" rIns="91440" bIns="45720" anchor="t" anchorCtr="0">
            <a:noAutofit/>
          </a:bodyPr>
          <a:lstStyle/>
          <a:p>
            <a:pPr marL="0" marR="0"/>
            <a:r>
              <a:rPr lang="en-US" sz="2200" b="1" dirty="0">
                <a:solidFill>
                  <a:srgbClr val="09446C"/>
                </a:solidFill>
                <a:effectLst/>
                <a:latin typeface="Calibri" panose="020F0502020204030204" pitchFamily="34" charset="0"/>
                <a:ea typeface="Times New Roman" panose="02020603050405020304" pitchFamily="18" charset="0"/>
              </a:rPr>
              <a:t>2026 Benefits Guide</a:t>
            </a:r>
            <a:endParaRPr lang="en-US" sz="1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68656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pic>
        <p:nvPicPr>
          <p:cNvPr id="3" name="Picture 2">
            <a:extLst>
              <a:ext uri="{FF2B5EF4-FFF2-40B4-BE49-F238E27FC236}">
                <a16:creationId xmlns:a16="http://schemas.microsoft.com/office/drawing/2014/main" id="{6A473C5B-B6FB-4835-9A62-B173824EE1F2}"/>
              </a:ext>
            </a:extLst>
          </p:cNvPr>
          <p:cNvPicPr>
            <a:picLocks noChangeAspect="1"/>
          </p:cNvPicPr>
          <p:nvPr/>
        </p:nvPicPr>
        <p:blipFill rotWithShape="1">
          <a:blip r:embed="rId4">
            <a:extLst>
              <a:ext uri="{28A0092B-C50C-407E-A947-70E740481C1C}">
                <a14:useLocalDpi xmlns:a14="http://schemas.microsoft.com/office/drawing/2010/main" val="0"/>
              </a:ext>
            </a:extLst>
          </a:blip>
          <a:srcRect l="33" t="871" r="39399" b="-488"/>
          <a:stretch/>
        </p:blipFill>
        <p:spPr bwMode="auto">
          <a:xfrm>
            <a:off x="0" y="0"/>
            <a:ext cx="6087636" cy="6086275"/>
          </a:xfrm>
          <a:prstGeom prst="rect">
            <a:avLst/>
          </a:prstGeom>
          <a:ln>
            <a:noFill/>
          </a:ln>
          <a:extLst>
            <a:ext uri="{53640926-AAD7-44D8-BBD7-CCE9431645EC}">
              <a14:shadowObscured xmlns:a14="http://schemas.microsoft.com/office/drawing/2010/main"/>
            </a:ext>
          </a:extLst>
        </p:spPr>
      </p:pic>
      <p:sp>
        <p:nvSpPr>
          <p:cNvPr id="4" name="Content Placeholder 2">
            <a:extLst>
              <a:ext uri="{FF2B5EF4-FFF2-40B4-BE49-F238E27FC236}">
                <a16:creationId xmlns:a16="http://schemas.microsoft.com/office/drawing/2014/main" id="{453E0B6A-2FF2-40D3-A8C2-209158870538}"/>
              </a:ext>
            </a:extLst>
          </p:cNvPr>
          <p:cNvSpPr txBox="1">
            <a:spLocks/>
          </p:cNvSpPr>
          <p:nvPr/>
        </p:nvSpPr>
        <p:spPr>
          <a:xfrm>
            <a:off x="6070906" y="0"/>
            <a:ext cx="6104365" cy="6042338"/>
          </a:xfrm>
          <a:prstGeom prst="rect">
            <a:avLst/>
          </a:prstGeom>
          <a:solidFill>
            <a:srgbClr val="09446C"/>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 typeface="Arial" panose="020B0604020202020204" pitchFamily="34" charset="0"/>
              <a:buNone/>
            </a:pPr>
            <a:endParaRPr lang="en-US" b="1" dirty="0">
              <a:solidFill>
                <a:schemeClr val="bg1">
                  <a:lumMod val="95000"/>
                </a:schemeClr>
              </a:solidFill>
              <a:latin typeface="Century Gothic" panose="020B0502020202020204" pitchFamily="34" charset="0"/>
              <a:ea typeface="+mj-ea"/>
              <a:cs typeface="+mj-cs"/>
            </a:endParaRPr>
          </a:p>
          <a:p>
            <a:pPr marL="0" indent="0">
              <a:spcBef>
                <a:spcPct val="0"/>
              </a:spcBef>
              <a:buFont typeface="Arial" panose="020B0604020202020204" pitchFamily="34" charset="0"/>
              <a:buNone/>
            </a:pPr>
            <a:endParaRPr lang="en-US" b="1" dirty="0">
              <a:solidFill>
                <a:schemeClr val="bg1">
                  <a:lumMod val="95000"/>
                </a:schemeClr>
              </a:solidFill>
              <a:latin typeface="Century Gothic" panose="020B0502020202020204" pitchFamily="34" charset="0"/>
              <a:ea typeface="+mj-ea"/>
              <a:cs typeface="+mj-cs"/>
            </a:endParaRPr>
          </a:p>
          <a:p>
            <a:pPr marL="0" indent="0">
              <a:spcBef>
                <a:spcPct val="0"/>
              </a:spcBef>
              <a:buFont typeface="Arial" panose="020B0604020202020204" pitchFamily="34" charset="0"/>
              <a:buNone/>
            </a:pPr>
            <a:endParaRPr lang="en-US" b="1" dirty="0">
              <a:solidFill>
                <a:schemeClr val="bg1">
                  <a:lumMod val="95000"/>
                </a:schemeClr>
              </a:solidFill>
              <a:latin typeface="Century Gothic" panose="020B0502020202020204" pitchFamily="34" charset="0"/>
              <a:ea typeface="+mj-ea"/>
              <a:cs typeface="+mj-cs"/>
            </a:endParaRPr>
          </a:p>
          <a:p>
            <a:pPr marL="0" indent="0">
              <a:spcBef>
                <a:spcPct val="0"/>
              </a:spcBef>
              <a:buFont typeface="Arial" panose="020B0604020202020204" pitchFamily="34" charset="0"/>
              <a:buNone/>
            </a:pPr>
            <a:endParaRPr lang="en-US" b="1" dirty="0">
              <a:solidFill>
                <a:schemeClr val="bg1">
                  <a:lumMod val="95000"/>
                </a:schemeClr>
              </a:solidFill>
              <a:latin typeface="Century Gothic" panose="020B0502020202020204" pitchFamily="34" charset="0"/>
              <a:ea typeface="+mj-ea"/>
              <a:cs typeface="+mj-cs"/>
            </a:endParaRPr>
          </a:p>
          <a:p>
            <a:pPr marL="0" indent="0">
              <a:spcBef>
                <a:spcPct val="0"/>
              </a:spcBef>
              <a:buFont typeface="Arial" panose="020B0604020202020204" pitchFamily="34" charset="0"/>
              <a:buNone/>
            </a:pPr>
            <a:endParaRPr lang="en-US" b="1" dirty="0">
              <a:solidFill>
                <a:schemeClr val="bg1">
                  <a:lumMod val="95000"/>
                </a:schemeClr>
              </a:solidFill>
              <a:latin typeface="Century Gothic" panose="020B0502020202020204" pitchFamily="34" charset="0"/>
              <a:ea typeface="+mj-ea"/>
              <a:cs typeface="+mj-cs"/>
            </a:endParaRPr>
          </a:p>
          <a:p>
            <a:pPr marL="0" indent="0" algn="ctr">
              <a:spcBef>
                <a:spcPct val="0"/>
              </a:spcBef>
              <a:buFont typeface="Arial" panose="020B0604020202020204" pitchFamily="34" charset="0"/>
              <a:buNone/>
            </a:pPr>
            <a:r>
              <a:rPr lang="en-US" b="1" dirty="0">
                <a:solidFill>
                  <a:schemeClr val="bg1">
                    <a:lumMod val="95000"/>
                  </a:schemeClr>
                </a:solidFill>
                <a:latin typeface="Century Gothic" panose="020B0502020202020204" pitchFamily="34" charset="0"/>
                <a:ea typeface="+mj-ea"/>
                <a:cs typeface="+mj-cs"/>
              </a:rPr>
              <a:t>AGENDA</a:t>
            </a:r>
          </a:p>
          <a:p>
            <a:pPr algn="ctr"/>
            <a:endParaRPr lang="en-US" sz="1400" dirty="0">
              <a:solidFill>
                <a:schemeClr val="bg1">
                  <a:lumMod val="95000"/>
                </a:schemeClr>
              </a:solidFill>
              <a:latin typeface="Century Gothic" panose="020B0502020202020204" pitchFamily="34" charset="0"/>
              <a:cs typeface="Calibri" panose="020F0502020204030204" pitchFamily="34" charset="0"/>
            </a:endParaRPr>
          </a:p>
          <a:p>
            <a:pPr marL="0" indent="0" algn="ctr">
              <a:buNone/>
            </a:pPr>
            <a:r>
              <a:rPr lang="en-US" sz="1400" dirty="0">
                <a:solidFill>
                  <a:schemeClr val="bg1">
                    <a:lumMod val="95000"/>
                  </a:schemeClr>
                </a:solidFill>
                <a:latin typeface="Century Gothic" panose="020B0502020202020204" pitchFamily="34" charset="0"/>
                <a:cs typeface="Calibri" panose="020F0502020204030204" pitchFamily="34" charset="0"/>
              </a:rPr>
              <a:t>Changes for 2026</a:t>
            </a:r>
          </a:p>
          <a:p>
            <a:pPr marL="0" indent="0" algn="ctr">
              <a:buNone/>
            </a:pPr>
            <a:r>
              <a:rPr lang="en-US" sz="1400" dirty="0">
                <a:solidFill>
                  <a:schemeClr val="bg1">
                    <a:lumMod val="95000"/>
                  </a:schemeClr>
                </a:solidFill>
                <a:latin typeface="Century Gothic" panose="020B0502020202020204" pitchFamily="34" charset="0"/>
                <a:cs typeface="Calibri" panose="020F0502020204030204" pitchFamily="34" charset="0"/>
              </a:rPr>
              <a:t>What is Open Enrollment</a:t>
            </a:r>
          </a:p>
          <a:p>
            <a:pPr marL="0" indent="0" algn="ctr">
              <a:buNone/>
            </a:pPr>
            <a:r>
              <a:rPr lang="en-US" sz="1400" dirty="0">
                <a:solidFill>
                  <a:schemeClr val="bg1">
                    <a:lumMod val="95000"/>
                  </a:schemeClr>
                </a:solidFill>
                <a:latin typeface="Century Gothic" panose="020B0502020202020204" pitchFamily="34" charset="0"/>
                <a:cs typeface="Calibri" panose="020F0502020204030204" pitchFamily="34" charset="0"/>
              </a:rPr>
              <a:t>Benefit Plan Overview</a:t>
            </a:r>
          </a:p>
          <a:p>
            <a:pPr marL="0" indent="0" algn="ctr">
              <a:buNone/>
            </a:pPr>
            <a:r>
              <a:rPr lang="en-US" sz="1400" dirty="0">
                <a:solidFill>
                  <a:schemeClr val="bg1">
                    <a:lumMod val="95000"/>
                  </a:schemeClr>
                </a:solidFill>
                <a:latin typeface="Century Gothic" panose="020B0502020202020204" pitchFamily="34" charset="0"/>
                <a:cs typeface="Calibri" panose="020F0502020204030204" pitchFamily="34" charset="0"/>
              </a:rPr>
              <a:t>Enrollment Process</a:t>
            </a:r>
          </a:p>
          <a:p>
            <a:pPr marL="0" indent="0" algn="ctr">
              <a:buNone/>
            </a:pPr>
            <a:r>
              <a:rPr lang="en-US" sz="1400" dirty="0">
                <a:solidFill>
                  <a:schemeClr val="bg1">
                    <a:lumMod val="95000"/>
                  </a:schemeClr>
                </a:solidFill>
                <a:latin typeface="Century Gothic" panose="020B0502020202020204" pitchFamily="34" charset="0"/>
                <a:cs typeface="Calibri" panose="020F0502020204030204" pitchFamily="34" charset="0"/>
              </a:rPr>
              <a:t>WHAM</a:t>
            </a:r>
          </a:p>
          <a:p>
            <a:pPr marL="0" indent="0">
              <a:buNone/>
            </a:pPr>
            <a:endParaRPr lang="en-US" dirty="0"/>
          </a:p>
        </p:txBody>
      </p:sp>
    </p:spTree>
    <p:extLst>
      <p:ext uri="{BB962C8B-B14F-4D97-AF65-F5344CB8AC3E}">
        <p14:creationId xmlns:p14="http://schemas.microsoft.com/office/powerpoint/2010/main" val="552833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2" name="Title 1">
            <a:extLst>
              <a:ext uri="{FF2B5EF4-FFF2-40B4-BE49-F238E27FC236}">
                <a16:creationId xmlns:a16="http://schemas.microsoft.com/office/drawing/2014/main" id="{676E8C25-DF7E-40F7-AC20-B7758EB8233B}"/>
              </a:ext>
            </a:extLst>
          </p:cNvPr>
          <p:cNvSpPr>
            <a:spLocks noGrp="1"/>
          </p:cNvSpPr>
          <p:nvPr>
            <p:ph type="title"/>
          </p:nvPr>
        </p:nvSpPr>
        <p:spPr/>
        <p:txBody>
          <a:bodyPr/>
          <a:lstStyle/>
          <a:p>
            <a:pPr algn="ctr"/>
            <a:r>
              <a:rPr lang="en-US" b="1" dirty="0"/>
              <a:t>Changes for 2026</a:t>
            </a:r>
          </a:p>
        </p:txBody>
      </p:sp>
      <p:sp>
        <p:nvSpPr>
          <p:cNvPr id="3" name="Content Placeholder 2">
            <a:extLst>
              <a:ext uri="{FF2B5EF4-FFF2-40B4-BE49-F238E27FC236}">
                <a16:creationId xmlns:a16="http://schemas.microsoft.com/office/drawing/2014/main" id="{3D350E54-556B-4699-88A8-27FBA867925A}"/>
              </a:ext>
            </a:extLst>
          </p:cNvPr>
          <p:cNvSpPr>
            <a:spLocks noGrp="1"/>
          </p:cNvSpPr>
          <p:nvPr>
            <p:ph idx="1"/>
          </p:nvPr>
        </p:nvSpPr>
        <p:spPr/>
        <p:txBody>
          <a:bodyPr/>
          <a:lstStyle/>
          <a:p>
            <a:r>
              <a:rPr lang="en-US" dirty="0"/>
              <a:t>Premium increases</a:t>
            </a:r>
          </a:p>
          <a:p>
            <a:r>
              <a:rPr lang="en-US" dirty="0"/>
              <a:t>HSA Model Update</a:t>
            </a:r>
          </a:p>
          <a:p>
            <a:r>
              <a:rPr lang="en-US" dirty="0"/>
              <a:t>Dependent Care FSA</a:t>
            </a:r>
          </a:p>
          <a:p>
            <a:r>
              <a:rPr lang="en-US" dirty="0"/>
              <a:t>Short-Term Disability &amp; Minnesota Paid Leave</a:t>
            </a:r>
          </a:p>
        </p:txBody>
      </p:sp>
    </p:spTree>
    <p:extLst>
      <p:ext uri="{BB962C8B-B14F-4D97-AF65-F5344CB8AC3E}">
        <p14:creationId xmlns:p14="http://schemas.microsoft.com/office/powerpoint/2010/main" val="1559444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2" name="Title 1">
            <a:extLst>
              <a:ext uri="{FF2B5EF4-FFF2-40B4-BE49-F238E27FC236}">
                <a16:creationId xmlns:a16="http://schemas.microsoft.com/office/drawing/2014/main" id="{4CFE32FD-DC24-448A-AC17-B40EA586A230}"/>
              </a:ext>
            </a:extLst>
          </p:cNvPr>
          <p:cNvSpPr>
            <a:spLocks noGrp="1"/>
          </p:cNvSpPr>
          <p:nvPr>
            <p:ph type="title"/>
          </p:nvPr>
        </p:nvSpPr>
        <p:spPr/>
        <p:txBody>
          <a:bodyPr/>
          <a:lstStyle/>
          <a:p>
            <a:pPr algn="ctr"/>
            <a:r>
              <a:rPr lang="en-US" b="1" dirty="0"/>
              <a:t>Premium Increases</a:t>
            </a:r>
          </a:p>
        </p:txBody>
      </p:sp>
      <p:graphicFrame>
        <p:nvGraphicFramePr>
          <p:cNvPr id="5" name="Content Placeholder 4">
            <a:extLst>
              <a:ext uri="{FF2B5EF4-FFF2-40B4-BE49-F238E27FC236}">
                <a16:creationId xmlns:a16="http://schemas.microsoft.com/office/drawing/2014/main" id="{9CE41DD0-1F47-4A4A-847F-69800779CBCD}"/>
              </a:ext>
            </a:extLst>
          </p:cNvPr>
          <p:cNvGraphicFramePr>
            <a:graphicFrameLocks noGrp="1"/>
          </p:cNvGraphicFramePr>
          <p:nvPr>
            <p:ph idx="1"/>
            <p:extLst>
              <p:ext uri="{D42A27DB-BD31-4B8C-83A1-F6EECF244321}">
                <p14:modId xmlns:p14="http://schemas.microsoft.com/office/powerpoint/2010/main" val="2514101829"/>
              </p:ext>
            </p:extLst>
          </p:nvPr>
        </p:nvGraphicFramePr>
        <p:xfrm>
          <a:off x="838200" y="1402544"/>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54950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2" name="Title 1">
            <a:extLst>
              <a:ext uri="{FF2B5EF4-FFF2-40B4-BE49-F238E27FC236}">
                <a16:creationId xmlns:a16="http://schemas.microsoft.com/office/drawing/2014/main" id="{4CFE32FD-DC24-448A-AC17-B40EA586A230}"/>
              </a:ext>
            </a:extLst>
          </p:cNvPr>
          <p:cNvSpPr>
            <a:spLocks noGrp="1"/>
          </p:cNvSpPr>
          <p:nvPr>
            <p:ph type="title"/>
          </p:nvPr>
        </p:nvSpPr>
        <p:spPr/>
        <p:txBody>
          <a:bodyPr/>
          <a:lstStyle/>
          <a:p>
            <a:pPr algn="ctr"/>
            <a:r>
              <a:rPr lang="en-US" b="1" dirty="0"/>
              <a:t>Current HSA Model </a:t>
            </a:r>
          </a:p>
        </p:txBody>
      </p:sp>
      <p:pic>
        <p:nvPicPr>
          <p:cNvPr id="11" name="Picture 10">
            <a:extLst>
              <a:ext uri="{FF2B5EF4-FFF2-40B4-BE49-F238E27FC236}">
                <a16:creationId xmlns:a16="http://schemas.microsoft.com/office/drawing/2014/main" id="{63EC984D-77AB-4262-A35E-C836EA68FC0F}"/>
              </a:ext>
            </a:extLst>
          </p:cNvPr>
          <p:cNvPicPr>
            <a:picLocks noChangeAspect="1"/>
          </p:cNvPicPr>
          <p:nvPr/>
        </p:nvPicPr>
        <p:blipFill>
          <a:blip r:embed="rId4"/>
          <a:stretch>
            <a:fillRect/>
          </a:stretch>
        </p:blipFill>
        <p:spPr>
          <a:xfrm>
            <a:off x="838200" y="1498628"/>
            <a:ext cx="9847264" cy="3441862"/>
          </a:xfrm>
          <a:prstGeom prst="rect">
            <a:avLst/>
          </a:prstGeom>
        </p:spPr>
      </p:pic>
      <p:sp>
        <p:nvSpPr>
          <p:cNvPr id="15" name="TextBox 14">
            <a:extLst>
              <a:ext uri="{FF2B5EF4-FFF2-40B4-BE49-F238E27FC236}">
                <a16:creationId xmlns:a16="http://schemas.microsoft.com/office/drawing/2014/main" id="{3F41877C-2865-45C2-9A58-55560587A7A6}"/>
              </a:ext>
            </a:extLst>
          </p:cNvPr>
          <p:cNvSpPr txBox="1"/>
          <p:nvPr/>
        </p:nvSpPr>
        <p:spPr>
          <a:xfrm>
            <a:off x="681655" y="5343493"/>
            <a:ext cx="9580729" cy="369332"/>
          </a:xfrm>
          <a:prstGeom prst="rect">
            <a:avLst/>
          </a:prstGeom>
          <a:noFill/>
        </p:spPr>
        <p:txBody>
          <a:bodyPr wrap="square" rtlCol="0">
            <a:spAutoFit/>
          </a:bodyPr>
          <a:lstStyle/>
          <a:p>
            <a:pPr algn="ctr"/>
            <a:r>
              <a:rPr lang="en-US" b="1" dirty="0">
                <a:solidFill>
                  <a:srgbClr val="FF0000"/>
                </a:solidFill>
              </a:rPr>
              <a:t>This model will end 12/31/2025</a:t>
            </a:r>
          </a:p>
        </p:txBody>
      </p:sp>
    </p:spTree>
    <p:extLst>
      <p:ext uri="{BB962C8B-B14F-4D97-AF65-F5344CB8AC3E}">
        <p14:creationId xmlns:p14="http://schemas.microsoft.com/office/powerpoint/2010/main" val="2960090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2" name="Title 1">
            <a:extLst>
              <a:ext uri="{FF2B5EF4-FFF2-40B4-BE49-F238E27FC236}">
                <a16:creationId xmlns:a16="http://schemas.microsoft.com/office/drawing/2014/main" id="{4CFE32FD-DC24-448A-AC17-B40EA586A230}"/>
              </a:ext>
            </a:extLst>
          </p:cNvPr>
          <p:cNvSpPr>
            <a:spLocks noGrp="1"/>
          </p:cNvSpPr>
          <p:nvPr>
            <p:ph type="title"/>
          </p:nvPr>
        </p:nvSpPr>
        <p:spPr/>
        <p:txBody>
          <a:bodyPr/>
          <a:lstStyle/>
          <a:p>
            <a:pPr algn="ctr"/>
            <a:r>
              <a:rPr lang="en-US" b="1" dirty="0"/>
              <a:t>HSA Model Update</a:t>
            </a:r>
          </a:p>
        </p:txBody>
      </p:sp>
      <p:graphicFrame>
        <p:nvGraphicFramePr>
          <p:cNvPr id="8" name="Content Placeholder 7">
            <a:extLst>
              <a:ext uri="{FF2B5EF4-FFF2-40B4-BE49-F238E27FC236}">
                <a16:creationId xmlns:a16="http://schemas.microsoft.com/office/drawing/2014/main" id="{8361DCAB-302B-4EFB-B3DE-75E4C4419689}"/>
              </a:ext>
            </a:extLst>
          </p:cNvPr>
          <p:cNvGraphicFramePr>
            <a:graphicFrameLocks noGrp="1"/>
          </p:cNvGraphicFramePr>
          <p:nvPr>
            <p:ph idx="1"/>
            <p:extLst>
              <p:ext uri="{D42A27DB-BD31-4B8C-83A1-F6EECF244321}">
                <p14:modId xmlns:p14="http://schemas.microsoft.com/office/powerpoint/2010/main" val="709817918"/>
              </p:ext>
            </p:extLst>
          </p:nvPr>
        </p:nvGraphicFramePr>
        <p:xfrm>
          <a:off x="838200" y="4335826"/>
          <a:ext cx="10515600" cy="12521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F17A0480-4A3A-4DEE-882B-B020BB2903C1}"/>
              </a:ext>
            </a:extLst>
          </p:cNvPr>
          <p:cNvPicPr>
            <a:picLocks noChangeAspect="1"/>
          </p:cNvPicPr>
          <p:nvPr/>
        </p:nvPicPr>
        <p:blipFill>
          <a:blip r:embed="rId9"/>
          <a:stretch>
            <a:fillRect/>
          </a:stretch>
        </p:blipFill>
        <p:spPr>
          <a:xfrm>
            <a:off x="1466204" y="2008879"/>
            <a:ext cx="9259592" cy="1857634"/>
          </a:xfrm>
          <a:prstGeom prst="rect">
            <a:avLst/>
          </a:prstGeom>
        </p:spPr>
      </p:pic>
    </p:spTree>
    <p:extLst>
      <p:ext uri="{BB962C8B-B14F-4D97-AF65-F5344CB8AC3E}">
        <p14:creationId xmlns:p14="http://schemas.microsoft.com/office/powerpoint/2010/main" val="2992457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2" name="Title 1">
            <a:extLst>
              <a:ext uri="{FF2B5EF4-FFF2-40B4-BE49-F238E27FC236}">
                <a16:creationId xmlns:a16="http://schemas.microsoft.com/office/drawing/2014/main" id="{4CFE32FD-DC24-448A-AC17-B40EA586A230}"/>
              </a:ext>
            </a:extLst>
          </p:cNvPr>
          <p:cNvSpPr>
            <a:spLocks noGrp="1"/>
          </p:cNvSpPr>
          <p:nvPr>
            <p:ph type="title"/>
          </p:nvPr>
        </p:nvSpPr>
        <p:spPr/>
        <p:txBody>
          <a:bodyPr/>
          <a:lstStyle/>
          <a:p>
            <a:pPr algn="ctr"/>
            <a:r>
              <a:rPr lang="en-US" b="1" dirty="0"/>
              <a:t>Dependent Care FSA</a:t>
            </a:r>
          </a:p>
        </p:txBody>
      </p:sp>
      <p:graphicFrame>
        <p:nvGraphicFramePr>
          <p:cNvPr id="6" name="Content Placeholder 5">
            <a:extLst>
              <a:ext uri="{FF2B5EF4-FFF2-40B4-BE49-F238E27FC236}">
                <a16:creationId xmlns:a16="http://schemas.microsoft.com/office/drawing/2014/main" id="{364B380F-28BC-4F33-8D5B-A6989D997745}"/>
              </a:ext>
            </a:extLst>
          </p:cNvPr>
          <p:cNvGraphicFramePr>
            <a:graphicFrameLocks noGrp="1"/>
          </p:cNvGraphicFramePr>
          <p:nvPr>
            <p:ph idx="1"/>
            <p:extLst>
              <p:ext uri="{D42A27DB-BD31-4B8C-83A1-F6EECF244321}">
                <p14:modId xmlns:p14="http://schemas.microsoft.com/office/powerpoint/2010/main" val="346500494"/>
              </p:ext>
            </p:extLst>
          </p:nvPr>
        </p:nvGraphicFramePr>
        <p:xfrm>
          <a:off x="355002" y="1452282"/>
          <a:ext cx="11392349" cy="41954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39409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2" name="Title 1">
            <a:extLst>
              <a:ext uri="{FF2B5EF4-FFF2-40B4-BE49-F238E27FC236}">
                <a16:creationId xmlns:a16="http://schemas.microsoft.com/office/drawing/2014/main" id="{4CFE32FD-DC24-448A-AC17-B40EA586A230}"/>
              </a:ext>
            </a:extLst>
          </p:cNvPr>
          <p:cNvSpPr>
            <a:spLocks noGrp="1"/>
          </p:cNvSpPr>
          <p:nvPr>
            <p:ph type="title"/>
          </p:nvPr>
        </p:nvSpPr>
        <p:spPr/>
        <p:txBody>
          <a:bodyPr/>
          <a:lstStyle/>
          <a:p>
            <a:pPr algn="ctr"/>
            <a:r>
              <a:rPr lang="en-US" b="1" dirty="0"/>
              <a:t>Short-Term Disability &amp; Minnesota Paid Leave</a:t>
            </a:r>
          </a:p>
        </p:txBody>
      </p:sp>
      <p:graphicFrame>
        <p:nvGraphicFramePr>
          <p:cNvPr id="14" name="Content Placeholder 13">
            <a:extLst>
              <a:ext uri="{FF2B5EF4-FFF2-40B4-BE49-F238E27FC236}">
                <a16:creationId xmlns:a16="http://schemas.microsoft.com/office/drawing/2014/main" id="{E1F8ED77-C162-4F42-9CE1-1481FB03EEE3}"/>
              </a:ext>
            </a:extLst>
          </p:cNvPr>
          <p:cNvGraphicFramePr>
            <a:graphicFrameLocks noGrp="1"/>
          </p:cNvGraphicFramePr>
          <p:nvPr>
            <p:ph idx="1"/>
            <p:extLst>
              <p:ext uri="{D42A27DB-BD31-4B8C-83A1-F6EECF244321}">
                <p14:modId xmlns:p14="http://schemas.microsoft.com/office/powerpoint/2010/main" val="381739909"/>
              </p:ext>
            </p:extLst>
          </p:nvPr>
        </p:nvGraphicFramePr>
        <p:xfrm>
          <a:off x="838200" y="1825625"/>
          <a:ext cx="10515600" cy="41125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67590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2" name="Title 1">
            <a:extLst>
              <a:ext uri="{FF2B5EF4-FFF2-40B4-BE49-F238E27FC236}">
                <a16:creationId xmlns:a16="http://schemas.microsoft.com/office/drawing/2014/main" id="{27EBA103-13B1-43A1-A5E0-3A19B26902AD}"/>
              </a:ext>
            </a:extLst>
          </p:cNvPr>
          <p:cNvSpPr>
            <a:spLocks noGrp="1"/>
          </p:cNvSpPr>
          <p:nvPr>
            <p:ph type="title"/>
          </p:nvPr>
        </p:nvSpPr>
        <p:spPr/>
        <p:txBody>
          <a:bodyPr/>
          <a:lstStyle/>
          <a:p>
            <a:pPr algn="ctr"/>
            <a:r>
              <a:rPr lang="en-US" b="1" dirty="0"/>
              <a:t>What is Open Enrollment?</a:t>
            </a:r>
          </a:p>
        </p:txBody>
      </p:sp>
      <p:sp>
        <p:nvSpPr>
          <p:cNvPr id="3" name="Content Placeholder 2">
            <a:extLst>
              <a:ext uri="{FF2B5EF4-FFF2-40B4-BE49-F238E27FC236}">
                <a16:creationId xmlns:a16="http://schemas.microsoft.com/office/drawing/2014/main" id="{4123B223-9C2D-44DB-9680-AE326487EFB5}"/>
              </a:ext>
            </a:extLst>
          </p:cNvPr>
          <p:cNvSpPr>
            <a:spLocks noGrp="1"/>
          </p:cNvSpPr>
          <p:nvPr>
            <p:ph idx="1"/>
          </p:nvPr>
        </p:nvSpPr>
        <p:spPr>
          <a:xfrm>
            <a:off x="838200" y="1470025"/>
            <a:ext cx="10515600" cy="4351338"/>
          </a:xfrm>
        </p:spPr>
        <p:txBody>
          <a:bodyPr>
            <a:normAutofit fontScale="92500" lnSpcReduction="10000"/>
          </a:bodyPr>
          <a:lstStyle/>
          <a:p>
            <a:r>
              <a:rPr lang="en-US" sz="2400" dirty="0"/>
              <a:t>Opportunity to make changes to your benefit elections and to review which dependents you will cover</a:t>
            </a:r>
          </a:p>
          <a:p>
            <a:r>
              <a:rPr lang="en-US" sz="2400" dirty="0"/>
              <a:t>Elections made during this period will remain in effect through 12/31/26, unless you experience a qualified life event</a:t>
            </a:r>
          </a:p>
          <a:p>
            <a:r>
              <a:rPr lang="en-US" sz="2400" dirty="0"/>
              <a:t>Events include: </a:t>
            </a:r>
          </a:p>
          <a:p>
            <a:pPr lvl="1"/>
            <a:r>
              <a:rPr lang="en-US" dirty="0"/>
              <a:t>Marriage or Divorce</a:t>
            </a:r>
          </a:p>
          <a:p>
            <a:pPr lvl="1"/>
            <a:r>
              <a:rPr lang="en-US" dirty="0"/>
              <a:t>Death</a:t>
            </a:r>
          </a:p>
          <a:p>
            <a:pPr lvl="1"/>
            <a:r>
              <a:rPr lang="en-US" dirty="0"/>
              <a:t>Birth or adoption of a dependent</a:t>
            </a:r>
          </a:p>
          <a:p>
            <a:pPr lvl="1"/>
            <a:r>
              <a:rPr lang="en-US" dirty="0"/>
              <a:t>Change in employment status for employee or spouse/domestic partner</a:t>
            </a:r>
          </a:p>
          <a:p>
            <a:pPr lvl="1"/>
            <a:r>
              <a:rPr lang="en-US" dirty="0"/>
              <a:t>Turning 26</a:t>
            </a:r>
          </a:p>
          <a:p>
            <a:r>
              <a:rPr lang="en-US" sz="2400" dirty="0"/>
              <a:t>You have 30 days from the date of the event to notify Human Resources if you wish to make a change and will require you to provide documentation supporting the life event change.</a:t>
            </a:r>
          </a:p>
          <a:p>
            <a:endParaRPr lang="en-US" dirty="0"/>
          </a:p>
        </p:txBody>
      </p:sp>
    </p:spTree>
    <p:extLst>
      <p:ext uri="{BB962C8B-B14F-4D97-AF65-F5344CB8AC3E}">
        <p14:creationId xmlns:p14="http://schemas.microsoft.com/office/powerpoint/2010/main" val="1971247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r>
              <a:rPr lang="en-US" dirty="0"/>
              <a:t>Health Plan</a:t>
            </a:r>
          </a:p>
        </p:txBody>
      </p:sp>
      <p:sp>
        <p:nvSpPr>
          <p:cNvPr id="6" name="Text Placeholder 5">
            <a:extLst>
              <a:ext uri="{FF2B5EF4-FFF2-40B4-BE49-F238E27FC236}">
                <a16:creationId xmlns:a16="http://schemas.microsoft.com/office/drawing/2014/main" id="{7CBE9CFC-CDFF-40D3-BCBB-8969A2EBB01B}"/>
              </a:ext>
            </a:extLst>
          </p:cNvPr>
          <p:cNvSpPr>
            <a:spLocks noGrp="1"/>
          </p:cNvSpPr>
          <p:nvPr>
            <p:ph type="body" idx="1"/>
          </p:nvPr>
        </p:nvSpPr>
        <p:spPr/>
        <p:txBody>
          <a:bodyPr/>
          <a:lstStyle/>
          <a:p>
            <a:endParaRPr lang="en-US"/>
          </a:p>
        </p:txBody>
      </p:sp>
      <p:pic>
        <p:nvPicPr>
          <p:cNvPr id="7" name="Picture 6" descr="A blue and black logo&#10;&#10;Description automatically generated">
            <a:extLst>
              <a:ext uri="{FF2B5EF4-FFF2-40B4-BE49-F238E27FC236}">
                <a16:creationId xmlns:a16="http://schemas.microsoft.com/office/drawing/2014/main" id="{781145E1-32E0-4798-A02E-F88660F34B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7721" b="26709"/>
          <a:stretch/>
        </p:blipFill>
        <p:spPr bwMode="auto">
          <a:xfrm>
            <a:off x="4625510" y="3813334"/>
            <a:ext cx="2435131" cy="61658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87224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Health Plan Definitions</a:t>
            </a:r>
          </a:p>
        </p:txBody>
      </p:sp>
      <p:graphicFrame>
        <p:nvGraphicFramePr>
          <p:cNvPr id="14" name="Table 13">
            <a:extLst>
              <a:ext uri="{FF2B5EF4-FFF2-40B4-BE49-F238E27FC236}">
                <a16:creationId xmlns:a16="http://schemas.microsoft.com/office/drawing/2014/main" id="{EB4609BA-7CA2-4D9B-B8BF-F8F27FD12789}"/>
              </a:ext>
            </a:extLst>
          </p:cNvPr>
          <p:cNvGraphicFramePr>
            <a:graphicFrameLocks noGrp="1"/>
          </p:cNvGraphicFramePr>
          <p:nvPr>
            <p:extLst>
              <p:ext uri="{D42A27DB-BD31-4B8C-83A1-F6EECF244321}">
                <p14:modId xmlns:p14="http://schemas.microsoft.com/office/powerpoint/2010/main" val="2840862960"/>
              </p:ext>
            </p:extLst>
          </p:nvPr>
        </p:nvGraphicFramePr>
        <p:xfrm>
          <a:off x="1082415" y="1949072"/>
          <a:ext cx="9483228" cy="3387118"/>
        </p:xfrm>
        <a:graphic>
          <a:graphicData uri="http://schemas.openxmlformats.org/drawingml/2006/table">
            <a:tbl>
              <a:tblPr firstRow="1" bandRow="1">
                <a:tableStyleId>{5C22544A-7EE6-4342-B048-85BDC9FD1C3A}</a:tableStyleId>
              </a:tblPr>
              <a:tblGrid>
                <a:gridCol w="2871068">
                  <a:extLst>
                    <a:ext uri="{9D8B030D-6E8A-4147-A177-3AD203B41FA5}">
                      <a16:colId xmlns:a16="http://schemas.microsoft.com/office/drawing/2014/main" val="20000"/>
                    </a:ext>
                  </a:extLst>
                </a:gridCol>
                <a:gridCol w="6612160">
                  <a:extLst>
                    <a:ext uri="{9D8B030D-6E8A-4147-A177-3AD203B41FA5}">
                      <a16:colId xmlns:a16="http://schemas.microsoft.com/office/drawing/2014/main" val="20001"/>
                    </a:ext>
                  </a:extLst>
                </a:gridCol>
              </a:tblGrid>
              <a:tr h="661305">
                <a:tc>
                  <a:txBody>
                    <a:bodyPr/>
                    <a:lstStyle/>
                    <a:p>
                      <a:pPr marL="0" indent="0">
                        <a:buFont typeface="Arial" panose="020B0604020202020204" pitchFamily="34" charset="0"/>
                        <a:buNone/>
                      </a:pPr>
                      <a:r>
                        <a:rPr lang="en-US" sz="2100" b="1" dirty="0">
                          <a:solidFill>
                            <a:schemeClr val="tx1"/>
                          </a:solidFill>
                          <a:latin typeface="Calibri" panose="020F0502020204030204" pitchFamily="34" charset="0"/>
                          <a:cs typeface="Calibri" panose="020F0502020204030204" pitchFamily="34" charset="0"/>
                        </a:rPr>
                        <a:t>Copay</a:t>
                      </a:r>
                      <a:endParaRPr lang="en-US" sz="2100" dirty="0">
                        <a:solidFill>
                          <a:schemeClr val="tx1"/>
                        </a:solidFill>
                        <a:latin typeface="Calibri" panose="020F0502020204030204" pitchFamily="34" charset="0"/>
                        <a:cs typeface="Calibri" panose="020F0502020204030204" pitchFamily="34" charset="0"/>
                      </a:endParaRPr>
                    </a:p>
                  </a:txBody>
                  <a:tcPr marL="101819" marR="101819" marT="50909" marB="50909">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sz="1800" b="0" dirty="0">
                          <a:solidFill>
                            <a:schemeClr val="tx1"/>
                          </a:solidFill>
                          <a:latin typeface="Calibri" panose="020F0502020204030204" pitchFamily="34" charset="0"/>
                          <a:cs typeface="Calibri" panose="020F0502020204030204" pitchFamily="34" charset="0"/>
                        </a:rPr>
                        <a:t>Flat dollar amount member is responsible for at the time of service.  The plan usually pays 100% of the remaining balance.</a:t>
                      </a:r>
                    </a:p>
                  </a:txBody>
                  <a:tcPr marL="101819" marR="101819" marT="50909" marB="50909">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0"/>
                  </a:ext>
                </a:extLst>
              </a:tr>
              <a:tr h="661305">
                <a:tc>
                  <a:txBody>
                    <a:bodyPr/>
                    <a:lstStyle/>
                    <a:p>
                      <a:pPr marL="0" indent="0">
                        <a:buFont typeface="Arial" panose="020B0604020202020204" pitchFamily="34" charset="0"/>
                        <a:buNone/>
                      </a:pPr>
                      <a:r>
                        <a:rPr lang="en-US" sz="2100" b="1" dirty="0">
                          <a:latin typeface="Calibri" panose="020F0502020204030204" pitchFamily="34" charset="0"/>
                          <a:cs typeface="Calibri" panose="020F0502020204030204" pitchFamily="34" charset="0"/>
                        </a:rPr>
                        <a:t>Deductible</a:t>
                      </a:r>
                      <a:endParaRPr lang="en-US" sz="2100" dirty="0">
                        <a:solidFill>
                          <a:schemeClr val="tx1"/>
                        </a:solidFill>
                        <a:latin typeface="Calibri" panose="020F0502020204030204" pitchFamily="34" charset="0"/>
                        <a:cs typeface="Calibri" panose="020F0502020204030204" pitchFamily="34" charset="0"/>
                      </a:endParaRPr>
                    </a:p>
                  </a:txBody>
                  <a:tcPr marL="101819" marR="101819" marT="50909" marB="50909">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sz="1800" dirty="0">
                          <a:latin typeface="Calibri" panose="020F0502020204030204" pitchFamily="34" charset="0"/>
                          <a:cs typeface="Calibri" panose="020F0502020204030204" pitchFamily="34" charset="0"/>
                        </a:rPr>
                        <a:t>Amount member is responsible for </a:t>
                      </a:r>
                      <a:r>
                        <a:rPr lang="en-US" sz="1800" u="sng" dirty="0">
                          <a:latin typeface="Calibri" panose="020F0502020204030204" pitchFamily="34" charset="0"/>
                          <a:cs typeface="Calibri" panose="020F0502020204030204" pitchFamily="34" charset="0"/>
                        </a:rPr>
                        <a:t>before</a:t>
                      </a:r>
                      <a:r>
                        <a:rPr lang="en-US" sz="1800" dirty="0">
                          <a:latin typeface="Calibri" panose="020F0502020204030204" pitchFamily="34" charset="0"/>
                          <a:cs typeface="Calibri" panose="020F0502020204030204" pitchFamily="34" charset="0"/>
                        </a:rPr>
                        <a:t> the plan pays for certain services.</a:t>
                      </a:r>
                    </a:p>
                  </a:txBody>
                  <a:tcPr marL="101819" marR="101819" marT="50909" marB="50909">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1"/>
                  </a:ext>
                </a:extLst>
              </a:tr>
              <a:tr h="661305">
                <a:tc>
                  <a:txBody>
                    <a:bodyPr/>
                    <a:lstStyle/>
                    <a:p>
                      <a:pPr marL="0" indent="0">
                        <a:buFont typeface="Arial" panose="020B0604020202020204" pitchFamily="34" charset="0"/>
                        <a:buNone/>
                      </a:pPr>
                      <a:r>
                        <a:rPr lang="en-US" sz="2100" b="1" dirty="0">
                          <a:latin typeface="Calibri" panose="020F0502020204030204" pitchFamily="34" charset="0"/>
                          <a:cs typeface="Calibri" panose="020F0502020204030204" pitchFamily="34" charset="0"/>
                        </a:rPr>
                        <a:t>Coinsurance</a:t>
                      </a:r>
                      <a:endParaRPr lang="en-US" sz="2100" dirty="0">
                        <a:solidFill>
                          <a:schemeClr val="tx1"/>
                        </a:solidFill>
                        <a:latin typeface="Calibri" panose="020F0502020204030204" pitchFamily="34" charset="0"/>
                        <a:cs typeface="Calibri" panose="020F0502020204030204" pitchFamily="34" charset="0"/>
                      </a:endParaRPr>
                    </a:p>
                  </a:txBody>
                  <a:tcPr marL="101819" marR="101819" marT="50909" marB="50909">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sz="1800" dirty="0">
                          <a:latin typeface="Calibri" panose="020F0502020204030204" pitchFamily="34" charset="0"/>
                          <a:cs typeface="Calibri" panose="020F0502020204030204" pitchFamily="34" charset="0"/>
                        </a:rPr>
                        <a:t>Percentage of payment shared between the member and the plan</a:t>
                      </a:r>
                      <a:r>
                        <a:rPr lang="en-US" sz="1800" baseline="0"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for certain services after the deductible has been met.</a:t>
                      </a:r>
                    </a:p>
                  </a:txBody>
                  <a:tcPr marL="101819" marR="101819" marT="50909" marB="50909">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731241">
                <a:tc>
                  <a:txBody>
                    <a:bodyPr/>
                    <a:lstStyle/>
                    <a:p>
                      <a:pPr marL="0" indent="0">
                        <a:buFont typeface="Arial" panose="020B0604020202020204" pitchFamily="34" charset="0"/>
                        <a:buNone/>
                      </a:pPr>
                      <a:r>
                        <a:rPr lang="en-US" sz="2100" b="1" dirty="0">
                          <a:latin typeface="Calibri" panose="020F0502020204030204" pitchFamily="34" charset="0"/>
                          <a:cs typeface="Calibri" panose="020F0502020204030204" pitchFamily="34" charset="0"/>
                        </a:rPr>
                        <a:t>Out-of-Pocket Maximum</a:t>
                      </a:r>
                      <a:r>
                        <a:rPr lang="en-US" sz="2100" dirty="0">
                          <a:latin typeface="Calibri" panose="020F0502020204030204" pitchFamily="34" charset="0"/>
                          <a:cs typeface="Calibri" panose="020F0502020204030204" pitchFamily="34" charset="0"/>
                        </a:rPr>
                        <a:t> </a:t>
                      </a:r>
                      <a:endParaRPr lang="en-US" sz="2100" dirty="0">
                        <a:solidFill>
                          <a:schemeClr val="tx1"/>
                        </a:solidFill>
                        <a:latin typeface="Calibri" panose="020F0502020204030204" pitchFamily="34" charset="0"/>
                        <a:cs typeface="Calibri" panose="020F0502020204030204" pitchFamily="34" charset="0"/>
                      </a:endParaRPr>
                    </a:p>
                  </a:txBody>
                  <a:tcPr marL="101819" marR="101819" marT="50909" marB="50909">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sz="1800" dirty="0">
                          <a:latin typeface="Calibri" panose="020F0502020204030204" pitchFamily="34" charset="0"/>
                          <a:cs typeface="Calibri" panose="020F0502020204030204" pitchFamily="34" charset="0"/>
                        </a:rPr>
                        <a:t>Total payments for deductible, coinsurance and copays.  Once reached, the plan pays 100% </a:t>
                      </a:r>
                      <a:r>
                        <a:rPr lang="en-US" sz="1800" baseline="0" dirty="0">
                          <a:latin typeface="Calibri" panose="020F0502020204030204" pitchFamily="34" charset="0"/>
                          <a:cs typeface="Calibri" panose="020F0502020204030204" pitchFamily="34" charset="0"/>
                        </a:rPr>
                        <a:t>for </a:t>
                      </a:r>
                      <a:r>
                        <a:rPr lang="en-US" sz="1800" dirty="0">
                          <a:latin typeface="Calibri" panose="020F0502020204030204" pitchFamily="34" charset="0"/>
                          <a:cs typeface="Calibri" panose="020F0502020204030204" pitchFamily="34" charset="0"/>
                        </a:rPr>
                        <a:t>the rest of the year.</a:t>
                      </a:r>
                    </a:p>
                  </a:txBody>
                  <a:tcPr marL="101819" marR="101819" marT="50909" marB="50909">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661305">
                <a:tc>
                  <a:txBody>
                    <a:bodyPr/>
                    <a:lstStyle/>
                    <a:p>
                      <a:pPr marL="0" indent="0">
                        <a:buFont typeface="Arial" panose="020B0604020202020204" pitchFamily="34" charset="0"/>
                        <a:buNone/>
                      </a:pPr>
                      <a:r>
                        <a:rPr lang="en-US" sz="2100" b="1" dirty="0">
                          <a:latin typeface="Calibri" panose="020F0502020204030204" pitchFamily="34" charset="0"/>
                          <a:cs typeface="Calibri" panose="020F0502020204030204" pitchFamily="34" charset="0"/>
                        </a:rPr>
                        <a:t>In-network Provider </a:t>
                      </a:r>
                      <a:endParaRPr lang="en-US" sz="2100" b="1" dirty="0">
                        <a:solidFill>
                          <a:schemeClr val="tx1"/>
                        </a:solidFill>
                        <a:latin typeface="Calibri" panose="020F0502020204030204" pitchFamily="34" charset="0"/>
                        <a:cs typeface="Calibri" panose="020F0502020204030204" pitchFamily="34" charset="0"/>
                      </a:endParaRPr>
                    </a:p>
                  </a:txBody>
                  <a:tcPr marL="101819" marR="101819" marT="50909" marB="50909">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sz="1800" dirty="0">
                          <a:latin typeface="Calibri" panose="020F0502020204030204" pitchFamily="34" charset="0"/>
                          <a:cs typeface="Calibri" panose="020F0502020204030204" pitchFamily="34" charset="0"/>
                        </a:rPr>
                        <a:t>Medical and pharmacy providers that have contracted with the plan to provide lower out-of-pocket costs for members.</a:t>
                      </a:r>
                    </a:p>
                  </a:txBody>
                  <a:tcPr marL="101819" marR="101819" marT="50909" marB="50909">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10905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Health Plan Highlights</a:t>
            </a:r>
          </a:p>
        </p:txBody>
      </p:sp>
      <p:sp>
        <p:nvSpPr>
          <p:cNvPr id="2" name="Text Placeholder 1">
            <a:extLst>
              <a:ext uri="{FF2B5EF4-FFF2-40B4-BE49-F238E27FC236}">
                <a16:creationId xmlns:a16="http://schemas.microsoft.com/office/drawing/2014/main" id="{D1162670-D7B4-420A-9A6C-73B474E6E0F1}"/>
              </a:ext>
            </a:extLst>
          </p:cNvPr>
          <p:cNvSpPr>
            <a:spLocks noGrp="1"/>
          </p:cNvSpPr>
          <p:nvPr>
            <p:ph type="body" idx="1"/>
          </p:nvPr>
        </p:nvSpPr>
        <p:spPr/>
        <p:txBody>
          <a:bodyPr>
            <a:normAutofit/>
          </a:bodyPr>
          <a:lstStyle/>
          <a:p>
            <a:r>
              <a:rPr lang="en-US" sz="2000" u="sng" dirty="0"/>
              <a:t>Routine preventive for children*</a:t>
            </a:r>
          </a:p>
        </p:txBody>
      </p:sp>
      <p:sp>
        <p:nvSpPr>
          <p:cNvPr id="3" name="Content Placeholder 2">
            <a:extLst>
              <a:ext uri="{FF2B5EF4-FFF2-40B4-BE49-F238E27FC236}">
                <a16:creationId xmlns:a16="http://schemas.microsoft.com/office/drawing/2014/main" id="{98C46D90-7950-4214-97B0-14AC174F0C8C}"/>
              </a:ext>
            </a:extLst>
          </p:cNvPr>
          <p:cNvSpPr>
            <a:spLocks noGrp="1"/>
          </p:cNvSpPr>
          <p:nvPr>
            <p:ph sz="half" idx="2"/>
          </p:nvPr>
        </p:nvSpPr>
        <p:spPr/>
        <p:txBody>
          <a:bodyPr>
            <a:normAutofit fontScale="77500" lnSpcReduction="20000"/>
          </a:bodyPr>
          <a:lstStyle/>
          <a:p>
            <a:pPr marL="0" indent="0">
              <a:buNone/>
            </a:pPr>
            <a:r>
              <a:rPr lang="en-US" dirty="0"/>
              <a:t>Appropriate screenings based on sex and age</a:t>
            </a:r>
          </a:p>
          <a:p>
            <a:pPr lvl="1"/>
            <a:r>
              <a:rPr lang="en-US" dirty="0"/>
              <a:t>Newborn visits</a:t>
            </a:r>
          </a:p>
          <a:p>
            <a:pPr lvl="1"/>
            <a:r>
              <a:rPr lang="en-US" dirty="0"/>
              <a:t>Tuberculosis testing</a:t>
            </a:r>
          </a:p>
          <a:p>
            <a:pPr lvl="1"/>
            <a:r>
              <a:rPr lang="en-US" dirty="0"/>
              <a:t>Anemia testing</a:t>
            </a:r>
          </a:p>
          <a:p>
            <a:pPr lvl="1"/>
            <a:r>
              <a:rPr lang="en-US" dirty="0"/>
              <a:t>Lead exposure</a:t>
            </a:r>
          </a:p>
          <a:p>
            <a:pPr lvl="1"/>
            <a:r>
              <a:rPr lang="en-US" dirty="0"/>
              <a:t>Pelvic exam and pap test</a:t>
            </a:r>
          </a:p>
          <a:p>
            <a:pPr lvl="1"/>
            <a:r>
              <a:rPr lang="en-US" dirty="0"/>
              <a:t>Development behavior</a:t>
            </a:r>
          </a:p>
          <a:p>
            <a:pPr lvl="1"/>
            <a:r>
              <a:rPr lang="en-US" dirty="0"/>
              <a:t>Lipid profile</a:t>
            </a:r>
          </a:p>
          <a:p>
            <a:pPr lvl="1"/>
            <a:r>
              <a:rPr lang="en-US" dirty="0"/>
              <a:t>Depression</a:t>
            </a:r>
          </a:p>
          <a:p>
            <a:pPr lvl="1"/>
            <a:r>
              <a:rPr lang="en-US" dirty="0"/>
              <a:t>Obesity and counseling</a:t>
            </a:r>
          </a:p>
          <a:p>
            <a:pPr lvl="1"/>
            <a:r>
              <a:rPr lang="en-US" dirty="0"/>
              <a:t>Nutrition counseling</a:t>
            </a:r>
          </a:p>
          <a:p>
            <a:pPr marL="0" indent="0">
              <a:buNone/>
            </a:pPr>
            <a:r>
              <a:rPr lang="en-US" sz="2100" dirty="0"/>
              <a:t>*Birth to age 18</a:t>
            </a:r>
            <a:endParaRPr lang="en-US" dirty="0"/>
          </a:p>
        </p:txBody>
      </p:sp>
      <p:sp>
        <p:nvSpPr>
          <p:cNvPr id="5" name="Text Placeholder 4">
            <a:extLst>
              <a:ext uri="{FF2B5EF4-FFF2-40B4-BE49-F238E27FC236}">
                <a16:creationId xmlns:a16="http://schemas.microsoft.com/office/drawing/2014/main" id="{D01F2038-BCA3-4B1D-9250-A42D84943498}"/>
              </a:ext>
            </a:extLst>
          </p:cNvPr>
          <p:cNvSpPr>
            <a:spLocks noGrp="1"/>
          </p:cNvSpPr>
          <p:nvPr>
            <p:ph type="body" sz="quarter" idx="3"/>
          </p:nvPr>
        </p:nvSpPr>
        <p:spPr/>
        <p:txBody>
          <a:bodyPr>
            <a:normAutofit/>
          </a:bodyPr>
          <a:lstStyle/>
          <a:p>
            <a:r>
              <a:rPr lang="en-US" sz="2000" u="sng" dirty="0"/>
              <a:t>Routine preventive for Adults</a:t>
            </a:r>
          </a:p>
        </p:txBody>
      </p:sp>
      <p:sp>
        <p:nvSpPr>
          <p:cNvPr id="6" name="Content Placeholder 5">
            <a:extLst>
              <a:ext uri="{FF2B5EF4-FFF2-40B4-BE49-F238E27FC236}">
                <a16:creationId xmlns:a16="http://schemas.microsoft.com/office/drawing/2014/main" id="{44C9C52C-C6A5-4BCA-B31D-97A7708688D4}"/>
              </a:ext>
            </a:extLst>
          </p:cNvPr>
          <p:cNvSpPr>
            <a:spLocks noGrp="1"/>
          </p:cNvSpPr>
          <p:nvPr>
            <p:ph sz="quarter" idx="4"/>
          </p:nvPr>
        </p:nvSpPr>
        <p:spPr/>
        <p:txBody>
          <a:bodyPr>
            <a:normAutofit fontScale="77500" lnSpcReduction="20000"/>
          </a:bodyPr>
          <a:lstStyle/>
          <a:p>
            <a:pPr marL="0" indent="0">
              <a:buNone/>
            </a:pPr>
            <a:r>
              <a:rPr lang="en-US" dirty="0"/>
              <a:t>Appropriate screenings based on sex and age</a:t>
            </a:r>
          </a:p>
          <a:p>
            <a:pPr lvl="1"/>
            <a:r>
              <a:rPr lang="en-US" dirty="0"/>
              <a:t>Annual exams</a:t>
            </a:r>
          </a:p>
          <a:p>
            <a:pPr lvl="1"/>
            <a:r>
              <a:rPr lang="en-US" dirty="0"/>
              <a:t>Pelvic exam and pap testing</a:t>
            </a:r>
          </a:p>
          <a:p>
            <a:pPr lvl="1"/>
            <a:r>
              <a:rPr lang="en-US" dirty="0"/>
              <a:t>Breast exam and mammogram</a:t>
            </a:r>
          </a:p>
          <a:p>
            <a:pPr lvl="1"/>
            <a:r>
              <a:rPr lang="en-US" dirty="0"/>
              <a:t>Bone density testing</a:t>
            </a:r>
          </a:p>
          <a:p>
            <a:pPr lvl="1"/>
            <a:r>
              <a:rPr lang="en-US" dirty="0"/>
              <a:t>Colonoscopy</a:t>
            </a:r>
          </a:p>
          <a:p>
            <a:pPr lvl="1"/>
            <a:r>
              <a:rPr lang="en-US" dirty="0"/>
              <a:t>Routine vision and hearing exams</a:t>
            </a:r>
          </a:p>
        </p:txBody>
      </p:sp>
      <p:sp>
        <p:nvSpPr>
          <p:cNvPr id="7" name="TextBox 6">
            <a:extLst>
              <a:ext uri="{FF2B5EF4-FFF2-40B4-BE49-F238E27FC236}">
                <a16:creationId xmlns:a16="http://schemas.microsoft.com/office/drawing/2014/main" id="{DC5B9186-B2C3-4095-A5B4-98FB68433860}"/>
              </a:ext>
            </a:extLst>
          </p:cNvPr>
          <p:cNvSpPr txBox="1"/>
          <p:nvPr/>
        </p:nvSpPr>
        <p:spPr>
          <a:xfrm>
            <a:off x="2311401" y="1481667"/>
            <a:ext cx="6891866" cy="400110"/>
          </a:xfrm>
          <a:prstGeom prst="rect">
            <a:avLst/>
          </a:prstGeom>
          <a:noFill/>
        </p:spPr>
        <p:txBody>
          <a:bodyPr wrap="square" rtlCol="0">
            <a:spAutoFit/>
          </a:bodyPr>
          <a:lstStyle/>
          <a:p>
            <a:pPr algn="ctr"/>
            <a:r>
              <a:rPr lang="en-US" sz="2000" b="1" dirty="0"/>
              <a:t>PREVENTIVE CARE </a:t>
            </a:r>
            <a:r>
              <a:rPr lang="en-US" sz="2000" dirty="0"/>
              <a:t>– Covered at 100% under both plans. </a:t>
            </a:r>
          </a:p>
        </p:txBody>
      </p:sp>
    </p:spTree>
    <p:extLst>
      <p:ext uri="{BB962C8B-B14F-4D97-AF65-F5344CB8AC3E}">
        <p14:creationId xmlns:p14="http://schemas.microsoft.com/office/powerpoint/2010/main" val="1061577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Premium Sharing</a:t>
            </a:r>
          </a:p>
        </p:txBody>
      </p:sp>
      <p:graphicFrame>
        <p:nvGraphicFramePr>
          <p:cNvPr id="5" name="Chart 4">
            <a:extLst>
              <a:ext uri="{FF2B5EF4-FFF2-40B4-BE49-F238E27FC236}">
                <a16:creationId xmlns:a16="http://schemas.microsoft.com/office/drawing/2014/main" id="{B3DED771-1AA9-492F-8A10-69DA3AAAE3A8}"/>
              </a:ext>
            </a:extLst>
          </p:cNvPr>
          <p:cNvGraphicFramePr/>
          <p:nvPr>
            <p:extLst>
              <p:ext uri="{D42A27DB-BD31-4B8C-83A1-F6EECF244321}">
                <p14:modId xmlns:p14="http://schemas.microsoft.com/office/powerpoint/2010/main" val="2919320398"/>
              </p:ext>
            </p:extLst>
          </p:nvPr>
        </p:nvGraphicFramePr>
        <p:xfrm>
          <a:off x="838200" y="1690688"/>
          <a:ext cx="4915438" cy="43516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E89A9877-1F8B-4681-9A57-EDC8670A6B8F}"/>
              </a:ext>
            </a:extLst>
          </p:cNvPr>
          <p:cNvGraphicFramePr/>
          <p:nvPr>
            <p:extLst>
              <p:ext uri="{D42A27DB-BD31-4B8C-83A1-F6EECF244321}">
                <p14:modId xmlns:p14="http://schemas.microsoft.com/office/powerpoint/2010/main" val="3969475002"/>
              </p:ext>
            </p:extLst>
          </p:nvPr>
        </p:nvGraphicFramePr>
        <p:xfrm>
          <a:off x="6438362" y="1690688"/>
          <a:ext cx="5244121" cy="43516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0526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a:xfrm>
            <a:off x="838200" y="228335"/>
            <a:ext cx="10515600" cy="1325563"/>
          </a:xfrm>
        </p:spPr>
        <p:txBody>
          <a:bodyPr/>
          <a:lstStyle/>
          <a:p>
            <a:pPr algn="ctr"/>
            <a:r>
              <a:rPr lang="en-US" b="1" dirty="0"/>
              <a:t>Health Plan Highlights</a:t>
            </a:r>
          </a:p>
        </p:txBody>
      </p:sp>
      <p:graphicFrame>
        <p:nvGraphicFramePr>
          <p:cNvPr id="11" name="Medical_Plan_Table_1">
            <a:extLst>
              <a:ext uri="{FF2B5EF4-FFF2-40B4-BE49-F238E27FC236}">
                <a16:creationId xmlns:a16="http://schemas.microsoft.com/office/drawing/2014/main" id="{466FF472-5600-41A4-858C-5BF3DF0F387A}"/>
              </a:ext>
            </a:extLst>
          </p:cNvPr>
          <p:cNvGraphicFramePr>
            <a:graphicFrameLocks noGrp="1"/>
          </p:cNvGraphicFramePr>
          <p:nvPr>
            <p:extLst>
              <p:ext uri="{D42A27DB-BD31-4B8C-83A1-F6EECF244321}">
                <p14:modId xmlns:p14="http://schemas.microsoft.com/office/powerpoint/2010/main" val="169776648"/>
              </p:ext>
            </p:extLst>
          </p:nvPr>
        </p:nvGraphicFramePr>
        <p:xfrm>
          <a:off x="1908048" y="1180384"/>
          <a:ext cx="8375904" cy="4497232"/>
        </p:xfrm>
        <a:graphic>
          <a:graphicData uri="http://schemas.openxmlformats.org/drawingml/2006/table">
            <a:tbl>
              <a:tblPr firstRow="1" bandRow="1">
                <a:tableStyleId>{7E9639D4-E3E2-4D34-9284-5A2195B3D0D7}</a:tableStyleId>
              </a:tblPr>
              <a:tblGrid>
                <a:gridCol w="2971800">
                  <a:extLst>
                    <a:ext uri="{9D8B030D-6E8A-4147-A177-3AD203B41FA5}">
                      <a16:colId xmlns:a16="http://schemas.microsoft.com/office/drawing/2014/main" val="20000"/>
                    </a:ext>
                  </a:extLst>
                </a:gridCol>
                <a:gridCol w="2612136">
                  <a:extLst>
                    <a:ext uri="{9D8B030D-6E8A-4147-A177-3AD203B41FA5}">
                      <a16:colId xmlns:a16="http://schemas.microsoft.com/office/drawing/2014/main" val="20001"/>
                    </a:ext>
                  </a:extLst>
                </a:gridCol>
                <a:gridCol w="2791968">
                  <a:extLst>
                    <a:ext uri="{9D8B030D-6E8A-4147-A177-3AD203B41FA5}">
                      <a16:colId xmlns:a16="http://schemas.microsoft.com/office/drawing/2014/main" val="20002"/>
                    </a:ext>
                  </a:extLst>
                </a:gridCol>
              </a:tblGrid>
              <a:tr h="365760">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txBody>
                  <a:tcPr marL="88751" marR="88751" marT="44375" marB="44375">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1100" dirty="0">
                          <a:solidFill>
                            <a:srgbClr val="FFFFFF"/>
                          </a:solidFill>
                          <a:effectLst/>
                          <a:latin typeface="Arial" panose="020B0604020202020204" pitchFamily="34" charset="0"/>
                          <a:ea typeface="Times New Roman" panose="02020603050405020304" pitchFamily="18" charset="0"/>
                        </a:rPr>
                        <a:t>HDHP/HSA PLAN OPTION #1</a:t>
                      </a:r>
                    </a:p>
                    <a:p>
                      <a:pPr marL="0" marR="0" lvl="0" indent="0" algn="ctr" defTabSz="914400" rtl="0" eaLnBrk="1" fontAlgn="auto" latinLnBrk="0" hangingPunct="1">
                        <a:lnSpc>
                          <a:spcPct val="100000"/>
                        </a:lnSpc>
                        <a:spcBef>
                          <a:spcPct val="0"/>
                        </a:spcBef>
                        <a:spcAft>
                          <a:spcPct val="0"/>
                        </a:spcAft>
                        <a:buClrTx/>
                        <a:buSzTx/>
                        <a:buFontTx/>
                        <a:buNone/>
                        <a:defRPr/>
                      </a:pPr>
                      <a:r>
                        <a:rPr kumimoji="0" lang="en-US" sz="11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In-network</a:t>
                      </a:r>
                      <a:endParaRPr kumimoji="0" lang="en-US"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txBody>
                  <a:tcPr marL="88751" marR="88751" marT="44375" marB="443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9446C"/>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1100" dirty="0">
                          <a:solidFill>
                            <a:srgbClr val="FFFFFF"/>
                          </a:solidFill>
                          <a:effectLst/>
                          <a:latin typeface="Arial" panose="020B0604020202020204" pitchFamily="34" charset="0"/>
                          <a:ea typeface="Times New Roman" panose="02020603050405020304" pitchFamily="18" charset="0"/>
                        </a:rPr>
                        <a:t>PPO PLAN OPTION #2</a:t>
                      </a:r>
                    </a:p>
                    <a:p>
                      <a:pPr marL="0" marR="0" lvl="0" indent="0" algn="ctr" defTabSz="914400" rtl="0" eaLnBrk="1" fontAlgn="auto" latinLnBrk="0" hangingPunct="1">
                        <a:lnSpc>
                          <a:spcPct val="100000"/>
                        </a:lnSpc>
                        <a:spcBef>
                          <a:spcPct val="0"/>
                        </a:spcBef>
                        <a:spcAft>
                          <a:spcPct val="0"/>
                        </a:spcAft>
                        <a:buClrTx/>
                        <a:buSzTx/>
                        <a:buFontTx/>
                        <a:buNone/>
                        <a:defRPr/>
                      </a:pPr>
                      <a:r>
                        <a:rPr lang="en-US" sz="1100" dirty="0">
                          <a:solidFill>
                            <a:srgbClr val="FFFFFF"/>
                          </a:solidFill>
                          <a:effectLst/>
                          <a:latin typeface="Arial" panose="020B0604020202020204" pitchFamily="34" charset="0"/>
                          <a:ea typeface="Times New Roman" panose="02020603050405020304" pitchFamily="18" charset="0"/>
                        </a:rPr>
                        <a:t>In-network</a:t>
                      </a:r>
                      <a:endParaRPr kumimoji="0" lang="en-US"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txBody>
                  <a:tcPr marL="88751" marR="88751" marT="44375" marB="443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extLst>
                  <a:ext uri="{0D108BD9-81ED-4DB2-BD59-A6C34878D82A}">
                    <a16:rowId xmlns:a16="http://schemas.microsoft.com/office/drawing/2014/main" val="10000"/>
                  </a:ext>
                </a:extLst>
              </a:tr>
              <a:tr h="384048">
                <a:tc>
                  <a:txBody>
                    <a:bodyPr/>
                    <a:lstStyle/>
                    <a:p>
                      <a:r>
                        <a:rPr lang="en-US" sz="1100" b="1" kern="1200" dirty="0">
                          <a:solidFill>
                            <a:schemeClr val="tx1"/>
                          </a:solidFill>
                          <a:latin typeface="+mn-lt"/>
                          <a:ea typeface="+mn-ea"/>
                          <a:cs typeface="+mn-cs"/>
                        </a:rPr>
                        <a:t>Annual Deductible</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$3,500 per individual
$7,000 per family</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$500 per individual
$1,000 per family</a:t>
                      </a:r>
                    </a:p>
                  </a:txBody>
                  <a:tcPr marL="88751" marR="88751" marT="44375" marB="4437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E7E9ED"/>
                    </a:solidFill>
                  </a:tcPr>
                </a:tc>
                <a:extLst>
                  <a:ext uri="{0D108BD9-81ED-4DB2-BD59-A6C34878D82A}">
                    <a16:rowId xmlns:a16="http://schemas.microsoft.com/office/drawing/2014/main" val="10001"/>
                  </a:ext>
                </a:extLst>
              </a:tr>
              <a:tr h="384048">
                <a:tc>
                  <a:txBody>
                    <a:bodyPr/>
                    <a:lstStyle/>
                    <a:p>
                      <a:r>
                        <a:rPr lang="en-US" sz="1100" b="1" kern="1200" dirty="0">
                          <a:solidFill>
                            <a:schemeClr val="tx1"/>
                          </a:solidFill>
                          <a:latin typeface="+mn-lt"/>
                          <a:ea typeface="+mn-ea"/>
                          <a:cs typeface="+mn-cs"/>
                        </a:rPr>
                        <a:t>Annual Out-of-Pocket Maximum**</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$3,500 per individual
$7,000 per family</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$3,500 per individual
$7,000 per family</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10002"/>
                  </a:ext>
                </a:extLst>
              </a:tr>
              <a:tr h="384048">
                <a:tc>
                  <a:txBody>
                    <a:bodyPr/>
                    <a:lstStyle/>
                    <a:p>
                      <a:r>
                        <a:rPr lang="en-US" sz="1100" b="1" kern="1200" dirty="0">
                          <a:solidFill>
                            <a:schemeClr val="tx1"/>
                          </a:solidFill>
                          <a:latin typeface="+mn-lt"/>
                          <a:ea typeface="+mn-ea"/>
                          <a:cs typeface="+mn-cs"/>
                        </a:rPr>
                        <a:t>Primary Care Office Visit</a:t>
                      </a:r>
                    </a:p>
                    <a:p>
                      <a:r>
                        <a:rPr lang="en-US" sz="1100" b="1" kern="1200" dirty="0">
                          <a:solidFill>
                            <a:schemeClr val="tx1"/>
                          </a:solidFill>
                          <a:latin typeface="+mn-lt"/>
                          <a:ea typeface="+mn-ea"/>
                          <a:cs typeface="+mn-cs"/>
                        </a:rPr>
                        <a:t>Specialty Care Office Visit </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100% after deductible</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$30 copay</a:t>
                      </a:r>
                    </a:p>
                    <a:p>
                      <a:pPr algn="ctr"/>
                      <a:r>
                        <a:rPr lang="en-US" sz="1100" kern="1200" dirty="0">
                          <a:solidFill>
                            <a:schemeClr val="tx1"/>
                          </a:solidFill>
                          <a:latin typeface="+mn-lt"/>
                          <a:ea typeface="+mn-ea"/>
                          <a:cs typeface="+mn-cs"/>
                        </a:rPr>
                        <a:t>$50 copay</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10004"/>
                  </a:ext>
                </a:extLst>
              </a:tr>
              <a:tr h="251910">
                <a:tc>
                  <a:txBody>
                    <a:bodyPr/>
                    <a:lstStyle/>
                    <a:p>
                      <a:r>
                        <a:rPr lang="en-US" sz="1100" b="1" kern="1200" dirty="0">
                          <a:solidFill>
                            <a:schemeClr val="tx1"/>
                          </a:solidFill>
                          <a:latin typeface="+mn-lt"/>
                          <a:ea typeface="+mn-ea"/>
                          <a:cs typeface="+mn-cs"/>
                        </a:rPr>
                        <a:t>Emergency Room</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100% after deductible</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$100 copay</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10005"/>
                  </a:ext>
                </a:extLst>
              </a:tr>
              <a:tr h="300320">
                <a:tc>
                  <a:txBody>
                    <a:bodyPr/>
                    <a:lstStyle/>
                    <a:p>
                      <a:r>
                        <a:rPr lang="en-US" sz="1100" b="1" kern="1200" dirty="0">
                          <a:solidFill>
                            <a:schemeClr val="tx1"/>
                          </a:solidFill>
                          <a:latin typeface="+mn-lt"/>
                          <a:ea typeface="+mn-ea"/>
                          <a:cs typeface="+mn-cs"/>
                        </a:rPr>
                        <a:t>Outpatient Hospital</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100% after deductible</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80% after deductible</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10006"/>
                  </a:ext>
                </a:extLst>
              </a:tr>
              <a:tr h="304800">
                <a:tc>
                  <a:txBody>
                    <a:bodyPr/>
                    <a:lstStyle/>
                    <a:p>
                      <a:r>
                        <a:rPr lang="en-US" sz="1100" b="1" kern="1200" dirty="0">
                          <a:solidFill>
                            <a:schemeClr val="tx1"/>
                          </a:solidFill>
                          <a:latin typeface="+mn-lt"/>
                          <a:ea typeface="+mn-ea"/>
                          <a:cs typeface="+mn-cs"/>
                        </a:rPr>
                        <a:t>Inpatient Hospital</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100% after deductible</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80% after deductible</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10007"/>
                  </a:ext>
                </a:extLst>
              </a:tr>
              <a:tr h="304800">
                <a:tc>
                  <a:txBody>
                    <a:bodyPr/>
                    <a:lstStyle/>
                    <a:p>
                      <a:r>
                        <a:rPr lang="en-US" sz="1100" b="1" kern="1200" dirty="0">
                          <a:solidFill>
                            <a:schemeClr val="tx1"/>
                          </a:solidFill>
                          <a:latin typeface="+mn-lt"/>
                          <a:ea typeface="+mn-ea"/>
                          <a:cs typeface="+mn-cs"/>
                        </a:rPr>
                        <a:t>Emergency Room</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100% after deductible</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$100 copay</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10008"/>
                  </a:ext>
                </a:extLst>
              </a:tr>
              <a:tr h="3840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latin typeface="+mn-lt"/>
                          <a:ea typeface="+mn-ea"/>
                          <a:cs typeface="+mn-cs"/>
                        </a:rPr>
                        <a:t>Retail Prescription Drugs (30-day Supply)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latin typeface="+mn-lt"/>
                          <a:ea typeface="+mn-ea"/>
                          <a:cs typeface="+mn-cs"/>
                        </a:rPr>
                        <a:t>Mail order for Generic &amp; Preferred Brand Name                    2 copays for 90-day supply</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endParaRPr lang="en-US" sz="1100" kern="1200" dirty="0">
                        <a:solidFill>
                          <a:schemeClr val="tx1"/>
                        </a:solidFill>
                        <a:latin typeface="+mn-lt"/>
                        <a:ea typeface="+mn-ea"/>
                        <a:cs typeface="+mn-cs"/>
                      </a:endParaRP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en-US" sz="1100" kern="1200" dirty="0">
                        <a:solidFill>
                          <a:schemeClr val="tx1"/>
                        </a:solidFill>
                        <a:latin typeface="+mn-lt"/>
                        <a:ea typeface="+mn-ea"/>
                        <a:cs typeface="+mn-cs"/>
                      </a:endParaRP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115357700"/>
                  </a:ext>
                </a:extLst>
              </a:tr>
              <a:tr h="225552">
                <a:tc>
                  <a:txBody>
                    <a:bodyPr/>
                    <a:lstStyle/>
                    <a:p>
                      <a:r>
                        <a:rPr lang="en-US" sz="1100" b="1" kern="1200" dirty="0">
                          <a:solidFill>
                            <a:schemeClr val="tx1"/>
                          </a:solidFill>
                          <a:latin typeface="+mn-lt"/>
                          <a:ea typeface="+mn-ea"/>
                          <a:cs typeface="+mn-cs"/>
                        </a:rPr>
                        <a:t>Generic</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100% after deductible</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r>
                        <a:rPr lang="en-US" sz="1100" kern="1200" dirty="0">
                          <a:solidFill>
                            <a:schemeClr val="tx1"/>
                          </a:solidFill>
                          <a:latin typeface="+mn-lt"/>
                          <a:ea typeface="+mn-ea"/>
                          <a:cs typeface="+mn-cs"/>
                        </a:rPr>
                        <a:t>$15 copay</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2603328905"/>
                  </a:ext>
                </a:extLst>
              </a:tr>
              <a:tr h="273962">
                <a:tc>
                  <a:txBody>
                    <a:bodyPr/>
                    <a:lstStyle/>
                    <a:p>
                      <a:r>
                        <a:rPr lang="en-US" sz="1100" b="1" kern="1200" dirty="0">
                          <a:solidFill>
                            <a:schemeClr val="tx1"/>
                          </a:solidFill>
                          <a:latin typeface="+mn-lt"/>
                          <a:ea typeface="+mn-ea"/>
                          <a:cs typeface="+mn-cs"/>
                        </a:rPr>
                        <a:t>Preferred Brand Name</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algn="ctr"/>
                      <a:r>
                        <a:rPr lang="en-US" sz="1100" kern="1200" dirty="0">
                          <a:solidFill>
                            <a:schemeClr val="tx1"/>
                          </a:solidFill>
                          <a:latin typeface="+mn-lt"/>
                          <a:ea typeface="+mn-ea"/>
                          <a:cs typeface="+mn-cs"/>
                        </a:rPr>
                        <a:t>100% after deductible</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r>
                        <a:rPr lang="en-US" sz="1100" kern="1200" dirty="0">
                          <a:solidFill>
                            <a:schemeClr val="tx1"/>
                          </a:solidFill>
                          <a:latin typeface="+mn-lt"/>
                          <a:ea typeface="+mn-ea"/>
                          <a:cs typeface="+mn-cs"/>
                        </a:rPr>
                        <a:t>$40 copay</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3297769853"/>
                  </a:ext>
                </a:extLst>
              </a:tr>
              <a:tr h="228600">
                <a:tc>
                  <a:txBody>
                    <a:bodyPr/>
                    <a:lstStyle/>
                    <a:p>
                      <a:r>
                        <a:rPr lang="en-US" sz="1100" b="1" kern="1200" dirty="0">
                          <a:solidFill>
                            <a:schemeClr val="tx1"/>
                          </a:solidFill>
                          <a:latin typeface="+mn-lt"/>
                          <a:ea typeface="+mn-ea"/>
                          <a:cs typeface="+mn-cs"/>
                        </a:rPr>
                        <a:t>Non-Formulary Generic or Brand Name</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100% after deductible</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r>
                        <a:rPr lang="en-US" sz="1100" kern="1200" dirty="0">
                          <a:solidFill>
                            <a:schemeClr val="tx1"/>
                          </a:solidFill>
                          <a:latin typeface="+mn-lt"/>
                          <a:ea typeface="+mn-ea"/>
                          <a:cs typeface="+mn-cs"/>
                        </a:rPr>
                        <a:t>80% coverage</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1609342222"/>
                  </a:ext>
                </a:extLst>
              </a:tr>
              <a:tr h="228600">
                <a:tc>
                  <a:txBody>
                    <a:bodyPr/>
                    <a:lstStyle/>
                    <a:p>
                      <a:r>
                        <a:rPr lang="en-US" sz="1100" b="1" kern="1200" dirty="0">
                          <a:solidFill>
                            <a:schemeClr val="tx1"/>
                          </a:solidFill>
                          <a:latin typeface="+mn-lt"/>
                          <a:ea typeface="+mn-ea"/>
                          <a:cs typeface="+mn-cs"/>
                        </a:rPr>
                        <a:t>Preferred Specialty</a:t>
                      </a:r>
                    </a:p>
                  </a:txBody>
                  <a:tcPr marL="88751" marR="88751" marT="44375" marB="44375" anchor="ct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100% after deductible</a:t>
                      </a:r>
                    </a:p>
                  </a:txBody>
                  <a:tcPr marL="88751" marR="88751" marT="44375" marB="443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r>
                        <a:rPr lang="en-US" sz="1100" kern="1200" dirty="0">
                          <a:solidFill>
                            <a:schemeClr val="tx1"/>
                          </a:solidFill>
                          <a:latin typeface="+mn-lt"/>
                          <a:ea typeface="+mn-ea"/>
                          <a:cs typeface="+mn-cs"/>
                        </a:rPr>
                        <a:t>80%; max of $300 per script</a:t>
                      </a:r>
                    </a:p>
                  </a:txBody>
                  <a:tcPr marL="88751" marR="88751" marT="44375" marB="44375" anchor="ctr">
                    <a:lnL w="12700" cap="flat" cmpd="sng" algn="ctr">
                      <a:solidFill>
                        <a:schemeClr val="tx1"/>
                      </a:solidFill>
                      <a:prstDash val="solid"/>
                      <a:round/>
                      <a:headEnd type="none" w="med" len="med"/>
                      <a:tailEnd type="none" w="med" len="med"/>
                    </a:lnL>
                    <a:solidFill>
                      <a:srgbClr val="E7E9ED"/>
                    </a:solidFill>
                  </a:tcPr>
                </a:tc>
                <a:extLst>
                  <a:ext uri="{0D108BD9-81ED-4DB2-BD59-A6C34878D82A}">
                    <a16:rowId xmlns:a16="http://schemas.microsoft.com/office/drawing/2014/main" val="2030066290"/>
                  </a:ext>
                </a:extLst>
              </a:tr>
            </a:tbl>
          </a:graphicData>
        </a:graphic>
      </p:graphicFrame>
      <p:sp>
        <p:nvSpPr>
          <p:cNvPr id="10" name="TextBox 9">
            <a:extLst>
              <a:ext uri="{FF2B5EF4-FFF2-40B4-BE49-F238E27FC236}">
                <a16:creationId xmlns:a16="http://schemas.microsoft.com/office/drawing/2014/main" id="{019E60AA-8597-47FD-B8E3-5063D0B91C6B}"/>
              </a:ext>
            </a:extLst>
          </p:cNvPr>
          <p:cNvSpPr txBox="1"/>
          <p:nvPr/>
        </p:nvSpPr>
        <p:spPr>
          <a:xfrm>
            <a:off x="1908048" y="5780728"/>
            <a:ext cx="8375904" cy="261610"/>
          </a:xfrm>
          <a:prstGeom prst="rect">
            <a:avLst/>
          </a:prstGeom>
          <a:noFill/>
        </p:spPr>
        <p:txBody>
          <a:bodyPr wrap="square" rtlCol="0">
            <a:spAutoFit/>
          </a:bodyPr>
          <a:lstStyle/>
          <a:p>
            <a:r>
              <a:rPr lang="en-US" sz="1100" dirty="0"/>
              <a:t>** The out-of-pocket maximum includes copays, deductible, and coinsurance.</a:t>
            </a:r>
          </a:p>
        </p:txBody>
      </p:sp>
    </p:spTree>
    <p:extLst>
      <p:ext uri="{BB962C8B-B14F-4D97-AF65-F5344CB8AC3E}">
        <p14:creationId xmlns:p14="http://schemas.microsoft.com/office/powerpoint/2010/main" val="3694471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Health Plan Network</a:t>
            </a:r>
          </a:p>
        </p:txBody>
      </p:sp>
      <p:sp>
        <p:nvSpPr>
          <p:cNvPr id="7" name="Rectangle 6">
            <a:extLst>
              <a:ext uri="{FF2B5EF4-FFF2-40B4-BE49-F238E27FC236}">
                <a16:creationId xmlns:a16="http://schemas.microsoft.com/office/drawing/2014/main" id="{2D404786-99E3-4EAA-926D-FB6856F3B29D}"/>
              </a:ext>
            </a:extLst>
          </p:cNvPr>
          <p:cNvSpPr/>
          <p:nvPr/>
        </p:nvSpPr>
        <p:spPr>
          <a:xfrm>
            <a:off x="1820333" y="1905000"/>
            <a:ext cx="8683752" cy="27432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2">
            <a:extLst>
              <a:ext uri="{FF2B5EF4-FFF2-40B4-BE49-F238E27FC236}">
                <a16:creationId xmlns:a16="http://schemas.microsoft.com/office/drawing/2014/main" id="{111E9459-A37D-41FB-975F-D45376D05C58}"/>
              </a:ext>
            </a:extLst>
          </p:cNvPr>
          <p:cNvSpPr>
            <a:spLocks noGrp="1"/>
          </p:cNvSpPr>
          <p:nvPr>
            <p:ph idx="1"/>
          </p:nvPr>
        </p:nvSpPr>
        <p:spPr>
          <a:xfrm>
            <a:off x="2426535" y="2057400"/>
            <a:ext cx="7471348" cy="2438400"/>
          </a:xfrm>
        </p:spPr>
        <p:txBody>
          <a:bodyPr>
            <a:normAutofit/>
          </a:bodyPr>
          <a:lstStyle/>
          <a:p>
            <a:pPr marL="114300" indent="0">
              <a:lnSpc>
                <a:spcPct val="111000"/>
              </a:lnSpc>
              <a:spcBef>
                <a:spcPts val="0"/>
              </a:spcBef>
              <a:spcAft>
                <a:spcPts val="600"/>
              </a:spcAft>
              <a:buNone/>
            </a:pPr>
            <a:r>
              <a:rPr lang="en-US" sz="2400" b="1" dirty="0">
                <a:latin typeface="Calibri" panose="020F0502020204030204" pitchFamily="34" charset="0"/>
                <a:ea typeface="Calibri" panose="020F0502020204030204" pitchFamily="34" charset="0"/>
              </a:rPr>
              <a:t>Finding A Network Provider</a:t>
            </a:r>
            <a:endParaRPr lang="en-US" sz="1100" b="1" dirty="0">
              <a:latin typeface="Times New Roman" panose="02020603050405020304" pitchFamily="18" charset="0"/>
              <a:ea typeface="Calibri" panose="020F0502020204030204" pitchFamily="34" charset="0"/>
            </a:endParaRPr>
          </a:p>
          <a:p>
            <a:pPr marL="114300" indent="0">
              <a:lnSpc>
                <a:spcPct val="111000"/>
              </a:lnSpc>
              <a:spcBef>
                <a:spcPts val="0"/>
              </a:spcBef>
              <a:spcAft>
                <a:spcPts val="600"/>
              </a:spcAft>
              <a:buNone/>
            </a:pPr>
            <a:r>
              <a:rPr lang="en-US" sz="2000" dirty="0">
                <a:latin typeface="Calibri" panose="020F0502020204030204" pitchFamily="34" charset="0"/>
              </a:rPr>
              <a:t>Remember you pay less when you seek care within the network. To find an Open Access network provider:</a:t>
            </a:r>
          </a:p>
          <a:p>
            <a:pPr lvl="1">
              <a:spcBef>
                <a:spcPts val="0"/>
              </a:spcBef>
              <a:spcAft>
                <a:spcPts val="600"/>
              </a:spcAft>
            </a:pPr>
            <a:r>
              <a:rPr lang="en-US" sz="2000" dirty="0">
                <a:latin typeface="Calibri" panose="020F0502020204030204" pitchFamily="34" charset="0"/>
                <a:ea typeface="Calibri" panose="020F0502020204030204" pitchFamily="34" charset="0"/>
              </a:rPr>
              <a:t>Visit </a:t>
            </a:r>
            <a:r>
              <a:rPr lang="en-US" sz="2000" b="1" u="sng" dirty="0">
                <a:solidFill>
                  <a:srgbClr val="09446C"/>
                </a:solidFill>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www.healthpartners.com/openaccess</a:t>
            </a:r>
            <a:endParaRPr lang="en-US" sz="1200" dirty="0">
              <a:solidFill>
                <a:srgbClr val="09446C"/>
              </a:solidFill>
              <a:latin typeface="Times New Roman" panose="02020603050405020304" pitchFamily="18" charset="0"/>
              <a:ea typeface="Times New Roman" panose="02020603050405020304" pitchFamily="18" charset="0"/>
            </a:endParaRPr>
          </a:p>
          <a:p>
            <a:pPr lvl="1">
              <a:spcBef>
                <a:spcPts val="0"/>
              </a:spcBef>
              <a:spcAft>
                <a:spcPts val="600"/>
              </a:spcAft>
            </a:pPr>
            <a:r>
              <a:rPr lang="en-US" sz="2000" dirty="0">
                <a:latin typeface="Calibri" panose="020F0502020204030204" pitchFamily="34" charset="0"/>
                <a:ea typeface="Calibri" panose="020F0502020204030204" pitchFamily="34" charset="0"/>
              </a:rPr>
              <a:t>Log into your HealthPartners account or myHP mobile app</a:t>
            </a:r>
            <a:endParaRPr lang="en-US" sz="1200" dirty="0">
              <a:latin typeface="Times New Roman" panose="02020603050405020304" pitchFamily="18" charset="0"/>
              <a:ea typeface="Times New Roman" panose="02020603050405020304" pitchFamily="18" charset="0"/>
            </a:endParaRPr>
          </a:p>
          <a:p>
            <a:pPr lvl="1">
              <a:spcBef>
                <a:spcPts val="0"/>
              </a:spcBef>
              <a:spcAft>
                <a:spcPts val="600"/>
              </a:spcAft>
            </a:pPr>
            <a:r>
              <a:rPr lang="en-US" sz="2000" dirty="0">
                <a:latin typeface="Calibri" panose="020F0502020204030204" pitchFamily="34" charset="0"/>
                <a:ea typeface="Calibri" panose="020F0502020204030204" pitchFamily="34" charset="0"/>
              </a:rPr>
              <a:t>Call the number on the back of your ID card</a:t>
            </a:r>
            <a:endParaRPr lang="en-US" sz="1200" dirty="0">
              <a:latin typeface="Times New Roman" panose="02020603050405020304" pitchFamily="18" charset="0"/>
              <a:ea typeface="Times New Roman" panose="02020603050405020304" pitchFamily="18" charset="0"/>
            </a:endParaRPr>
          </a:p>
          <a:p>
            <a:endParaRPr lang="en-US" sz="2000" dirty="0"/>
          </a:p>
        </p:txBody>
      </p:sp>
      <p:pic>
        <p:nvPicPr>
          <p:cNvPr id="10" name="Graphic 9" descr="Marker with solid fill">
            <a:extLst>
              <a:ext uri="{FF2B5EF4-FFF2-40B4-BE49-F238E27FC236}">
                <a16:creationId xmlns:a16="http://schemas.microsoft.com/office/drawing/2014/main" id="{9781D28F-F48D-4EF5-8109-EC9A326535E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0333" y="1843088"/>
            <a:ext cx="914400" cy="914400"/>
          </a:xfrm>
          <a:prstGeom prst="rect">
            <a:avLst/>
          </a:prstGeom>
        </p:spPr>
      </p:pic>
    </p:spTree>
    <p:extLst>
      <p:ext uri="{BB962C8B-B14F-4D97-AF65-F5344CB8AC3E}">
        <p14:creationId xmlns:p14="http://schemas.microsoft.com/office/powerpoint/2010/main" val="239883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Health Plan Monthly Premiums</a:t>
            </a:r>
          </a:p>
        </p:txBody>
      </p:sp>
      <p:graphicFrame>
        <p:nvGraphicFramePr>
          <p:cNvPr id="6" name="Table 7">
            <a:extLst>
              <a:ext uri="{FF2B5EF4-FFF2-40B4-BE49-F238E27FC236}">
                <a16:creationId xmlns:a16="http://schemas.microsoft.com/office/drawing/2014/main" id="{74DBEBB8-BA14-4B16-8FFF-DCD5B908531C}"/>
              </a:ext>
            </a:extLst>
          </p:cNvPr>
          <p:cNvGraphicFramePr>
            <a:graphicFrameLocks noGrp="1"/>
          </p:cNvGraphicFramePr>
          <p:nvPr>
            <p:ph idx="1"/>
            <p:extLst>
              <p:ext uri="{D42A27DB-BD31-4B8C-83A1-F6EECF244321}">
                <p14:modId xmlns:p14="http://schemas.microsoft.com/office/powerpoint/2010/main" val="2121723909"/>
              </p:ext>
            </p:extLst>
          </p:nvPr>
        </p:nvGraphicFramePr>
        <p:xfrm>
          <a:off x="1291167" y="1351488"/>
          <a:ext cx="9609666" cy="2339743"/>
        </p:xfrm>
        <a:graphic>
          <a:graphicData uri="http://schemas.openxmlformats.org/drawingml/2006/table">
            <a:tbl>
              <a:tblPr firstRow="1" bandRow="1">
                <a:tableStyleId>{5C22544A-7EE6-4342-B048-85BDC9FD1C3A}</a:tableStyleId>
              </a:tblPr>
              <a:tblGrid>
                <a:gridCol w="3489501">
                  <a:extLst>
                    <a:ext uri="{9D8B030D-6E8A-4147-A177-3AD203B41FA5}">
                      <a16:colId xmlns:a16="http://schemas.microsoft.com/office/drawing/2014/main" val="2784411411"/>
                    </a:ext>
                  </a:extLst>
                </a:gridCol>
                <a:gridCol w="1508764">
                  <a:extLst>
                    <a:ext uri="{9D8B030D-6E8A-4147-A177-3AD203B41FA5}">
                      <a16:colId xmlns:a16="http://schemas.microsoft.com/office/drawing/2014/main" val="3595822595"/>
                    </a:ext>
                  </a:extLst>
                </a:gridCol>
                <a:gridCol w="1408179">
                  <a:extLst>
                    <a:ext uri="{9D8B030D-6E8A-4147-A177-3AD203B41FA5}">
                      <a16:colId xmlns:a16="http://schemas.microsoft.com/office/drawing/2014/main" val="3734992729"/>
                    </a:ext>
                  </a:extLst>
                </a:gridCol>
                <a:gridCol w="1601611">
                  <a:extLst>
                    <a:ext uri="{9D8B030D-6E8A-4147-A177-3AD203B41FA5}">
                      <a16:colId xmlns:a16="http://schemas.microsoft.com/office/drawing/2014/main" val="2885994489"/>
                    </a:ext>
                  </a:extLst>
                </a:gridCol>
                <a:gridCol w="1601611">
                  <a:extLst>
                    <a:ext uri="{9D8B030D-6E8A-4147-A177-3AD203B41FA5}">
                      <a16:colId xmlns:a16="http://schemas.microsoft.com/office/drawing/2014/main" val="452735244"/>
                    </a:ext>
                  </a:extLst>
                </a:gridCol>
              </a:tblGrid>
              <a:tr h="334249">
                <a:tc gridSpan="5">
                  <a:txBody>
                    <a:bodyPr/>
                    <a:lstStyle/>
                    <a:p>
                      <a:pPr algn="ctr"/>
                      <a:r>
                        <a:rPr lang="en-US" sz="1600" dirty="0"/>
                        <a:t>Full-Time Rates (0.75 FTE and above)</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3077907771"/>
                  </a:ext>
                </a:extLst>
              </a:tr>
              <a:tr h="334249">
                <a:tc>
                  <a:txBody>
                    <a:bodyPr/>
                    <a:lstStyle/>
                    <a:p>
                      <a:endParaRPr lang="en-US" sz="1600" dirty="0"/>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gridSpan="2">
                  <a:txBody>
                    <a:bodyPr/>
                    <a:lstStyle/>
                    <a:p>
                      <a:pPr algn="ctr"/>
                      <a:r>
                        <a:rPr lang="en-US" sz="1600" dirty="0"/>
                        <a:t>High Deductible</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algn="ctr"/>
                      <a:r>
                        <a:rPr lang="en-US" sz="1600" dirty="0"/>
                        <a:t>PPO</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2454489101"/>
                  </a:ext>
                </a:extLst>
              </a:tr>
              <a:tr h="3342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Tier Level</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Employee Cost</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Mac Cost</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Employee Cost</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Mac Cost</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0988702"/>
                  </a:ext>
                </a:extLst>
              </a:tr>
              <a:tr h="334249">
                <a:tc>
                  <a:txBody>
                    <a:bodyPr/>
                    <a:lstStyle/>
                    <a:p>
                      <a:r>
                        <a:rPr lang="en-US" sz="1600" dirty="0"/>
                        <a:t>Employee Only</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$160.77</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$643.08</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$242.67</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$970.68</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167349"/>
                  </a:ext>
                </a:extLst>
              </a:tr>
              <a:tr h="334249">
                <a:tc>
                  <a:txBody>
                    <a:bodyPr/>
                    <a:lstStyle/>
                    <a:p>
                      <a:r>
                        <a:rPr lang="en-US" sz="1600" dirty="0"/>
                        <a:t>Employee + Child(ren)</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$359.31</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$838.39</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$547.09</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$1,276.54</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5957930"/>
                  </a:ext>
                </a:extLst>
              </a:tr>
              <a:tr h="334249">
                <a:tc>
                  <a:txBody>
                    <a:bodyPr/>
                    <a:lstStyle/>
                    <a:p>
                      <a:r>
                        <a:rPr lang="en-US" sz="1600" dirty="0"/>
                        <a:t>Employee + Spouse/Domestic Partner</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$557.85</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$1,301.65</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$851.51</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$1,986.85</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9573785"/>
                  </a:ext>
                </a:extLst>
              </a:tr>
              <a:tr h="334249">
                <a:tc>
                  <a:txBody>
                    <a:bodyPr/>
                    <a:lstStyle/>
                    <a:p>
                      <a:r>
                        <a:rPr lang="en-US" sz="1600" dirty="0"/>
                        <a:t>Employee + Family</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$705.79</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$1,646.84</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$1,078.65</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$2,516.86</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1856137"/>
                  </a:ext>
                </a:extLst>
              </a:tr>
            </a:tbl>
          </a:graphicData>
        </a:graphic>
      </p:graphicFrame>
      <p:graphicFrame>
        <p:nvGraphicFramePr>
          <p:cNvPr id="13" name="Table 7">
            <a:extLst>
              <a:ext uri="{FF2B5EF4-FFF2-40B4-BE49-F238E27FC236}">
                <a16:creationId xmlns:a16="http://schemas.microsoft.com/office/drawing/2014/main" id="{40B6F819-7558-4671-A4E9-5913B598F860}"/>
              </a:ext>
            </a:extLst>
          </p:cNvPr>
          <p:cNvGraphicFramePr>
            <a:graphicFrameLocks/>
          </p:cNvGraphicFramePr>
          <p:nvPr>
            <p:extLst>
              <p:ext uri="{D42A27DB-BD31-4B8C-83A1-F6EECF244321}">
                <p14:modId xmlns:p14="http://schemas.microsoft.com/office/powerpoint/2010/main" val="67121091"/>
              </p:ext>
            </p:extLst>
          </p:nvPr>
        </p:nvGraphicFramePr>
        <p:xfrm>
          <a:off x="1291167" y="3691231"/>
          <a:ext cx="9609658" cy="2339743"/>
        </p:xfrm>
        <a:graphic>
          <a:graphicData uri="http://schemas.openxmlformats.org/drawingml/2006/table">
            <a:tbl>
              <a:tblPr firstRow="1" bandRow="1">
                <a:tableStyleId>{5C22544A-7EE6-4342-B048-85BDC9FD1C3A}</a:tableStyleId>
              </a:tblPr>
              <a:tblGrid>
                <a:gridCol w="3489498">
                  <a:extLst>
                    <a:ext uri="{9D8B030D-6E8A-4147-A177-3AD203B41FA5}">
                      <a16:colId xmlns:a16="http://schemas.microsoft.com/office/drawing/2014/main" val="2784411411"/>
                    </a:ext>
                  </a:extLst>
                </a:gridCol>
                <a:gridCol w="1508763">
                  <a:extLst>
                    <a:ext uri="{9D8B030D-6E8A-4147-A177-3AD203B41FA5}">
                      <a16:colId xmlns:a16="http://schemas.microsoft.com/office/drawing/2014/main" val="3595822595"/>
                    </a:ext>
                  </a:extLst>
                </a:gridCol>
                <a:gridCol w="1408177">
                  <a:extLst>
                    <a:ext uri="{9D8B030D-6E8A-4147-A177-3AD203B41FA5}">
                      <a16:colId xmlns:a16="http://schemas.microsoft.com/office/drawing/2014/main" val="3734992729"/>
                    </a:ext>
                  </a:extLst>
                </a:gridCol>
                <a:gridCol w="1601610">
                  <a:extLst>
                    <a:ext uri="{9D8B030D-6E8A-4147-A177-3AD203B41FA5}">
                      <a16:colId xmlns:a16="http://schemas.microsoft.com/office/drawing/2014/main" val="2885994489"/>
                    </a:ext>
                  </a:extLst>
                </a:gridCol>
                <a:gridCol w="1601610">
                  <a:extLst>
                    <a:ext uri="{9D8B030D-6E8A-4147-A177-3AD203B41FA5}">
                      <a16:colId xmlns:a16="http://schemas.microsoft.com/office/drawing/2014/main" val="452735244"/>
                    </a:ext>
                  </a:extLst>
                </a:gridCol>
              </a:tblGrid>
              <a:tr h="334249">
                <a:tc gridSpan="5">
                  <a:txBody>
                    <a:bodyPr/>
                    <a:lstStyle/>
                    <a:p>
                      <a:pPr algn="ctr"/>
                      <a:r>
                        <a:rPr lang="en-US" sz="1600" dirty="0"/>
                        <a:t>Part-Time Rates (0.50 – 0.74 FTE)</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3077907771"/>
                  </a:ext>
                </a:extLst>
              </a:tr>
              <a:tr h="334249">
                <a:tc>
                  <a:txBody>
                    <a:bodyPr/>
                    <a:lstStyle/>
                    <a:p>
                      <a:endParaRPr lang="en-US" sz="1600" dirty="0"/>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gridSpan="2">
                  <a:txBody>
                    <a:bodyPr/>
                    <a:lstStyle/>
                    <a:p>
                      <a:pPr algn="ctr"/>
                      <a:r>
                        <a:rPr lang="en-US" sz="1600" dirty="0"/>
                        <a:t>High Deductible</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algn="ctr"/>
                      <a:r>
                        <a:rPr lang="en-US" sz="1600" dirty="0"/>
                        <a:t>PPO</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2454489101"/>
                  </a:ext>
                </a:extLst>
              </a:tr>
              <a:tr h="3342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Tier Level</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Employee Cost</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Mac Cost</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Employee Cost</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Mac Cost</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37563955"/>
                  </a:ext>
                </a:extLst>
              </a:tr>
              <a:tr h="334249">
                <a:tc>
                  <a:txBody>
                    <a:bodyPr/>
                    <a:lstStyle/>
                    <a:p>
                      <a:r>
                        <a:rPr lang="en-US" sz="1600" dirty="0"/>
                        <a:t>Employee Only</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$351.54</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$482.31</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$485.34</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$728.01</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167349"/>
                  </a:ext>
                </a:extLst>
              </a:tr>
              <a:tr h="334249">
                <a:tc>
                  <a:txBody>
                    <a:bodyPr/>
                    <a:lstStyle/>
                    <a:p>
                      <a:r>
                        <a:rPr lang="en-US" sz="1600" dirty="0"/>
                        <a:t>Employee + Child(ren)</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$598.85</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$598.85</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$911.82</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$911.82</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5957930"/>
                  </a:ext>
                </a:extLst>
              </a:tr>
              <a:tr h="334249">
                <a:tc>
                  <a:txBody>
                    <a:bodyPr/>
                    <a:lstStyle/>
                    <a:p>
                      <a:r>
                        <a:rPr lang="en-US" sz="1600" dirty="0"/>
                        <a:t>Employee + Spouse/Domestic Partner</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$929.75</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$929.75</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$1,419.18</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$1,419.18</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9573785"/>
                  </a:ext>
                </a:extLst>
              </a:tr>
              <a:tr h="334249">
                <a:tc>
                  <a:txBody>
                    <a:bodyPr/>
                    <a:lstStyle/>
                    <a:p>
                      <a:r>
                        <a:rPr lang="en-US" sz="1600" dirty="0"/>
                        <a:t>Employee + Family</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$1,176.32</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$1,176.32</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$1,797.76</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t>$1,797.76</a:t>
                      </a:r>
                    </a:p>
                  </a:txBody>
                  <a:tcPr marL="83562" marR="83562" marT="41781" marB="417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1856137"/>
                  </a:ext>
                </a:extLst>
              </a:tr>
            </a:tbl>
          </a:graphicData>
        </a:graphic>
      </p:graphicFrame>
    </p:spTree>
    <p:extLst>
      <p:ext uri="{BB962C8B-B14F-4D97-AF65-F5344CB8AC3E}">
        <p14:creationId xmlns:p14="http://schemas.microsoft.com/office/powerpoint/2010/main" val="2133262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How do I Maximize my Benefits?</a:t>
            </a:r>
          </a:p>
        </p:txBody>
      </p:sp>
      <p:sp>
        <p:nvSpPr>
          <p:cNvPr id="3" name="Content Placeholder 2">
            <a:extLst>
              <a:ext uri="{FF2B5EF4-FFF2-40B4-BE49-F238E27FC236}">
                <a16:creationId xmlns:a16="http://schemas.microsoft.com/office/drawing/2014/main" id="{4F835A04-BF54-4795-85CE-995A50589877}"/>
              </a:ext>
            </a:extLst>
          </p:cNvPr>
          <p:cNvSpPr>
            <a:spLocks noGrp="1"/>
          </p:cNvSpPr>
          <p:nvPr>
            <p:ph idx="1"/>
          </p:nvPr>
        </p:nvSpPr>
        <p:spPr/>
        <p:txBody>
          <a:bodyPr>
            <a:normAutofit/>
          </a:bodyPr>
          <a:lstStyle/>
          <a:p>
            <a:r>
              <a:rPr lang="en-US" sz="2200" dirty="0"/>
              <a:t>Am I using in-network facilities and providers? </a:t>
            </a:r>
          </a:p>
          <a:p>
            <a:r>
              <a:rPr lang="en-US" sz="2200" dirty="0"/>
              <a:t>Do I know the urgent care facilities near my home for minor emergencies?</a:t>
            </a:r>
          </a:p>
          <a:p>
            <a:r>
              <a:rPr lang="en-US" sz="2200" dirty="0"/>
              <a:t>Have I asked my doctor or pharmacist for lower cost prescription alternatives or shopped around pharmacies for lower prices?</a:t>
            </a:r>
          </a:p>
          <a:p>
            <a:r>
              <a:rPr lang="en-US" sz="2200" dirty="0"/>
              <a:t>Have my family and I had our annual preventive services performed?</a:t>
            </a:r>
          </a:p>
          <a:p>
            <a:r>
              <a:rPr lang="en-US" sz="2200" dirty="0"/>
              <a:t>Do I know where I stand regarding my deductible and coinsurance before services are received? </a:t>
            </a:r>
          </a:p>
          <a:p>
            <a:r>
              <a:rPr lang="en-US" sz="2200" dirty="0"/>
              <a:t>Have I checked my Explanation of Benefits (EOB) to compare it to provider charges? </a:t>
            </a:r>
          </a:p>
          <a:p>
            <a:r>
              <a:rPr lang="en-US" sz="2200" dirty="0"/>
              <a:t>Which plan should I choose? Often times the cost ends up being less under the HDHP because of the employer funded HSA and the ability to contribute pre-tax</a:t>
            </a:r>
            <a:r>
              <a:rPr lang="en-US" dirty="0"/>
              <a:t>. </a:t>
            </a:r>
          </a:p>
        </p:txBody>
      </p:sp>
    </p:spTree>
    <p:extLst>
      <p:ext uri="{BB962C8B-B14F-4D97-AF65-F5344CB8AC3E}">
        <p14:creationId xmlns:p14="http://schemas.microsoft.com/office/powerpoint/2010/main" val="1161770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r>
              <a:rPr lang="en-US" dirty="0"/>
              <a:t>Nice Healthcare</a:t>
            </a:r>
          </a:p>
        </p:txBody>
      </p:sp>
      <p:sp>
        <p:nvSpPr>
          <p:cNvPr id="6" name="Text Placeholder 5">
            <a:extLst>
              <a:ext uri="{FF2B5EF4-FFF2-40B4-BE49-F238E27FC236}">
                <a16:creationId xmlns:a16="http://schemas.microsoft.com/office/drawing/2014/main" id="{7CBE9CFC-CDFF-40D3-BCBB-8969A2EBB01B}"/>
              </a:ext>
            </a:extLst>
          </p:cNvPr>
          <p:cNvSpPr>
            <a:spLocks noGrp="1"/>
          </p:cNvSpPr>
          <p:nvPr>
            <p:ph type="body" idx="1"/>
          </p:nvPr>
        </p:nvSpPr>
        <p:spPr/>
        <p:txBody>
          <a:bodyPr/>
          <a:lstStyle/>
          <a:p>
            <a:endParaRPr lang="en-US"/>
          </a:p>
        </p:txBody>
      </p:sp>
      <p:pic>
        <p:nvPicPr>
          <p:cNvPr id="8" name="Picture 7" descr="A blue and black logo&#10;&#10;Description automatically generated">
            <a:extLst>
              <a:ext uri="{FF2B5EF4-FFF2-40B4-BE49-F238E27FC236}">
                <a16:creationId xmlns:a16="http://schemas.microsoft.com/office/drawing/2014/main" id="{76A799F3-43EB-450F-B38B-B6CB1A68B6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91844" y="3821113"/>
            <a:ext cx="1795145" cy="588010"/>
          </a:xfrm>
          <a:prstGeom prst="rect">
            <a:avLst/>
          </a:prstGeom>
          <a:noFill/>
        </p:spPr>
      </p:pic>
    </p:spTree>
    <p:extLst>
      <p:ext uri="{BB962C8B-B14F-4D97-AF65-F5344CB8AC3E}">
        <p14:creationId xmlns:p14="http://schemas.microsoft.com/office/powerpoint/2010/main" val="2774115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7" name="Content Placeholder 6">
            <a:extLst>
              <a:ext uri="{FF2B5EF4-FFF2-40B4-BE49-F238E27FC236}">
                <a16:creationId xmlns:a16="http://schemas.microsoft.com/office/drawing/2014/main" id="{D268E43C-301A-4158-919C-39D5C732BAB7}"/>
              </a:ext>
            </a:extLst>
          </p:cNvPr>
          <p:cNvSpPr>
            <a:spLocks noGrp="1"/>
          </p:cNvSpPr>
          <p:nvPr>
            <p:ph sz="half" idx="1"/>
          </p:nvPr>
        </p:nvSpPr>
        <p:spPr>
          <a:xfrm>
            <a:off x="838200" y="2633133"/>
            <a:ext cx="5181600" cy="3543830"/>
          </a:xfrm>
        </p:spPr>
        <p:txBody>
          <a:bodyPr>
            <a:normAutofit fontScale="62500" lnSpcReduction="20000"/>
          </a:bodyPr>
          <a:lstStyle/>
          <a:p>
            <a:pPr marL="0" indent="0">
              <a:lnSpc>
                <a:spcPct val="90000"/>
              </a:lnSpc>
              <a:buClr>
                <a:srgbClr val="464182"/>
              </a:buClr>
              <a:buSzPts val="2700"/>
              <a:buNone/>
              <a:defRPr/>
            </a:pPr>
            <a:r>
              <a:rPr lang="en-US" sz="2800" b="1" kern="0" dirty="0">
                <a:solidFill>
                  <a:srgbClr val="464182"/>
                </a:solidFill>
                <a:latin typeface="Lato"/>
                <a:ea typeface="Lato"/>
                <a:cs typeface="Lato"/>
                <a:sym typeface="Lato"/>
              </a:rPr>
              <a:t>What is Nice?</a:t>
            </a:r>
          </a:p>
          <a:p>
            <a:pPr marL="0" indent="0">
              <a:lnSpc>
                <a:spcPct val="120000"/>
              </a:lnSpc>
              <a:buClr>
                <a:srgbClr val="000000"/>
              </a:buClr>
              <a:buNone/>
            </a:pPr>
            <a:r>
              <a:rPr lang="en" sz="2800" kern="0" dirty="0">
                <a:latin typeface="Calibri" panose="020F0502020204030204" pitchFamily="34" charset="0"/>
                <a:ea typeface="Lato"/>
                <a:cs typeface="Calibri" panose="020F0502020204030204" pitchFamily="34" charset="0"/>
                <a:sym typeface="Lato"/>
              </a:rPr>
              <a:t>On-demand in-home and virtual care affordably priced, easily accessible, and uniquely positioned to keep patients on the right care track.</a:t>
            </a:r>
          </a:p>
          <a:p>
            <a:pPr marL="628650" lvl="1" indent="-171450">
              <a:lnSpc>
                <a:spcPct val="120000"/>
              </a:lnSpc>
              <a:buClr>
                <a:srgbClr val="000000"/>
              </a:buClr>
            </a:pPr>
            <a:r>
              <a:rPr lang="en" kern="0" dirty="0">
                <a:latin typeface="Calibri" panose="020F0502020204030204" pitchFamily="34" charset="0"/>
                <a:ea typeface="Lato"/>
                <a:cs typeface="Calibri" panose="020F0502020204030204" pitchFamily="34" charset="0"/>
                <a:sym typeface="Lato"/>
              </a:rPr>
              <a:t>Same-Day Chat and Video Visists</a:t>
            </a:r>
          </a:p>
          <a:p>
            <a:pPr marL="628650" lvl="1" indent="-171450">
              <a:lnSpc>
                <a:spcPct val="120000"/>
              </a:lnSpc>
              <a:buClr>
                <a:srgbClr val="000000"/>
              </a:buClr>
            </a:pPr>
            <a:r>
              <a:rPr lang="en" kern="0" dirty="0">
                <a:latin typeface="Calibri" panose="020F0502020204030204" pitchFamily="34" charset="0"/>
                <a:ea typeface="Lato"/>
                <a:cs typeface="Calibri" panose="020F0502020204030204" pitchFamily="34" charset="0"/>
                <a:sym typeface="Lato"/>
              </a:rPr>
              <a:t>In-Home Visits with 35 Free Labs and Physical Tests</a:t>
            </a:r>
          </a:p>
          <a:p>
            <a:pPr marL="628650" lvl="1" indent="-171450">
              <a:lnSpc>
                <a:spcPct val="120000"/>
              </a:lnSpc>
              <a:buClr>
                <a:srgbClr val="000000"/>
              </a:buClr>
            </a:pPr>
            <a:r>
              <a:rPr lang="en" kern="0" dirty="0">
                <a:latin typeface="Calibri" panose="020F0502020204030204" pitchFamily="34" charset="0"/>
                <a:ea typeface="Lato"/>
                <a:cs typeface="Calibri" panose="020F0502020204030204" pitchFamily="34" charset="0"/>
                <a:sym typeface="Lato"/>
              </a:rPr>
              <a:t>550+ Free Medications Can Be Prescribed by Nice Clinicians</a:t>
            </a:r>
          </a:p>
          <a:p>
            <a:pPr marL="628650" lvl="1" indent="-171450">
              <a:lnSpc>
                <a:spcPct val="120000"/>
              </a:lnSpc>
              <a:buClr>
                <a:srgbClr val="000000"/>
              </a:buClr>
            </a:pPr>
            <a:r>
              <a:rPr lang="en" kern="0" dirty="0">
                <a:latin typeface="Calibri" panose="020F0502020204030204" pitchFamily="34" charset="0"/>
                <a:ea typeface="Lato"/>
                <a:cs typeface="Calibri" panose="020F0502020204030204" pitchFamily="34" charset="0"/>
                <a:sym typeface="Lato"/>
              </a:rPr>
              <a:t>Virtual Physical Therapy Visits</a:t>
            </a:r>
          </a:p>
          <a:p>
            <a:pPr marL="628650" lvl="1" indent="-171450">
              <a:lnSpc>
                <a:spcPct val="120000"/>
              </a:lnSpc>
              <a:buClr>
                <a:srgbClr val="000000"/>
              </a:buClr>
            </a:pPr>
            <a:r>
              <a:rPr lang="en" kern="0" dirty="0">
                <a:latin typeface="Calibri" panose="020F0502020204030204" pitchFamily="34" charset="0"/>
                <a:ea typeface="Lato"/>
                <a:cs typeface="Calibri" panose="020F0502020204030204" pitchFamily="34" charset="0"/>
                <a:sym typeface="Lato"/>
              </a:rPr>
              <a:t>Virtual Mental Health Visits</a:t>
            </a:r>
          </a:p>
          <a:p>
            <a:pPr marL="628650" lvl="1" indent="-171450">
              <a:lnSpc>
                <a:spcPct val="120000"/>
              </a:lnSpc>
              <a:buClr>
                <a:srgbClr val="000000"/>
              </a:buClr>
            </a:pPr>
            <a:r>
              <a:rPr lang="en" kern="0" dirty="0">
                <a:latin typeface="Calibri" panose="020F0502020204030204" pitchFamily="34" charset="0"/>
                <a:ea typeface="Lato"/>
                <a:cs typeface="Calibri" panose="020F0502020204030204" pitchFamily="34" charset="0"/>
                <a:sym typeface="Lato"/>
              </a:rPr>
              <a:t>In-Home X-rays and EKG Services</a:t>
            </a:r>
          </a:p>
          <a:p>
            <a:pPr marL="0" indent="0">
              <a:buNone/>
            </a:pPr>
            <a:endParaRPr lang="en-US" dirty="0"/>
          </a:p>
        </p:txBody>
      </p:sp>
      <p:sp>
        <p:nvSpPr>
          <p:cNvPr id="8" name="Content Placeholder 7">
            <a:extLst>
              <a:ext uri="{FF2B5EF4-FFF2-40B4-BE49-F238E27FC236}">
                <a16:creationId xmlns:a16="http://schemas.microsoft.com/office/drawing/2014/main" id="{C7A3EDCA-1373-45C7-AFAD-953D75360029}"/>
              </a:ext>
            </a:extLst>
          </p:cNvPr>
          <p:cNvSpPr>
            <a:spLocks noGrp="1"/>
          </p:cNvSpPr>
          <p:nvPr>
            <p:ph sz="half" idx="2"/>
          </p:nvPr>
        </p:nvSpPr>
        <p:spPr>
          <a:xfrm>
            <a:off x="7112000" y="2633133"/>
            <a:ext cx="4131733" cy="3359416"/>
          </a:xfrm>
        </p:spPr>
        <p:txBody>
          <a:bodyPr>
            <a:normAutofit fontScale="62500" lnSpcReduction="20000"/>
          </a:bodyPr>
          <a:lstStyle/>
          <a:p>
            <a:pPr marL="0" indent="0">
              <a:lnSpc>
                <a:spcPct val="90000"/>
              </a:lnSpc>
              <a:buClr>
                <a:srgbClr val="464182"/>
              </a:buClr>
              <a:buSzPts val="2700"/>
              <a:buNone/>
              <a:defRPr/>
            </a:pPr>
            <a:r>
              <a:rPr lang="en-US" sz="2800" b="1" kern="0" dirty="0">
                <a:solidFill>
                  <a:srgbClr val="464182"/>
                </a:solidFill>
                <a:latin typeface="Lato"/>
                <a:ea typeface="Lato"/>
                <a:cs typeface="Lato"/>
                <a:sym typeface="Lato"/>
              </a:rPr>
              <a:t>Who’s Eligible for Nice?</a:t>
            </a:r>
          </a:p>
          <a:p>
            <a:pPr marL="0" indent="0">
              <a:lnSpc>
                <a:spcPct val="120000"/>
              </a:lnSpc>
              <a:buClr>
                <a:srgbClr val="464182"/>
              </a:buClr>
              <a:buSzPts val="2700"/>
              <a:buNone/>
              <a:defRPr/>
            </a:pPr>
            <a:r>
              <a:rPr lang="en-US" sz="2900" kern="0" dirty="0">
                <a:latin typeface="Calibri" panose="020F0502020204030204" pitchFamily="34" charset="0"/>
                <a:ea typeface="Lato"/>
                <a:cs typeface="Calibri" panose="020F0502020204030204" pitchFamily="34" charset="0"/>
              </a:rPr>
              <a:t>Spouses/Domestic Partners and Dependent Children up to age 26 of employees who are enrolled in one of our health plans may utilize Nice Healthcare, even if the Spouse/Domestic Partner or children are not enrolled on our health plan.</a:t>
            </a:r>
            <a:r>
              <a:rPr lang="en-US" sz="2900" kern="0" dirty="0">
                <a:latin typeface="Calibri" panose="020F0502020204030204" pitchFamily="34" charset="0"/>
                <a:ea typeface="Lato"/>
                <a:cs typeface="Calibri" panose="020F0502020204030204" pitchFamily="34" charset="0"/>
                <a:sym typeface="Lato"/>
              </a:rPr>
              <a:t> </a:t>
            </a:r>
          </a:p>
        </p:txBody>
      </p:sp>
      <p:pic>
        <p:nvPicPr>
          <p:cNvPr id="11" name="Google Shape;151;p23" descr="A group of people looking at a computer&#10;&#10;Description automatically generated">
            <a:extLst>
              <a:ext uri="{FF2B5EF4-FFF2-40B4-BE49-F238E27FC236}">
                <a16:creationId xmlns:a16="http://schemas.microsoft.com/office/drawing/2014/main" id="{4481B397-B375-4BD5-B40E-642965DB1315}"/>
              </a:ext>
            </a:extLst>
          </p:cNvPr>
          <p:cNvPicPr preferRelativeResize="0"/>
          <p:nvPr/>
        </p:nvPicPr>
        <p:blipFill rotWithShape="1">
          <a:blip r:embed="rId3">
            <a:alphaModFix/>
          </a:blip>
          <a:srcRect t="23225" b="22999"/>
          <a:stretch/>
        </p:blipFill>
        <p:spPr>
          <a:xfrm>
            <a:off x="2695733" y="88910"/>
            <a:ext cx="6648133" cy="2383357"/>
          </a:xfrm>
          <a:prstGeom prst="rect">
            <a:avLst/>
          </a:prstGeom>
          <a:noFill/>
          <a:ln>
            <a:noFill/>
          </a:ln>
        </p:spPr>
      </p:pic>
    </p:spTree>
    <p:extLst>
      <p:ext uri="{BB962C8B-B14F-4D97-AF65-F5344CB8AC3E}">
        <p14:creationId xmlns:p14="http://schemas.microsoft.com/office/powerpoint/2010/main" val="112709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r>
              <a:rPr lang="en-US" sz="5400" dirty="0"/>
              <a:t>Health Savings Accounts (HSA)</a:t>
            </a:r>
          </a:p>
        </p:txBody>
      </p:sp>
      <p:pic>
        <p:nvPicPr>
          <p:cNvPr id="7" name="Picture 6">
            <a:extLst>
              <a:ext uri="{FF2B5EF4-FFF2-40B4-BE49-F238E27FC236}">
                <a16:creationId xmlns:a16="http://schemas.microsoft.com/office/drawing/2014/main" id="{B020CADA-6125-4F49-905D-D002153BE022}"/>
              </a:ext>
            </a:extLst>
          </p:cNvPr>
          <p:cNvPicPr>
            <a:picLocks noChangeAspect="1"/>
          </p:cNvPicPr>
          <p:nvPr/>
        </p:nvPicPr>
        <p:blipFill>
          <a:blip r:embed="rId3"/>
          <a:stretch>
            <a:fillRect/>
          </a:stretch>
        </p:blipFill>
        <p:spPr>
          <a:xfrm>
            <a:off x="9601200" y="3844395"/>
            <a:ext cx="2000250" cy="609600"/>
          </a:xfrm>
          <a:prstGeom prst="rect">
            <a:avLst/>
          </a:prstGeom>
        </p:spPr>
      </p:pic>
    </p:spTree>
    <p:extLst>
      <p:ext uri="{BB962C8B-B14F-4D97-AF65-F5344CB8AC3E}">
        <p14:creationId xmlns:p14="http://schemas.microsoft.com/office/powerpoint/2010/main" val="518886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sz="5400" b="1" dirty="0"/>
              <a:t>Health Savings Accounts (HSA)</a:t>
            </a:r>
          </a:p>
        </p:txBody>
      </p:sp>
      <p:sp>
        <p:nvSpPr>
          <p:cNvPr id="8" name="Content Placeholder 7">
            <a:extLst>
              <a:ext uri="{FF2B5EF4-FFF2-40B4-BE49-F238E27FC236}">
                <a16:creationId xmlns:a16="http://schemas.microsoft.com/office/drawing/2014/main" id="{5C938206-0F91-48D4-B104-9928940DFEEA}"/>
              </a:ext>
            </a:extLst>
          </p:cNvPr>
          <p:cNvSpPr>
            <a:spLocks noGrp="1"/>
          </p:cNvSpPr>
          <p:nvPr>
            <p:ph sz="half" idx="1"/>
          </p:nvPr>
        </p:nvSpPr>
        <p:spPr/>
        <p:txBody>
          <a:bodyPr>
            <a:normAutofit fontScale="92500" lnSpcReduction="20000"/>
          </a:bodyPr>
          <a:lstStyle/>
          <a:p>
            <a:pPr marL="0" indent="0" rtl="0">
              <a:buNone/>
            </a:pPr>
            <a:r>
              <a:rPr lang="en-US" sz="2800" b="1" dirty="0">
                <a:solidFill>
                  <a:srgbClr val="12121E"/>
                </a:solidFill>
                <a:latin typeface="Calibri" panose="020F0502020204030204" pitchFamily="34" charset="0"/>
              </a:rPr>
              <a:t>A health savings account (HSA) is an account that you can use to pay medical expenses.</a:t>
            </a:r>
          </a:p>
          <a:p>
            <a:pPr rtl="0"/>
            <a:endParaRPr lang="en-US" sz="2800" b="1" dirty="0">
              <a:solidFill>
                <a:srgbClr val="12121E"/>
              </a:solidFill>
              <a:latin typeface="Calibri" panose="020F0502020204030204" pitchFamily="34" charset="0"/>
            </a:endParaRPr>
          </a:p>
          <a:p>
            <a:pPr lvl="1">
              <a:buSzPts val="1800"/>
            </a:pPr>
            <a:r>
              <a:rPr lang="en-US" dirty="0">
                <a:solidFill>
                  <a:srgbClr val="12121E"/>
                </a:solidFill>
                <a:latin typeface="Calibri" panose="020F0502020204030204" pitchFamily="34" charset="0"/>
              </a:rPr>
              <a:t>Must be in conjunction with a high-deductible health plan (HDHP)</a:t>
            </a:r>
          </a:p>
          <a:p>
            <a:pPr lvl="1">
              <a:buSzPts val="1800"/>
            </a:pPr>
            <a:endParaRPr lang="en-US" b="1" dirty="0">
              <a:solidFill>
                <a:srgbClr val="12121E"/>
              </a:solidFill>
              <a:latin typeface="Calibri" panose="020F0502020204030204" pitchFamily="34" charset="0"/>
            </a:endParaRPr>
          </a:p>
          <a:p>
            <a:pPr lvl="1">
              <a:buSzPts val="1800"/>
            </a:pPr>
            <a:r>
              <a:rPr lang="en-US" b="1" dirty="0">
                <a:solidFill>
                  <a:srgbClr val="12121E"/>
                </a:solidFill>
                <a:latin typeface="Calibri" panose="020F0502020204030204" pitchFamily="34" charset="0"/>
              </a:rPr>
              <a:t>Triple tax-advantages</a:t>
            </a:r>
            <a:r>
              <a:rPr lang="en-US" dirty="0">
                <a:solidFill>
                  <a:srgbClr val="12121E"/>
                </a:solidFill>
                <a:latin typeface="Calibri" panose="020F0502020204030204" pitchFamily="34" charset="0"/>
              </a:rPr>
              <a:t>: Contribute pre-tax money, funds accrue tax-free and withdraw funds tax-free, if used for eligible medical expenses</a:t>
            </a:r>
          </a:p>
          <a:p>
            <a:pPr marL="457200" lvl="1" indent="0">
              <a:buSzPts val="1800"/>
              <a:buNone/>
            </a:pPr>
            <a:endParaRPr lang="en-US" dirty="0">
              <a:solidFill>
                <a:srgbClr val="12121E"/>
              </a:solidFill>
              <a:latin typeface="Calibri" panose="020F0502020204030204" pitchFamily="34" charset="0"/>
            </a:endParaRPr>
          </a:p>
          <a:p>
            <a:pPr lvl="1">
              <a:buSzPts val="1800"/>
            </a:pPr>
            <a:r>
              <a:rPr lang="en-US" dirty="0">
                <a:solidFill>
                  <a:srgbClr val="12121E"/>
                </a:solidFill>
                <a:latin typeface="Calibri" panose="020F0502020204030204" pitchFamily="34" charset="0"/>
              </a:rPr>
              <a:t>You own the account even if you leave</a:t>
            </a:r>
          </a:p>
          <a:p>
            <a:pPr marL="0" indent="0">
              <a:buNone/>
            </a:pPr>
            <a:endParaRPr lang="en-US" dirty="0"/>
          </a:p>
        </p:txBody>
      </p:sp>
      <p:sp>
        <p:nvSpPr>
          <p:cNvPr id="9" name="Content Placeholder 8">
            <a:extLst>
              <a:ext uri="{FF2B5EF4-FFF2-40B4-BE49-F238E27FC236}">
                <a16:creationId xmlns:a16="http://schemas.microsoft.com/office/drawing/2014/main" id="{3DE7A93C-77EC-496C-B28F-DA8BEF7E7A7A}"/>
              </a:ext>
            </a:extLst>
          </p:cNvPr>
          <p:cNvSpPr>
            <a:spLocks noGrp="1"/>
          </p:cNvSpPr>
          <p:nvPr>
            <p:ph sz="half" idx="2"/>
          </p:nvPr>
        </p:nvSpPr>
        <p:spPr/>
        <p:txBody>
          <a:bodyPr>
            <a:normAutofit fontScale="92500" lnSpcReduction="20000"/>
          </a:bodyPr>
          <a:lstStyle/>
          <a:p>
            <a:pPr marL="0" indent="0" rtl="0">
              <a:buNone/>
            </a:pPr>
            <a:r>
              <a:rPr lang="en-US" sz="2800" b="1" dirty="0">
                <a:solidFill>
                  <a:srgbClr val="12121E"/>
                </a:solidFill>
                <a:latin typeface="Calibri" panose="020F0502020204030204" pitchFamily="34" charset="0"/>
              </a:rPr>
              <a:t>You are not eligible for an HSA if you’re:</a:t>
            </a:r>
            <a:r>
              <a:rPr lang="en-US" sz="2800" dirty="0">
                <a:solidFill>
                  <a:srgbClr val="12121E"/>
                </a:solidFill>
                <a:latin typeface="Calibri" panose="020F0502020204030204" pitchFamily="34" charset="0"/>
              </a:rPr>
              <a:t>	</a:t>
            </a:r>
          </a:p>
          <a:p>
            <a:pPr rtl="0"/>
            <a:endParaRPr lang="en-US" sz="2400" dirty="0">
              <a:solidFill>
                <a:srgbClr val="12121E"/>
              </a:solidFill>
              <a:latin typeface="Calibri" panose="020F0502020204030204" pitchFamily="34" charset="0"/>
            </a:endParaRPr>
          </a:p>
          <a:p>
            <a:pPr lvl="1">
              <a:buSzPts val="1800"/>
            </a:pPr>
            <a:r>
              <a:rPr lang="en-US" dirty="0">
                <a:solidFill>
                  <a:srgbClr val="12121E"/>
                </a:solidFill>
                <a:latin typeface="Calibri" panose="020F0502020204030204" pitchFamily="34" charset="0"/>
              </a:rPr>
              <a:t>Not covered by a HDHP</a:t>
            </a:r>
          </a:p>
          <a:p>
            <a:pPr lvl="1">
              <a:buSzPts val="1800"/>
            </a:pPr>
            <a:endParaRPr lang="en-US" dirty="0">
              <a:solidFill>
                <a:srgbClr val="12121E"/>
              </a:solidFill>
              <a:latin typeface="Calibri" panose="020F0502020204030204" pitchFamily="34" charset="0"/>
            </a:endParaRPr>
          </a:p>
          <a:p>
            <a:pPr lvl="1">
              <a:buSzPts val="1800"/>
            </a:pPr>
            <a:r>
              <a:rPr lang="en-US" dirty="0">
                <a:solidFill>
                  <a:srgbClr val="12121E"/>
                </a:solidFill>
                <a:latin typeface="Calibri" panose="020F0502020204030204" pitchFamily="34" charset="0"/>
              </a:rPr>
              <a:t>Enrolled in Medicare A, B, or D</a:t>
            </a:r>
          </a:p>
          <a:p>
            <a:pPr lvl="1">
              <a:buSzPts val="1800"/>
            </a:pPr>
            <a:endParaRPr lang="en-US" dirty="0">
              <a:solidFill>
                <a:srgbClr val="12121E"/>
              </a:solidFill>
              <a:latin typeface="Calibri" panose="020F0502020204030204" pitchFamily="34" charset="0"/>
            </a:endParaRPr>
          </a:p>
          <a:p>
            <a:pPr lvl="1">
              <a:buSzPts val="1800"/>
            </a:pPr>
            <a:r>
              <a:rPr lang="en-US" dirty="0">
                <a:solidFill>
                  <a:srgbClr val="12121E"/>
                </a:solidFill>
                <a:latin typeface="Calibri" panose="020F0502020204030204" pitchFamily="34" charset="0"/>
              </a:rPr>
              <a:t>Covered under other health insurance (including a spouse’s full flex plan)</a:t>
            </a:r>
          </a:p>
          <a:p>
            <a:pPr lvl="1">
              <a:buSzPts val="1800"/>
            </a:pPr>
            <a:endParaRPr lang="en-US" dirty="0">
              <a:solidFill>
                <a:srgbClr val="12121E"/>
              </a:solidFill>
              <a:latin typeface="Calibri" panose="020F0502020204030204" pitchFamily="34" charset="0"/>
            </a:endParaRPr>
          </a:p>
          <a:p>
            <a:pPr lvl="1">
              <a:buSzPts val="1800"/>
            </a:pPr>
            <a:r>
              <a:rPr lang="en-US" dirty="0">
                <a:solidFill>
                  <a:srgbClr val="12121E"/>
                </a:solidFill>
                <a:latin typeface="Calibri" panose="020F0502020204030204" pitchFamily="34" charset="0"/>
              </a:rPr>
              <a:t>Another person’s tax dependent</a:t>
            </a:r>
          </a:p>
          <a:p>
            <a:endParaRPr lang="en-US" dirty="0"/>
          </a:p>
        </p:txBody>
      </p:sp>
    </p:spTree>
    <p:extLst>
      <p:ext uri="{BB962C8B-B14F-4D97-AF65-F5344CB8AC3E}">
        <p14:creationId xmlns:p14="http://schemas.microsoft.com/office/powerpoint/2010/main" val="2598485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sz="5400" b="1" dirty="0"/>
              <a:t>HSA: How much can I contribute?</a:t>
            </a:r>
          </a:p>
        </p:txBody>
      </p:sp>
      <p:sp>
        <p:nvSpPr>
          <p:cNvPr id="8" name="Content Placeholder 7">
            <a:extLst>
              <a:ext uri="{FF2B5EF4-FFF2-40B4-BE49-F238E27FC236}">
                <a16:creationId xmlns:a16="http://schemas.microsoft.com/office/drawing/2014/main" id="{5C938206-0F91-48D4-B104-9928940DFEEA}"/>
              </a:ext>
            </a:extLst>
          </p:cNvPr>
          <p:cNvSpPr>
            <a:spLocks noGrp="1"/>
          </p:cNvSpPr>
          <p:nvPr>
            <p:ph idx="1"/>
          </p:nvPr>
        </p:nvSpPr>
        <p:spPr>
          <a:xfrm>
            <a:off x="838200" y="2565400"/>
            <a:ext cx="10515600" cy="3611563"/>
          </a:xfrm>
        </p:spPr>
        <p:txBody>
          <a:bodyPr>
            <a:normAutofit/>
          </a:bodyPr>
          <a:lstStyle/>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i="1" dirty="0"/>
          </a:p>
          <a:p>
            <a:pPr marL="0" indent="0" algn="ctr">
              <a:buNone/>
            </a:pPr>
            <a:endParaRPr lang="en-US" sz="1800" b="1" i="1" dirty="0"/>
          </a:p>
          <a:p>
            <a:pPr marL="0" indent="0" algn="ctr">
              <a:buNone/>
            </a:pPr>
            <a:r>
              <a:rPr lang="en-US" sz="1600" b="1" i="1" dirty="0"/>
              <a:t>The maximums are employee and Macalester contributions combined </a:t>
            </a:r>
            <a:br>
              <a:rPr lang="en-US" sz="1600" b="1" i="1" dirty="0"/>
            </a:br>
            <a:r>
              <a:rPr lang="en-US" sz="1600" b="1" i="1" dirty="0"/>
              <a:t>(matched and unmatched contributions)</a:t>
            </a:r>
          </a:p>
          <a:p>
            <a:pPr marL="0" indent="0">
              <a:buNone/>
            </a:pPr>
            <a:endParaRPr lang="en-US" sz="1800" dirty="0"/>
          </a:p>
        </p:txBody>
      </p:sp>
      <p:sp>
        <p:nvSpPr>
          <p:cNvPr id="2" name="TextBox 1">
            <a:extLst>
              <a:ext uri="{FF2B5EF4-FFF2-40B4-BE49-F238E27FC236}">
                <a16:creationId xmlns:a16="http://schemas.microsoft.com/office/drawing/2014/main" id="{4389962D-A6CF-47B3-8149-CDDFC222D765}"/>
              </a:ext>
            </a:extLst>
          </p:cNvPr>
          <p:cNvSpPr txBox="1"/>
          <p:nvPr/>
        </p:nvSpPr>
        <p:spPr>
          <a:xfrm>
            <a:off x="1433111" y="1450936"/>
            <a:ext cx="5055824" cy="1354217"/>
          </a:xfrm>
          <a:prstGeom prst="rect">
            <a:avLst/>
          </a:prstGeom>
          <a:noFill/>
        </p:spPr>
        <p:txBody>
          <a:bodyPr wrap="square" rtlCol="0">
            <a:spAutoFit/>
          </a:bodyPr>
          <a:lstStyle/>
          <a:p>
            <a:pPr marL="0" indent="0">
              <a:buNone/>
            </a:pPr>
            <a:r>
              <a:rPr lang="en-US" sz="1800" dirty="0"/>
              <a:t>Individual Enrollment: $4,400*</a:t>
            </a:r>
          </a:p>
          <a:p>
            <a:pPr marL="0" indent="0">
              <a:buNone/>
            </a:pPr>
            <a:r>
              <a:rPr lang="en-US" sz="1800" dirty="0"/>
              <a:t>Family Enrollment: $8,750*</a:t>
            </a:r>
          </a:p>
          <a:p>
            <a:r>
              <a:rPr lang="en-US" sz="1400" dirty="0"/>
              <a:t>*Those age 55+ can contribute an additional $1,000 “catch-up” each year. </a:t>
            </a:r>
          </a:p>
          <a:p>
            <a:endParaRPr lang="en-US" dirty="0"/>
          </a:p>
        </p:txBody>
      </p:sp>
      <p:pic>
        <p:nvPicPr>
          <p:cNvPr id="6" name="Picture 5">
            <a:extLst>
              <a:ext uri="{FF2B5EF4-FFF2-40B4-BE49-F238E27FC236}">
                <a16:creationId xmlns:a16="http://schemas.microsoft.com/office/drawing/2014/main" id="{56335764-E473-04CD-8ED9-43AB93C2CBC1}"/>
              </a:ext>
            </a:extLst>
          </p:cNvPr>
          <p:cNvPicPr>
            <a:picLocks noChangeAspect="1"/>
          </p:cNvPicPr>
          <p:nvPr/>
        </p:nvPicPr>
        <p:blipFill>
          <a:blip r:embed="rId3"/>
          <a:stretch>
            <a:fillRect/>
          </a:stretch>
        </p:blipFill>
        <p:spPr>
          <a:xfrm>
            <a:off x="2737307" y="2537737"/>
            <a:ext cx="6717386" cy="2820971"/>
          </a:xfrm>
          <a:prstGeom prst="rect">
            <a:avLst/>
          </a:prstGeom>
        </p:spPr>
      </p:pic>
    </p:spTree>
    <p:extLst>
      <p:ext uri="{BB962C8B-B14F-4D97-AF65-F5344CB8AC3E}">
        <p14:creationId xmlns:p14="http://schemas.microsoft.com/office/powerpoint/2010/main" val="117105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418E-A206-4654-B80E-D1309A88E362}"/>
              </a:ext>
            </a:extLst>
          </p:cNvPr>
          <p:cNvSpPr>
            <a:spLocks noGrp="1"/>
          </p:cNvSpPr>
          <p:nvPr>
            <p:ph type="title"/>
          </p:nvPr>
        </p:nvSpPr>
        <p:spPr/>
        <p:txBody>
          <a:bodyPr/>
          <a:lstStyle/>
          <a:p>
            <a:pPr algn="ctr"/>
            <a:r>
              <a:rPr lang="en-US" b="1" dirty="0"/>
              <a:t>HSA Contribution</a:t>
            </a:r>
          </a:p>
        </p:txBody>
      </p:sp>
      <p:sp>
        <p:nvSpPr>
          <p:cNvPr id="5" name="TextBox 4">
            <a:extLst>
              <a:ext uri="{FF2B5EF4-FFF2-40B4-BE49-F238E27FC236}">
                <a16:creationId xmlns:a16="http://schemas.microsoft.com/office/drawing/2014/main" id="{45DFADDD-B62A-4CBA-8469-E94B6EEEF361}"/>
              </a:ext>
            </a:extLst>
          </p:cNvPr>
          <p:cNvSpPr txBox="1"/>
          <p:nvPr/>
        </p:nvSpPr>
        <p:spPr>
          <a:xfrm>
            <a:off x="838199" y="4521884"/>
            <a:ext cx="10515599" cy="1200329"/>
          </a:xfrm>
          <a:prstGeom prst="rect">
            <a:avLst/>
          </a:prstGeom>
          <a:noFill/>
        </p:spPr>
        <p:txBody>
          <a:bodyPr wrap="square" rtlCol="0">
            <a:spAutoFit/>
          </a:bodyPr>
          <a:lstStyle/>
          <a:p>
            <a:pPr algn="ctr"/>
            <a:r>
              <a:rPr lang="en-US" b="1" dirty="0"/>
              <a:t>Macalester’s HSA contribution covers 48% of the employees HDHP deductible.</a:t>
            </a:r>
          </a:p>
          <a:p>
            <a:pPr algn="ctr"/>
            <a:endParaRPr lang="en-US" b="1" dirty="0"/>
          </a:p>
          <a:p>
            <a:pPr algn="ctr"/>
            <a:r>
              <a:rPr lang="en-US" b="1" dirty="0"/>
              <a:t>While Macalester provides a generous HSA contribution, we still encourage employees to make contributions themselves. </a:t>
            </a:r>
          </a:p>
        </p:txBody>
      </p:sp>
      <p:graphicFrame>
        <p:nvGraphicFramePr>
          <p:cNvPr id="6" name="Table 7">
            <a:extLst>
              <a:ext uri="{FF2B5EF4-FFF2-40B4-BE49-F238E27FC236}">
                <a16:creationId xmlns:a16="http://schemas.microsoft.com/office/drawing/2014/main" id="{65A31DE2-8B0C-4018-9092-8671050B5F64}"/>
              </a:ext>
            </a:extLst>
          </p:cNvPr>
          <p:cNvGraphicFramePr>
            <a:graphicFrameLocks/>
          </p:cNvGraphicFramePr>
          <p:nvPr>
            <p:extLst>
              <p:ext uri="{D42A27DB-BD31-4B8C-83A1-F6EECF244321}">
                <p14:modId xmlns:p14="http://schemas.microsoft.com/office/powerpoint/2010/main" val="3220767493"/>
              </p:ext>
            </p:extLst>
          </p:nvPr>
        </p:nvGraphicFramePr>
        <p:xfrm>
          <a:off x="838200" y="1979401"/>
          <a:ext cx="10515599" cy="2225040"/>
        </p:xfrm>
        <a:graphic>
          <a:graphicData uri="http://schemas.openxmlformats.org/drawingml/2006/table">
            <a:tbl>
              <a:tblPr firstRow="1" bandRow="1">
                <a:tableStyleId>{5C22544A-7EE6-4342-B048-85BDC9FD1C3A}</a:tableStyleId>
              </a:tblPr>
              <a:tblGrid>
                <a:gridCol w="3818467">
                  <a:extLst>
                    <a:ext uri="{9D8B030D-6E8A-4147-A177-3AD203B41FA5}">
                      <a16:colId xmlns:a16="http://schemas.microsoft.com/office/drawing/2014/main" val="2784411411"/>
                    </a:ext>
                  </a:extLst>
                </a:gridCol>
                <a:gridCol w="1651000">
                  <a:extLst>
                    <a:ext uri="{9D8B030D-6E8A-4147-A177-3AD203B41FA5}">
                      <a16:colId xmlns:a16="http://schemas.microsoft.com/office/drawing/2014/main" val="3595822595"/>
                    </a:ext>
                  </a:extLst>
                </a:gridCol>
                <a:gridCol w="1540932">
                  <a:extLst>
                    <a:ext uri="{9D8B030D-6E8A-4147-A177-3AD203B41FA5}">
                      <a16:colId xmlns:a16="http://schemas.microsoft.com/office/drawing/2014/main" val="3734992729"/>
                    </a:ext>
                  </a:extLst>
                </a:gridCol>
                <a:gridCol w="1752600">
                  <a:extLst>
                    <a:ext uri="{9D8B030D-6E8A-4147-A177-3AD203B41FA5}">
                      <a16:colId xmlns:a16="http://schemas.microsoft.com/office/drawing/2014/main" val="2885994489"/>
                    </a:ext>
                  </a:extLst>
                </a:gridCol>
                <a:gridCol w="1752600">
                  <a:extLst>
                    <a:ext uri="{9D8B030D-6E8A-4147-A177-3AD203B41FA5}">
                      <a16:colId xmlns:a16="http://schemas.microsoft.com/office/drawing/2014/main" val="452735244"/>
                    </a:ext>
                  </a:extLst>
                </a:gridCol>
              </a:tblGrid>
              <a:tr h="370840">
                <a:tc gridSpan="5">
                  <a:txBody>
                    <a:bodyPr/>
                    <a:lstStyle/>
                    <a:p>
                      <a:pPr algn="ctr"/>
                      <a:r>
                        <a:rPr lang="en-US" dirty="0"/>
                        <a:t>Health Savings Account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3077907771"/>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gridSpan="2">
                  <a:txBody>
                    <a:bodyPr/>
                    <a:lstStyle/>
                    <a:p>
                      <a:pPr algn="ctr"/>
                      <a:r>
                        <a:rPr lang="en-US" dirty="0"/>
                        <a:t>Full-Time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algn="ctr"/>
                      <a:r>
                        <a:rPr lang="en-US" dirty="0"/>
                        <a:t>Part-Time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24544891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b="1" dirty="0"/>
                        <a:t>Employee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b="1" dirty="0"/>
                        <a:t>Employee+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b="1" dirty="0"/>
                        <a:t>Employee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b="1" dirty="0"/>
                        <a:t>Employee+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3036275"/>
                  </a:ext>
                </a:extLst>
              </a:tr>
              <a:tr h="370840">
                <a:tc>
                  <a:txBody>
                    <a:bodyPr/>
                    <a:lstStyle/>
                    <a:p>
                      <a:r>
                        <a:rPr lang="en-US" dirty="0"/>
                        <a:t>Annual Deductible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$3,500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$7,000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$3,500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$7,000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167349"/>
                  </a:ext>
                </a:extLst>
              </a:tr>
              <a:tr h="370840">
                <a:tc>
                  <a:txBody>
                    <a:bodyPr/>
                    <a:lstStyle/>
                    <a:p>
                      <a:r>
                        <a:rPr lang="en-US" dirty="0"/>
                        <a:t>Mac HSA Contribution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$1,680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$3,360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$1,200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5957930"/>
                  </a:ext>
                </a:extLst>
              </a:tr>
              <a:tr h="370840">
                <a:tc>
                  <a:txBody>
                    <a:bodyPr/>
                    <a:lstStyle/>
                    <a:p>
                      <a:r>
                        <a:rPr lang="en-US" dirty="0"/>
                        <a:t>EE Out-of-Pocket Exposure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$1,820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$3,640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$2,300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$5,100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9573785"/>
                  </a:ext>
                </a:extLst>
              </a:tr>
            </a:tbl>
          </a:graphicData>
        </a:graphic>
      </p:graphicFrame>
    </p:spTree>
    <p:extLst>
      <p:ext uri="{BB962C8B-B14F-4D97-AF65-F5344CB8AC3E}">
        <p14:creationId xmlns:p14="http://schemas.microsoft.com/office/powerpoint/2010/main" val="83108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sz="5400" b="1" dirty="0"/>
              <a:t>HSA: Distribution Rules</a:t>
            </a:r>
            <a:br>
              <a:rPr lang="en-US" sz="5400" b="1" dirty="0"/>
            </a:br>
            <a:r>
              <a:rPr lang="en-US" sz="2000" dirty="0"/>
              <a:t>Distribution from your HSA are tax-free if they are taken for qualified medical expenses.</a:t>
            </a:r>
            <a:endParaRPr lang="en-US" sz="5400" dirty="0"/>
          </a:p>
        </p:txBody>
      </p:sp>
      <p:sp>
        <p:nvSpPr>
          <p:cNvPr id="10" name="TextBox 9">
            <a:extLst>
              <a:ext uri="{FF2B5EF4-FFF2-40B4-BE49-F238E27FC236}">
                <a16:creationId xmlns:a16="http://schemas.microsoft.com/office/drawing/2014/main" id="{79C8545B-B38B-4DA7-94CA-780E427E0C84}"/>
              </a:ext>
            </a:extLst>
          </p:cNvPr>
          <p:cNvSpPr txBox="1"/>
          <p:nvPr/>
        </p:nvSpPr>
        <p:spPr>
          <a:xfrm>
            <a:off x="355600" y="1886636"/>
            <a:ext cx="3200400" cy="4572000"/>
          </a:xfrm>
          <a:prstGeom prst="rect">
            <a:avLst/>
          </a:prstGeom>
          <a:noFill/>
        </p:spPr>
        <p:txBody>
          <a:bodyPr wrap="square" rtlCol="0">
            <a:spAutoFit/>
          </a:bodyPr>
          <a:lstStyle/>
          <a:p>
            <a:pPr rtl="0"/>
            <a:r>
              <a:rPr lang="en-US" sz="2000" b="1" dirty="0">
                <a:solidFill>
                  <a:srgbClr val="000000"/>
                </a:solidFill>
              </a:rPr>
              <a:t>Qualified medical expenses include:</a:t>
            </a:r>
          </a:p>
          <a:p>
            <a:pPr rtl="0"/>
            <a:endParaRPr lang="en-US" sz="1800" b="1" dirty="0">
              <a:solidFill>
                <a:srgbClr val="000000"/>
              </a:solidFill>
            </a:endParaRPr>
          </a:p>
          <a:p>
            <a:pPr rtl="0"/>
            <a:r>
              <a:rPr lang="en-US" sz="1800" dirty="0">
                <a:solidFill>
                  <a:srgbClr val="000000"/>
                </a:solidFill>
              </a:rPr>
              <a:t>Medical care subject to your deductible &amp; coinsurance</a:t>
            </a:r>
          </a:p>
          <a:p>
            <a:pPr rtl="0"/>
            <a:r>
              <a:rPr lang="en-US" sz="1800" dirty="0">
                <a:solidFill>
                  <a:srgbClr val="000000"/>
                </a:solidFill>
              </a:rPr>
              <a:t> </a:t>
            </a:r>
          </a:p>
          <a:p>
            <a:pPr rtl="0"/>
            <a:r>
              <a:rPr lang="en-US" sz="1800" dirty="0">
                <a:solidFill>
                  <a:srgbClr val="000000"/>
                </a:solidFill>
              </a:rPr>
              <a:t>Over-the-counter drugs</a:t>
            </a:r>
          </a:p>
          <a:p>
            <a:pPr rtl="0"/>
            <a:endParaRPr lang="en-US" sz="1800" dirty="0">
              <a:solidFill>
                <a:srgbClr val="000000"/>
              </a:solidFill>
            </a:endParaRPr>
          </a:p>
          <a:p>
            <a:pPr rtl="0"/>
            <a:r>
              <a:rPr lang="en-US" sz="1800" dirty="0">
                <a:solidFill>
                  <a:srgbClr val="000000"/>
                </a:solidFill>
              </a:rPr>
              <a:t>Dental &amp; vision services</a:t>
            </a:r>
          </a:p>
          <a:p>
            <a:pPr rtl="0"/>
            <a:endParaRPr lang="en-US" sz="1800" dirty="0">
              <a:solidFill>
                <a:srgbClr val="000000"/>
              </a:solidFill>
            </a:endParaRPr>
          </a:p>
          <a:p>
            <a:pPr rtl="0"/>
            <a:r>
              <a:rPr lang="en-US" sz="1800" dirty="0">
                <a:solidFill>
                  <a:srgbClr val="000000"/>
                </a:solidFill>
              </a:rPr>
              <a:t>Select insurance premiums (COBRA, long term care, Medicare, etc.)</a:t>
            </a:r>
          </a:p>
        </p:txBody>
      </p:sp>
      <p:sp>
        <p:nvSpPr>
          <p:cNvPr id="13" name="TextBox 12">
            <a:extLst>
              <a:ext uri="{FF2B5EF4-FFF2-40B4-BE49-F238E27FC236}">
                <a16:creationId xmlns:a16="http://schemas.microsoft.com/office/drawing/2014/main" id="{CE5149BE-39CA-40B8-ACE6-B3C75A7E771B}"/>
              </a:ext>
            </a:extLst>
          </p:cNvPr>
          <p:cNvSpPr txBox="1"/>
          <p:nvPr/>
        </p:nvSpPr>
        <p:spPr>
          <a:xfrm>
            <a:off x="4140201" y="1886636"/>
            <a:ext cx="3200400" cy="4572000"/>
          </a:xfrm>
          <a:prstGeom prst="rect">
            <a:avLst/>
          </a:prstGeom>
          <a:noFill/>
        </p:spPr>
        <p:txBody>
          <a:bodyPr wrap="square" rtlCol="0">
            <a:spAutoFit/>
          </a:bodyPr>
          <a:lstStyle/>
          <a:p>
            <a:pPr rtl="0"/>
            <a:r>
              <a:rPr lang="en-US" sz="2000" b="1" dirty="0">
                <a:solidFill>
                  <a:srgbClr val="000000"/>
                </a:solidFill>
                <a:cs typeface="Calibri" panose="020F0502020204030204" pitchFamily="34" charset="0"/>
              </a:rPr>
              <a:t>Non-qualified expenses include cosmetic surgery, teeth whitening, vitamins, etc.  </a:t>
            </a:r>
          </a:p>
          <a:p>
            <a:pPr rtl="0"/>
            <a:endParaRPr lang="en-US" sz="2000" b="1" dirty="0">
              <a:solidFill>
                <a:srgbClr val="000000"/>
              </a:solidFill>
              <a:cs typeface="Calibri" panose="020F0502020204030204" pitchFamily="34" charset="0"/>
            </a:endParaRPr>
          </a:p>
          <a:p>
            <a:pPr rtl="0"/>
            <a:r>
              <a:rPr lang="en-US" dirty="0">
                <a:solidFill>
                  <a:srgbClr val="000000"/>
                </a:solidFill>
                <a:cs typeface="Calibri" panose="020F0502020204030204" pitchFamily="34" charset="0"/>
              </a:rPr>
              <a:t>If you use HSA funds for non-eligible expenses, you will be subject to income tax on the distribution and an additional 20 percent penalty.  </a:t>
            </a:r>
          </a:p>
          <a:p>
            <a:pPr rtl="0"/>
            <a:endParaRPr lang="en-US" dirty="0">
              <a:solidFill>
                <a:srgbClr val="000000"/>
              </a:solidFill>
              <a:cs typeface="Calibri" panose="020F0502020204030204" pitchFamily="34" charset="0"/>
            </a:endParaRPr>
          </a:p>
          <a:p>
            <a:pPr rtl="0"/>
            <a:r>
              <a:rPr lang="en-US" dirty="0">
                <a:solidFill>
                  <a:srgbClr val="000000"/>
                </a:solidFill>
                <a:cs typeface="Calibri" panose="020F0502020204030204" pitchFamily="34" charset="0"/>
              </a:rPr>
              <a:t>If you are age 65+, you will not incur the penalty, but will pay taxes. </a:t>
            </a:r>
          </a:p>
        </p:txBody>
      </p:sp>
      <p:sp>
        <p:nvSpPr>
          <p:cNvPr id="14" name="TextBox 13">
            <a:extLst>
              <a:ext uri="{FF2B5EF4-FFF2-40B4-BE49-F238E27FC236}">
                <a16:creationId xmlns:a16="http://schemas.microsoft.com/office/drawing/2014/main" id="{EEC3148C-2435-40F4-94A0-F8E3E8E1D8A8}"/>
              </a:ext>
            </a:extLst>
          </p:cNvPr>
          <p:cNvSpPr txBox="1"/>
          <p:nvPr/>
        </p:nvSpPr>
        <p:spPr>
          <a:xfrm>
            <a:off x="8051800" y="1886636"/>
            <a:ext cx="3200400" cy="4572000"/>
          </a:xfrm>
          <a:prstGeom prst="rect">
            <a:avLst/>
          </a:prstGeom>
          <a:noFill/>
        </p:spPr>
        <p:txBody>
          <a:bodyPr wrap="square" rtlCol="0">
            <a:spAutoFit/>
          </a:bodyPr>
          <a:lstStyle/>
          <a:p>
            <a:pPr rtl="0"/>
            <a:r>
              <a:rPr lang="en-US" sz="2000" b="1" dirty="0">
                <a:solidFill>
                  <a:srgbClr val="000000"/>
                </a:solidFill>
                <a:cs typeface="Calibri" panose="020F0502020204030204" pitchFamily="34" charset="0"/>
              </a:rPr>
              <a:t>HSA distributions can be taken for qualified medical expenses for the following people:</a:t>
            </a:r>
          </a:p>
          <a:p>
            <a:pPr rtl="0"/>
            <a:endParaRPr lang="en-US" sz="2000" b="1" dirty="0">
              <a:solidFill>
                <a:srgbClr val="000000"/>
              </a:solidFill>
              <a:cs typeface="Calibri" panose="020F0502020204030204" pitchFamily="34" charset="0"/>
            </a:endParaRPr>
          </a:p>
          <a:p>
            <a:pPr rtl="0"/>
            <a:r>
              <a:rPr lang="en-US" dirty="0">
                <a:solidFill>
                  <a:srgbClr val="000000"/>
                </a:solidFill>
                <a:cs typeface="Calibri" panose="020F0502020204030204" pitchFamily="34" charset="0"/>
              </a:rPr>
              <a:t>The account holder (person covered by the HDHP)</a:t>
            </a:r>
          </a:p>
          <a:p>
            <a:pPr rtl="0"/>
            <a:endParaRPr lang="en-US" dirty="0">
              <a:solidFill>
                <a:srgbClr val="000000"/>
              </a:solidFill>
              <a:cs typeface="Calibri" panose="020F0502020204030204" pitchFamily="34" charset="0"/>
            </a:endParaRPr>
          </a:p>
          <a:p>
            <a:pPr rtl="0"/>
            <a:r>
              <a:rPr lang="en-US" dirty="0">
                <a:solidFill>
                  <a:srgbClr val="000000"/>
                </a:solidFill>
                <a:cs typeface="Calibri" panose="020F0502020204030204" pitchFamily="34" charset="0"/>
              </a:rPr>
              <a:t>Spouse of that individual (even if not covered by the HDHP)</a:t>
            </a:r>
          </a:p>
          <a:p>
            <a:pPr rtl="0"/>
            <a:endParaRPr lang="en-US" dirty="0">
              <a:solidFill>
                <a:srgbClr val="000000"/>
              </a:solidFill>
              <a:cs typeface="Calibri" panose="020F0502020204030204" pitchFamily="34" charset="0"/>
            </a:endParaRPr>
          </a:p>
          <a:p>
            <a:pPr rtl="0"/>
            <a:r>
              <a:rPr lang="en-US" dirty="0">
                <a:solidFill>
                  <a:srgbClr val="000000"/>
                </a:solidFill>
                <a:cs typeface="Calibri" panose="020F0502020204030204" pitchFamily="34" charset="0"/>
              </a:rPr>
              <a:t>Tax dependent children of that individual (even if not covered by the HDHP)</a:t>
            </a:r>
          </a:p>
        </p:txBody>
      </p:sp>
    </p:spTree>
    <p:extLst>
      <p:ext uri="{BB962C8B-B14F-4D97-AF65-F5344CB8AC3E}">
        <p14:creationId xmlns:p14="http://schemas.microsoft.com/office/powerpoint/2010/main" val="1193814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r>
              <a:rPr lang="en-US" sz="5400" dirty="0"/>
              <a:t>Flexible Spending Accounts (FSA)</a:t>
            </a:r>
          </a:p>
        </p:txBody>
      </p:sp>
      <p:pic>
        <p:nvPicPr>
          <p:cNvPr id="2050" name="Picture 2" descr="Home - CSN">
            <a:extLst>
              <a:ext uri="{FF2B5EF4-FFF2-40B4-BE49-F238E27FC236}">
                <a16:creationId xmlns:a16="http://schemas.microsoft.com/office/drawing/2014/main" id="{5B7A5828-9704-426C-BA5E-76C633DB2B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6800" y="3709704"/>
            <a:ext cx="1947334" cy="928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612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sz="5400" b="1" dirty="0"/>
              <a:t>Medical Flexible Spending Accounts</a:t>
            </a:r>
            <a:endParaRPr lang="en-US" sz="5400" dirty="0"/>
          </a:p>
        </p:txBody>
      </p:sp>
      <p:sp>
        <p:nvSpPr>
          <p:cNvPr id="10" name="TextBox 9">
            <a:extLst>
              <a:ext uri="{FF2B5EF4-FFF2-40B4-BE49-F238E27FC236}">
                <a16:creationId xmlns:a16="http://schemas.microsoft.com/office/drawing/2014/main" id="{79C8545B-B38B-4DA7-94CA-780E427E0C84}"/>
              </a:ext>
            </a:extLst>
          </p:cNvPr>
          <p:cNvSpPr txBox="1"/>
          <p:nvPr/>
        </p:nvSpPr>
        <p:spPr>
          <a:xfrm>
            <a:off x="330201" y="1690688"/>
            <a:ext cx="3200400" cy="3447098"/>
          </a:xfrm>
          <a:prstGeom prst="rect">
            <a:avLst/>
          </a:prstGeom>
          <a:noFill/>
        </p:spPr>
        <p:txBody>
          <a:bodyPr wrap="square" rtlCol="0">
            <a:spAutoFit/>
          </a:bodyPr>
          <a:lstStyle/>
          <a:p>
            <a:pPr rtl="0"/>
            <a:r>
              <a:rPr lang="en-US" sz="2000" b="1" dirty="0">
                <a:solidFill>
                  <a:srgbClr val="000000"/>
                </a:solidFill>
                <a:latin typeface="Calibri" panose="020F0502020204030204" pitchFamily="34" charset="0"/>
                <a:cs typeface="Calibri" panose="020F0502020204030204" pitchFamily="34" charset="0"/>
              </a:rPr>
              <a:t>Healthcare FSA</a:t>
            </a:r>
          </a:p>
          <a:p>
            <a:pPr rtl="0"/>
            <a:endParaRPr lang="en-US" sz="1800" b="1" dirty="0">
              <a:solidFill>
                <a:srgbClr val="000000"/>
              </a:solidFill>
              <a:latin typeface="Calibri" panose="020F0502020204030204" pitchFamily="34" charset="0"/>
              <a:cs typeface="Calibri" panose="020F0502020204030204" pitchFamily="34" charset="0"/>
            </a:endParaRPr>
          </a:p>
          <a:p>
            <a:pPr rtl="0"/>
            <a:r>
              <a:rPr lang="en-US" sz="1800" dirty="0">
                <a:solidFill>
                  <a:srgbClr val="000000"/>
                </a:solidFill>
                <a:latin typeface="Calibri" panose="020F0502020204030204" pitchFamily="34" charset="0"/>
                <a:cs typeface="Calibri" panose="020F0502020204030204" pitchFamily="34" charset="0"/>
              </a:rPr>
              <a:t>Available to those enrolled in the PPO/Copay Plan (Option 2) </a:t>
            </a:r>
          </a:p>
          <a:p>
            <a:pPr rtl="0"/>
            <a:endParaRPr lang="en-US" sz="1800" dirty="0">
              <a:solidFill>
                <a:srgbClr val="000000"/>
              </a:solidFill>
              <a:latin typeface="Calibri" panose="020F0502020204030204" pitchFamily="34" charset="0"/>
              <a:cs typeface="Calibri" panose="020F0502020204030204" pitchFamily="34" charset="0"/>
            </a:endParaRPr>
          </a:p>
          <a:p>
            <a:pPr rtl="0"/>
            <a:r>
              <a:rPr lang="en-US" sz="1800" dirty="0">
                <a:solidFill>
                  <a:srgbClr val="000000"/>
                </a:solidFill>
                <a:latin typeface="Calibri" panose="020F0502020204030204" pitchFamily="34" charset="0"/>
                <a:cs typeface="Calibri" panose="020F0502020204030204" pitchFamily="34" charset="0"/>
              </a:rPr>
              <a:t>Deduct money pre-tax to pay for eligible medical expenses not covered by the medical plan such as deductible, coinsurance, prescription drug copays, dental, and vision expenses</a:t>
            </a:r>
          </a:p>
          <a:p>
            <a:pPr rtl="0"/>
            <a:endParaRPr lang="en-US" sz="1800" dirty="0">
              <a:solidFill>
                <a:srgbClr val="000000"/>
              </a:solidFill>
            </a:endParaRPr>
          </a:p>
        </p:txBody>
      </p:sp>
      <p:sp>
        <p:nvSpPr>
          <p:cNvPr id="13" name="TextBox 12">
            <a:extLst>
              <a:ext uri="{FF2B5EF4-FFF2-40B4-BE49-F238E27FC236}">
                <a16:creationId xmlns:a16="http://schemas.microsoft.com/office/drawing/2014/main" id="{CE5149BE-39CA-40B8-ACE6-B3C75A7E771B}"/>
              </a:ext>
            </a:extLst>
          </p:cNvPr>
          <p:cNvSpPr txBox="1"/>
          <p:nvPr/>
        </p:nvSpPr>
        <p:spPr>
          <a:xfrm>
            <a:off x="4174068" y="1690688"/>
            <a:ext cx="3200400" cy="2616101"/>
          </a:xfrm>
          <a:prstGeom prst="rect">
            <a:avLst/>
          </a:prstGeom>
          <a:noFill/>
        </p:spPr>
        <p:txBody>
          <a:bodyPr wrap="square" rtlCol="0">
            <a:spAutoFit/>
          </a:bodyPr>
          <a:lstStyle/>
          <a:p>
            <a:pPr rtl="0"/>
            <a:r>
              <a:rPr lang="en-US" sz="2000" b="1" dirty="0">
                <a:solidFill>
                  <a:srgbClr val="000000"/>
                </a:solidFill>
                <a:latin typeface="Calibri" panose="020F0502020204030204" pitchFamily="34" charset="0"/>
                <a:cs typeface="Calibri" panose="020F0502020204030204" pitchFamily="34" charset="0"/>
              </a:rPr>
              <a:t>Limited Healthcare FSA</a:t>
            </a:r>
          </a:p>
          <a:p>
            <a:pPr rtl="0"/>
            <a:endParaRPr lang="en-US" sz="1800" b="1" dirty="0">
              <a:solidFill>
                <a:srgbClr val="000000"/>
              </a:solidFill>
              <a:latin typeface="Calibri" panose="020F0502020204030204" pitchFamily="34" charset="0"/>
              <a:cs typeface="Calibri" panose="020F0502020204030204" pitchFamily="34" charset="0"/>
            </a:endParaRPr>
          </a:p>
          <a:p>
            <a:pPr rtl="0"/>
            <a:r>
              <a:rPr lang="en-US" sz="1800" dirty="0">
                <a:solidFill>
                  <a:srgbClr val="000000"/>
                </a:solidFill>
                <a:latin typeface="Calibri" panose="020F0502020204030204" pitchFamily="34" charset="0"/>
                <a:cs typeface="Calibri" panose="020F0502020204030204" pitchFamily="34" charset="0"/>
              </a:rPr>
              <a:t>Available to those enrolled in the HDHP/HSA plan (Option 1)</a:t>
            </a:r>
          </a:p>
          <a:p>
            <a:pPr rtl="0"/>
            <a:endParaRPr lang="en-US" sz="1800" dirty="0">
              <a:solidFill>
                <a:srgbClr val="000000"/>
              </a:solidFill>
              <a:latin typeface="Calibri" panose="020F0502020204030204" pitchFamily="34" charset="0"/>
              <a:cs typeface="Calibri" panose="020F0502020204030204" pitchFamily="34" charset="0"/>
            </a:endParaRPr>
          </a:p>
          <a:p>
            <a:pPr rtl="0"/>
            <a:r>
              <a:rPr lang="en-US" sz="1800" dirty="0">
                <a:solidFill>
                  <a:srgbClr val="000000"/>
                </a:solidFill>
                <a:latin typeface="Calibri" panose="020F0502020204030204" pitchFamily="34" charset="0"/>
                <a:cs typeface="Calibri" panose="020F0502020204030204" pitchFamily="34" charset="0"/>
              </a:rPr>
              <a:t>Deduct money pre-tax to pay for eligible dental and vision expenses only </a:t>
            </a:r>
          </a:p>
          <a:p>
            <a:pPr rtl="0"/>
            <a:endParaRPr lang="en-US" dirty="0">
              <a:solidFill>
                <a:srgbClr val="000000"/>
              </a:solidFill>
              <a:cs typeface="Calibri" panose="020F0502020204030204" pitchFamily="34" charset="0"/>
            </a:endParaRPr>
          </a:p>
        </p:txBody>
      </p:sp>
      <p:sp>
        <p:nvSpPr>
          <p:cNvPr id="14" name="TextBox 13">
            <a:extLst>
              <a:ext uri="{FF2B5EF4-FFF2-40B4-BE49-F238E27FC236}">
                <a16:creationId xmlns:a16="http://schemas.microsoft.com/office/drawing/2014/main" id="{EEC3148C-2435-40F4-94A0-F8E3E8E1D8A8}"/>
              </a:ext>
            </a:extLst>
          </p:cNvPr>
          <p:cNvSpPr txBox="1"/>
          <p:nvPr/>
        </p:nvSpPr>
        <p:spPr>
          <a:xfrm>
            <a:off x="7865534" y="1690688"/>
            <a:ext cx="3725333" cy="3293209"/>
          </a:xfrm>
          <a:prstGeom prst="rect">
            <a:avLst/>
          </a:prstGeom>
          <a:noFill/>
        </p:spPr>
        <p:txBody>
          <a:bodyPr wrap="square" rtlCol="0">
            <a:spAutoFit/>
          </a:bodyPr>
          <a:lstStyle/>
          <a:p>
            <a:pPr rtl="0"/>
            <a:r>
              <a:rPr lang="en-US" sz="2000" b="1" dirty="0">
                <a:solidFill>
                  <a:srgbClr val="000000"/>
                </a:solidFill>
                <a:latin typeface="Calibri" panose="020F0502020204030204" pitchFamily="34" charset="0"/>
                <a:cs typeface="Calibri" panose="020F0502020204030204" pitchFamily="34" charset="0"/>
              </a:rPr>
              <a:t>Both FSA’s</a:t>
            </a:r>
          </a:p>
          <a:p>
            <a:pPr rtl="0"/>
            <a:endParaRPr lang="en-US" b="1" dirty="0">
              <a:solidFill>
                <a:srgbClr val="000000"/>
              </a:solidFill>
              <a:latin typeface="Calibri" panose="020F0502020204030204" pitchFamily="34" charset="0"/>
              <a:cs typeface="Calibri" panose="020F0502020204030204" pitchFamily="34" charset="0"/>
            </a:endParaRPr>
          </a:p>
          <a:p>
            <a:pPr rtl="0"/>
            <a:r>
              <a:rPr lang="en-US" sz="1700" b="1" dirty="0">
                <a:solidFill>
                  <a:srgbClr val="000000"/>
                </a:solidFill>
                <a:latin typeface="Calibri" panose="020F0502020204030204" pitchFamily="34" charset="0"/>
                <a:cs typeface="Calibri" panose="020F0502020204030204" pitchFamily="34" charset="0"/>
              </a:rPr>
              <a:t>$3,400 </a:t>
            </a:r>
            <a:r>
              <a:rPr lang="en-US" sz="1700" dirty="0">
                <a:solidFill>
                  <a:srgbClr val="000000"/>
                </a:solidFill>
                <a:latin typeface="Calibri" panose="020F0502020204030204" pitchFamily="34" charset="0"/>
                <a:cs typeface="Calibri" panose="020F0502020204030204" pitchFamily="34" charset="0"/>
              </a:rPr>
              <a:t>maximum contribution  </a:t>
            </a:r>
          </a:p>
          <a:p>
            <a:pPr rtl="0"/>
            <a:endParaRPr lang="en-US" sz="1700" dirty="0">
              <a:solidFill>
                <a:srgbClr val="000000"/>
              </a:solidFill>
              <a:latin typeface="Calibri" panose="020F0502020204030204" pitchFamily="34" charset="0"/>
              <a:cs typeface="Calibri" panose="020F0502020204030204" pitchFamily="34" charset="0"/>
            </a:endParaRPr>
          </a:p>
          <a:p>
            <a:pPr rtl="0"/>
            <a:r>
              <a:rPr lang="en-US" sz="1700" dirty="0">
                <a:solidFill>
                  <a:srgbClr val="000000"/>
                </a:solidFill>
                <a:latin typeface="Calibri" panose="020F0502020204030204" pitchFamily="34" charset="0"/>
                <a:cs typeface="Calibri" panose="020F0502020204030204" pitchFamily="34" charset="0"/>
              </a:rPr>
              <a:t>Plan year is 1/1 through 12/31</a:t>
            </a:r>
          </a:p>
          <a:p>
            <a:pPr rtl="0"/>
            <a:endParaRPr lang="en-US" sz="1700" dirty="0">
              <a:solidFill>
                <a:srgbClr val="000000"/>
              </a:solidFill>
              <a:latin typeface="Calibri" panose="020F0502020204030204" pitchFamily="34" charset="0"/>
              <a:cs typeface="Calibri" panose="020F0502020204030204" pitchFamily="34" charset="0"/>
            </a:endParaRPr>
          </a:p>
          <a:p>
            <a:pPr rtl="0"/>
            <a:r>
              <a:rPr lang="en-US" sz="1700" b="1" dirty="0">
                <a:solidFill>
                  <a:srgbClr val="000000"/>
                </a:solidFill>
                <a:latin typeface="Calibri" panose="020F0502020204030204" pitchFamily="34" charset="0"/>
                <a:cs typeface="Calibri" panose="020F0502020204030204" pitchFamily="34" charset="0"/>
              </a:rPr>
              <a:t>$680 </a:t>
            </a:r>
            <a:r>
              <a:rPr lang="en-US" sz="1700" dirty="0">
                <a:solidFill>
                  <a:srgbClr val="000000"/>
                </a:solidFill>
                <a:latin typeface="Calibri" panose="020F0502020204030204" pitchFamily="34" charset="0"/>
                <a:cs typeface="Calibri" panose="020F0502020204030204" pitchFamily="34" charset="0"/>
              </a:rPr>
              <a:t>carry over each year; “use it or lose it” for anything over </a:t>
            </a:r>
            <a:r>
              <a:rPr lang="en-US" sz="1700" b="1" dirty="0">
                <a:solidFill>
                  <a:srgbClr val="000000"/>
                </a:solidFill>
                <a:latin typeface="Calibri" panose="020F0502020204030204" pitchFamily="34" charset="0"/>
                <a:cs typeface="Calibri" panose="020F0502020204030204" pitchFamily="34" charset="0"/>
              </a:rPr>
              <a:t>$680</a:t>
            </a:r>
          </a:p>
          <a:p>
            <a:pPr rtl="0"/>
            <a:endParaRPr lang="en-US" sz="1700" b="1" dirty="0">
              <a:solidFill>
                <a:srgbClr val="000000"/>
              </a:solidFill>
              <a:highlight>
                <a:srgbClr val="FFFF00"/>
              </a:highlight>
              <a:latin typeface="Calibri" panose="020F0502020204030204" pitchFamily="34" charset="0"/>
              <a:cs typeface="Calibri" panose="020F0502020204030204" pitchFamily="34" charset="0"/>
            </a:endParaRPr>
          </a:p>
          <a:p>
            <a:pPr rtl="0"/>
            <a:r>
              <a:rPr lang="en-US" sz="1700" b="1" dirty="0">
                <a:solidFill>
                  <a:srgbClr val="000000"/>
                </a:solidFill>
                <a:latin typeface="Calibri" panose="020F0502020204030204" pitchFamily="34" charset="0"/>
                <a:cs typeface="Calibri" panose="020F0502020204030204" pitchFamily="34" charset="0"/>
              </a:rPr>
              <a:t>You must elect to participate in the plan.  Elections do not roll over from one year to the next.</a:t>
            </a:r>
          </a:p>
        </p:txBody>
      </p:sp>
    </p:spTree>
    <p:extLst>
      <p:ext uri="{BB962C8B-B14F-4D97-AF65-F5344CB8AC3E}">
        <p14:creationId xmlns:p14="http://schemas.microsoft.com/office/powerpoint/2010/main" val="1991547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Dependent Care FSA Plan</a:t>
            </a:r>
          </a:p>
        </p:txBody>
      </p:sp>
      <p:sp>
        <p:nvSpPr>
          <p:cNvPr id="3" name="Content Placeholder 2">
            <a:extLst>
              <a:ext uri="{FF2B5EF4-FFF2-40B4-BE49-F238E27FC236}">
                <a16:creationId xmlns:a16="http://schemas.microsoft.com/office/drawing/2014/main" id="{4F835A04-BF54-4795-85CE-995A50589877}"/>
              </a:ext>
            </a:extLst>
          </p:cNvPr>
          <p:cNvSpPr>
            <a:spLocks noGrp="1"/>
          </p:cNvSpPr>
          <p:nvPr>
            <p:ph idx="1"/>
          </p:nvPr>
        </p:nvSpPr>
        <p:spPr/>
        <p:txBody>
          <a:bodyPr>
            <a:normAutofit fontScale="85000" lnSpcReduction="20000"/>
          </a:bodyPr>
          <a:lstStyle/>
          <a:p>
            <a:pPr marL="0" indent="0">
              <a:buNone/>
            </a:pPr>
            <a:r>
              <a:rPr lang="en-US" sz="2600" dirty="0"/>
              <a:t>Dependent Care FSA’s annual maximum is $7,500</a:t>
            </a:r>
          </a:p>
          <a:p>
            <a:pPr marL="0" indent="0">
              <a:buNone/>
            </a:pPr>
            <a:endParaRPr lang="en-US" sz="2600" dirty="0"/>
          </a:p>
          <a:p>
            <a:r>
              <a:rPr lang="en-US" sz="2600" dirty="0"/>
              <a:t>This program lets you pay for certain dependent daycare expenses with pre-tax dollars</a:t>
            </a:r>
          </a:p>
          <a:p>
            <a:r>
              <a:rPr lang="en-US" sz="2600" dirty="0"/>
              <a:t>Eligible for care while parents are at work or school</a:t>
            </a:r>
          </a:p>
          <a:p>
            <a:r>
              <a:rPr lang="en-US" sz="2600" dirty="0"/>
              <a:t>ONLY amount payroll deducted to date is available for distribution</a:t>
            </a:r>
          </a:p>
          <a:p>
            <a:r>
              <a:rPr lang="en-US" sz="2600" dirty="0"/>
              <a:t>Some examples include:</a:t>
            </a:r>
          </a:p>
          <a:p>
            <a:pPr lvl="1"/>
            <a:r>
              <a:rPr lang="en-US" sz="2600" dirty="0"/>
              <a:t>Daycare/Preschool for dependent children to age 13</a:t>
            </a:r>
          </a:p>
          <a:p>
            <a:pPr lvl="1"/>
            <a:r>
              <a:rPr lang="en-US" sz="2600" dirty="0"/>
              <a:t>Adult daycare</a:t>
            </a:r>
          </a:p>
          <a:p>
            <a:pPr lvl="1"/>
            <a:r>
              <a:rPr lang="en-US" sz="2600" dirty="0"/>
              <a:t>Before and after school programs</a:t>
            </a:r>
          </a:p>
          <a:p>
            <a:pPr lvl="1"/>
            <a:r>
              <a:rPr lang="en-US" sz="2600" dirty="0"/>
              <a:t>Camps</a:t>
            </a:r>
          </a:p>
          <a:p>
            <a:pPr lvl="1"/>
            <a:endParaRPr lang="en-US" dirty="0"/>
          </a:p>
          <a:p>
            <a:pPr marL="0" indent="0" algn="ctr">
              <a:buNone/>
            </a:pPr>
            <a:r>
              <a:rPr lang="en-US" b="1" i="1" dirty="0"/>
              <a:t>Rollover provision does not apply. Use it or lose it rule applies</a:t>
            </a:r>
          </a:p>
        </p:txBody>
      </p:sp>
    </p:spTree>
    <p:extLst>
      <p:ext uri="{BB962C8B-B14F-4D97-AF65-F5344CB8AC3E}">
        <p14:creationId xmlns:p14="http://schemas.microsoft.com/office/powerpoint/2010/main" val="1131427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r>
              <a:rPr lang="en-US" sz="5400" dirty="0"/>
              <a:t>Dental Plan</a:t>
            </a:r>
          </a:p>
        </p:txBody>
      </p:sp>
      <p:pic>
        <p:nvPicPr>
          <p:cNvPr id="5" name="Picture 4" descr="Delta Dental of Minnesota Improves First Contact Resolution by 20%">
            <a:extLst>
              <a:ext uri="{FF2B5EF4-FFF2-40B4-BE49-F238E27FC236}">
                <a16:creationId xmlns:a16="http://schemas.microsoft.com/office/drawing/2014/main" id="{6B8658F0-2E44-42CA-9192-771EE3D958A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0642" y="3794125"/>
            <a:ext cx="2359706" cy="768350"/>
          </a:xfrm>
          <a:prstGeom prst="rect">
            <a:avLst/>
          </a:prstGeom>
          <a:noFill/>
          <a:ln>
            <a:noFill/>
          </a:ln>
        </p:spPr>
      </p:pic>
    </p:spTree>
    <p:extLst>
      <p:ext uri="{BB962C8B-B14F-4D97-AF65-F5344CB8AC3E}">
        <p14:creationId xmlns:p14="http://schemas.microsoft.com/office/powerpoint/2010/main" val="2351473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Dental Plan Highlights</a:t>
            </a:r>
            <a:br>
              <a:rPr lang="en-US" b="1" dirty="0"/>
            </a:br>
            <a:r>
              <a:rPr lang="en-US" sz="2400" b="1" dirty="0"/>
              <a:t>Option 1: Preventive Dental</a:t>
            </a:r>
            <a:endParaRPr lang="en-US" b="1" dirty="0"/>
          </a:p>
        </p:txBody>
      </p:sp>
      <p:pic>
        <p:nvPicPr>
          <p:cNvPr id="5" name="Content Placeholder 4">
            <a:extLst>
              <a:ext uri="{FF2B5EF4-FFF2-40B4-BE49-F238E27FC236}">
                <a16:creationId xmlns:a16="http://schemas.microsoft.com/office/drawing/2014/main" id="{63D70B75-BA8B-49FC-AC79-CB9C0AA9E19B}"/>
              </a:ext>
            </a:extLst>
          </p:cNvPr>
          <p:cNvPicPr>
            <a:picLocks noGrp="1" noChangeAspect="1"/>
          </p:cNvPicPr>
          <p:nvPr>
            <p:ph idx="1"/>
          </p:nvPr>
        </p:nvPicPr>
        <p:blipFill>
          <a:blip r:embed="rId3"/>
          <a:stretch>
            <a:fillRect/>
          </a:stretch>
        </p:blipFill>
        <p:spPr>
          <a:xfrm>
            <a:off x="1857423" y="2218267"/>
            <a:ext cx="7691554" cy="1696195"/>
          </a:xfrm>
        </p:spPr>
      </p:pic>
      <p:pic>
        <p:nvPicPr>
          <p:cNvPr id="7" name="Picture 6">
            <a:extLst>
              <a:ext uri="{FF2B5EF4-FFF2-40B4-BE49-F238E27FC236}">
                <a16:creationId xmlns:a16="http://schemas.microsoft.com/office/drawing/2014/main" id="{93310CD5-D129-4DDA-8B98-CC3A672D9F90}"/>
              </a:ext>
            </a:extLst>
          </p:cNvPr>
          <p:cNvPicPr>
            <a:picLocks noChangeAspect="1"/>
          </p:cNvPicPr>
          <p:nvPr/>
        </p:nvPicPr>
        <p:blipFill>
          <a:blip r:embed="rId4"/>
          <a:stretch>
            <a:fillRect/>
          </a:stretch>
        </p:blipFill>
        <p:spPr>
          <a:xfrm>
            <a:off x="1141552" y="1915263"/>
            <a:ext cx="9908896" cy="2088308"/>
          </a:xfrm>
          <a:prstGeom prst="rect">
            <a:avLst/>
          </a:prstGeom>
        </p:spPr>
      </p:pic>
    </p:spTree>
    <p:extLst>
      <p:ext uri="{BB962C8B-B14F-4D97-AF65-F5344CB8AC3E}">
        <p14:creationId xmlns:p14="http://schemas.microsoft.com/office/powerpoint/2010/main" val="271095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Dental Plan Highlights</a:t>
            </a:r>
            <a:br>
              <a:rPr lang="en-US" b="1" dirty="0"/>
            </a:br>
            <a:r>
              <a:rPr lang="en-US" sz="2400" b="1" dirty="0"/>
              <a:t>Option 2: Comprehensive Dental</a:t>
            </a:r>
            <a:endParaRPr lang="en-US" b="1" dirty="0"/>
          </a:p>
        </p:txBody>
      </p:sp>
      <p:pic>
        <p:nvPicPr>
          <p:cNvPr id="5" name="Content Placeholder 4">
            <a:extLst>
              <a:ext uri="{FF2B5EF4-FFF2-40B4-BE49-F238E27FC236}">
                <a16:creationId xmlns:a16="http://schemas.microsoft.com/office/drawing/2014/main" id="{F04631A2-0140-4FEC-82E8-F4AAB1A1CBAE}"/>
              </a:ext>
            </a:extLst>
          </p:cNvPr>
          <p:cNvPicPr>
            <a:picLocks noGrp="1" noChangeAspect="1"/>
          </p:cNvPicPr>
          <p:nvPr>
            <p:ph idx="1"/>
          </p:nvPr>
        </p:nvPicPr>
        <p:blipFill>
          <a:blip r:embed="rId3"/>
          <a:stretch>
            <a:fillRect/>
          </a:stretch>
        </p:blipFill>
        <p:spPr>
          <a:xfrm>
            <a:off x="2376484" y="1571625"/>
            <a:ext cx="7608366" cy="4351338"/>
          </a:xfrm>
        </p:spPr>
      </p:pic>
    </p:spTree>
    <p:extLst>
      <p:ext uri="{BB962C8B-B14F-4D97-AF65-F5344CB8AC3E}">
        <p14:creationId xmlns:p14="http://schemas.microsoft.com/office/powerpoint/2010/main" val="1276626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Dental Plan Network</a:t>
            </a:r>
          </a:p>
        </p:txBody>
      </p:sp>
      <p:sp>
        <p:nvSpPr>
          <p:cNvPr id="7" name="Rectangle 6">
            <a:extLst>
              <a:ext uri="{FF2B5EF4-FFF2-40B4-BE49-F238E27FC236}">
                <a16:creationId xmlns:a16="http://schemas.microsoft.com/office/drawing/2014/main" id="{2D404786-99E3-4EAA-926D-FB6856F3B29D}"/>
              </a:ext>
            </a:extLst>
          </p:cNvPr>
          <p:cNvSpPr/>
          <p:nvPr/>
        </p:nvSpPr>
        <p:spPr>
          <a:xfrm>
            <a:off x="1016000" y="1422400"/>
            <a:ext cx="10292418" cy="3708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2">
            <a:extLst>
              <a:ext uri="{FF2B5EF4-FFF2-40B4-BE49-F238E27FC236}">
                <a16:creationId xmlns:a16="http://schemas.microsoft.com/office/drawing/2014/main" id="{111E9459-A37D-41FB-975F-D45376D05C58}"/>
              </a:ext>
            </a:extLst>
          </p:cNvPr>
          <p:cNvSpPr>
            <a:spLocks noGrp="1"/>
          </p:cNvSpPr>
          <p:nvPr>
            <p:ph idx="1"/>
          </p:nvPr>
        </p:nvSpPr>
        <p:spPr>
          <a:xfrm>
            <a:off x="1820333" y="1659467"/>
            <a:ext cx="9316382" cy="3234266"/>
          </a:xfrm>
        </p:spPr>
        <p:txBody>
          <a:bodyPr>
            <a:normAutofit/>
          </a:bodyPr>
          <a:lstStyle/>
          <a:p>
            <a:pPr marL="114300" indent="0">
              <a:lnSpc>
                <a:spcPct val="111000"/>
              </a:lnSpc>
              <a:spcBef>
                <a:spcPts val="0"/>
              </a:spcBef>
              <a:spcAft>
                <a:spcPts val="600"/>
              </a:spcAft>
              <a:buNone/>
            </a:pPr>
            <a:r>
              <a:rPr lang="en-US" sz="2400" b="1" dirty="0">
                <a:latin typeface="Calibri" panose="020F0502020204030204" pitchFamily="34" charset="0"/>
                <a:ea typeface="Calibri" panose="020F0502020204030204" pitchFamily="34" charset="0"/>
              </a:rPr>
              <a:t>Finding A Network Provider</a:t>
            </a:r>
            <a:endParaRPr lang="en-US" sz="1100" b="1" dirty="0">
              <a:latin typeface="Times New Roman" panose="02020603050405020304" pitchFamily="18" charset="0"/>
              <a:ea typeface="Calibri" panose="020F0502020204030204" pitchFamily="34" charset="0"/>
            </a:endParaRPr>
          </a:p>
          <a:p>
            <a:r>
              <a:rPr lang="en-US" sz="2000" dirty="0"/>
              <a:t>Go to </a:t>
            </a:r>
            <a:r>
              <a:rPr lang="en-US" sz="2000" b="1" dirty="0">
                <a:solidFill>
                  <a:srgbClr val="09446C"/>
                </a:solidFill>
                <a:hlinkClick r:id="rId3">
                  <a:extLst>
                    <a:ext uri="{A12FA001-AC4F-418D-AE19-62706E023703}">
                      <ahyp:hlinkClr xmlns:ahyp="http://schemas.microsoft.com/office/drawing/2018/hyperlinkcolor" val="tx"/>
                    </a:ext>
                  </a:extLst>
                </a:hlinkClick>
              </a:rPr>
              <a:t>www.deltadentalmn.org/find-a-dentist</a:t>
            </a:r>
            <a:r>
              <a:rPr lang="en-US" sz="2000" dirty="0"/>
              <a:t>, search Delta Dental PPO and Delta Dental Premier</a:t>
            </a:r>
          </a:p>
          <a:p>
            <a:r>
              <a:rPr lang="en-US" sz="2000" dirty="0"/>
              <a:t>Download Delta Dental mobile app</a:t>
            </a:r>
          </a:p>
          <a:p>
            <a:r>
              <a:rPr lang="en-US" sz="2000" dirty="0"/>
              <a:t>Call the number on the back of your ID card</a:t>
            </a:r>
          </a:p>
          <a:p>
            <a:endParaRPr lang="en-US" sz="2000" dirty="0">
              <a:highlight>
                <a:srgbClr val="FFFF00"/>
              </a:highlight>
            </a:endParaRPr>
          </a:p>
          <a:p>
            <a:pPr marL="0" indent="0">
              <a:lnSpc>
                <a:spcPct val="111000"/>
              </a:lnSpc>
              <a:spcBef>
                <a:spcPts val="0"/>
              </a:spcBef>
              <a:spcAft>
                <a:spcPts val="600"/>
              </a:spcAft>
              <a:buNone/>
            </a:pPr>
            <a:r>
              <a:rPr lang="en-US" sz="2000" dirty="0">
                <a:latin typeface="Calibri" panose="020F0502020204030204" pitchFamily="34" charset="0"/>
                <a:ea typeface="Calibri" panose="020F0502020204030204" pitchFamily="34" charset="0"/>
              </a:rPr>
              <a:t>When an out-of-network provider is chosen, you may be subject to balance billing (the difference between what your provider charges and what Delta Dental will reimburse).</a:t>
            </a:r>
            <a:endParaRPr lang="en-US" sz="1800" dirty="0">
              <a:latin typeface="Times New Roman" panose="02020603050405020304" pitchFamily="18" charset="0"/>
              <a:ea typeface="Times New Roman" panose="02020603050405020304" pitchFamily="18" charset="0"/>
            </a:endParaRPr>
          </a:p>
          <a:p>
            <a:endParaRPr lang="en-US" sz="2000" dirty="0"/>
          </a:p>
        </p:txBody>
      </p:sp>
      <p:pic>
        <p:nvPicPr>
          <p:cNvPr id="10" name="Graphic 9" descr="Marker with solid fill">
            <a:extLst>
              <a:ext uri="{FF2B5EF4-FFF2-40B4-BE49-F238E27FC236}">
                <a16:creationId xmlns:a16="http://schemas.microsoft.com/office/drawing/2014/main" id="{9781D28F-F48D-4EF5-8109-EC9A326535E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5285" y="1422400"/>
            <a:ext cx="914400" cy="914400"/>
          </a:xfrm>
          <a:prstGeom prst="rect">
            <a:avLst/>
          </a:prstGeom>
        </p:spPr>
      </p:pic>
    </p:spTree>
    <p:extLst>
      <p:ext uri="{BB962C8B-B14F-4D97-AF65-F5344CB8AC3E}">
        <p14:creationId xmlns:p14="http://schemas.microsoft.com/office/powerpoint/2010/main" val="2687492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Dental Plan Monthly Premiums</a:t>
            </a:r>
            <a:br>
              <a:rPr lang="en-US" b="1" dirty="0"/>
            </a:br>
            <a:r>
              <a:rPr lang="en-US" sz="2000" dirty="0"/>
              <a:t>3% increase to premiums for 2026</a:t>
            </a:r>
            <a:endParaRPr lang="en-US" b="1" dirty="0"/>
          </a:p>
        </p:txBody>
      </p:sp>
      <p:graphicFrame>
        <p:nvGraphicFramePr>
          <p:cNvPr id="6" name="Table 7">
            <a:extLst>
              <a:ext uri="{FF2B5EF4-FFF2-40B4-BE49-F238E27FC236}">
                <a16:creationId xmlns:a16="http://schemas.microsoft.com/office/drawing/2014/main" id="{74DBEBB8-BA14-4B16-8FFF-DCD5B908531C}"/>
              </a:ext>
            </a:extLst>
          </p:cNvPr>
          <p:cNvGraphicFramePr>
            <a:graphicFrameLocks noGrp="1"/>
          </p:cNvGraphicFramePr>
          <p:nvPr>
            <p:ph idx="1"/>
            <p:extLst>
              <p:ext uri="{D42A27DB-BD31-4B8C-83A1-F6EECF244321}">
                <p14:modId xmlns:p14="http://schemas.microsoft.com/office/powerpoint/2010/main" val="3502912550"/>
              </p:ext>
            </p:extLst>
          </p:nvPr>
        </p:nvGraphicFramePr>
        <p:xfrm>
          <a:off x="668866" y="1766358"/>
          <a:ext cx="10515599" cy="2225040"/>
        </p:xfrm>
        <a:graphic>
          <a:graphicData uri="http://schemas.openxmlformats.org/drawingml/2006/table">
            <a:tbl>
              <a:tblPr firstRow="1" bandRow="1">
                <a:tableStyleId>{5C22544A-7EE6-4342-B048-85BDC9FD1C3A}</a:tableStyleId>
              </a:tblPr>
              <a:tblGrid>
                <a:gridCol w="3818467">
                  <a:extLst>
                    <a:ext uri="{9D8B030D-6E8A-4147-A177-3AD203B41FA5}">
                      <a16:colId xmlns:a16="http://schemas.microsoft.com/office/drawing/2014/main" val="2784411411"/>
                    </a:ext>
                  </a:extLst>
                </a:gridCol>
                <a:gridCol w="1651000">
                  <a:extLst>
                    <a:ext uri="{9D8B030D-6E8A-4147-A177-3AD203B41FA5}">
                      <a16:colId xmlns:a16="http://schemas.microsoft.com/office/drawing/2014/main" val="3595822595"/>
                    </a:ext>
                  </a:extLst>
                </a:gridCol>
                <a:gridCol w="1540932">
                  <a:extLst>
                    <a:ext uri="{9D8B030D-6E8A-4147-A177-3AD203B41FA5}">
                      <a16:colId xmlns:a16="http://schemas.microsoft.com/office/drawing/2014/main" val="3734992729"/>
                    </a:ext>
                  </a:extLst>
                </a:gridCol>
                <a:gridCol w="1752600">
                  <a:extLst>
                    <a:ext uri="{9D8B030D-6E8A-4147-A177-3AD203B41FA5}">
                      <a16:colId xmlns:a16="http://schemas.microsoft.com/office/drawing/2014/main" val="2885994489"/>
                    </a:ext>
                  </a:extLst>
                </a:gridCol>
                <a:gridCol w="1752600">
                  <a:extLst>
                    <a:ext uri="{9D8B030D-6E8A-4147-A177-3AD203B41FA5}">
                      <a16:colId xmlns:a16="http://schemas.microsoft.com/office/drawing/2014/main" val="452735244"/>
                    </a:ext>
                  </a:extLst>
                </a:gridCol>
              </a:tblGrid>
              <a:tr h="370840">
                <a:tc gridSpan="5">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3077907771"/>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gridSpan="2">
                  <a:txBody>
                    <a:bodyPr/>
                    <a:lstStyle/>
                    <a:p>
                      <a:pPr algn="ctr"/>
                      <a:r>
                        <a:rPr lang="en-US" dirty="0"/>
                        <a:t>Preventive Dental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algn="ctr"/>
                      <a:r>
                        <a:rPr lang="en-US" dirty="0"/>
                        <a:t>Comprehensive Dental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24544891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Tier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b="1" dirty="0"/>
                        <a:t>Employee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b="1" dirty="0"/>
                        <a:t>Mac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b="1" dirty="0"/>
                        <a:t>Employee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b="1" dirty="0"/>
                        <a:t>Mac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3036275"/>
                  </a:ext>
                </a:extLst>
              </a:tr>
              <a:tr h="370840">
                <a:tc>
                  <a:txBody>
                    <a:bodyPr/>
                    <a:lstStyle/>
                    <a:p>
                      <a:r>
                        <a:rPr lang="en-US" dirty="0"/>
                        <a:t>Employee Only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$5.08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$20.31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$24.28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$24.28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167349"/>
                  </a:ext>
                </a:extLst>
              </a:tr>
              <a:tr h="370840">
                <a:tc>
                  <a:txBody>
                    <a:bodyPr/>
                    <a:lstStyle/>
                    <a:p>
                      <a:r>
                        <a:rPr lang="en-US" dirty="0"/>
                        <a:t>Employee + 1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$14.56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$33.98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$59.58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$39.72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5957930"/>
                  </a:ext>
                </a:extLst>
              </a:tr>
              <a:tr h="370840">
                <a:tc>
                  <a:txBody>
                    <a:bodyPr/>
                    <a:lstStyle/>
                    <a:p>
                      <a:r>
                        <a:rPr lang="en-US" dirty="0"/>
                        <a:t>Employee + 2+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$24.48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$57.12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$99.30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$66.20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9573785"/>
                  </a:ext>
                </a:extLst>
              </a:tr>
            </a:tbl>
          </a:graphicData>
        </a:graphic>
      </p:graphicFrame>
    </p:spTree>
    <p:extLst>
      <p:ext uri="{BB962C8B-B14F-4D97-AF65-F5344CB8AC3E}">
        <p14:creationId xmlns:p14="http://schemas.microsoft.com/office/powerpoint/2010/main" val="8228568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r>
              <a:rPr lang="en-US" sz="5400" dirty="0"/>
              <a:t>Vision Plan</a:t>
            </a:r>
          </a:p>
        </p:txBody>
      </p:sp>
      <p:pic>
        <p:nvPicPr>
          <p:cNvPr id="6" name="Picture 5" descr="VSP Global® Rebrands as VSP Vision™ and Unveils New Visual Identity">
            <a:extLst>
              <a:ext uri="{FF2B5EF4-FFF2-40B4-BE49-F238E27FC236}">
                <a16:creationId xmlns:a16="http://schemas.microsoft.com/office/drawing/2014/main" id="{45D1565B-5E91-4510-9CF7-DDA281EFC82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9508" b="29824"/>
          <a:stretch/>
        </p:blipFill>
        <p:spPr bwMode="auto">
          <a:xfrm>
            <a:off x="4216400" y="4011838"/>
            <a:ext cx="1676400" cy="35696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78287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Vision Plan Highlights</a:t>
            </a:r>
          </a:p>
        </p:txBody>
      </p:sp>
      <p:pic>
        <p:nvPicPr>
          <p:cNvPr id="7" name="Picture 6">
            <a:extLst>
              <a:ext uri="{FF2B5EF4-FFF2-40B4-BE49-F238E27FC236}">
                <a16:creationId xmlns:a16="http://schemas.microsoft.com/office/drawing/2014/main" id="{D6A3B4A9-9E1B-45A6-9BE9-D3D666D0884F}"/>
              </a:ext>
            </a:extLst>
          </p:cNvPr>
          <p:cNvPicPr>
            <a:picLocks noChangeAspect="1"/>
          </p:cNvPicPr>
          <p:nvPr/>
        </p:nvPicPr>
        <p:blipFill>
          <a:blip r:embed="rId3"/>
          <a:stretch>
            <a:fillRect/>
          </a:stretch>
        </p:blipFill>
        <p:spPr>
          <a:xfrm>
            <a:off x="2730315" y="1303253"/>
            <a:ext cx="6731369" cy="4403587"/>
          </a:xfrm>
          <a:prstGeom prst="rect">
            <a:avLst/>
          </a:prstGeom>
        </p:spPr>
      </p:pic>
    </p:spTree>
    <p:extLst>
      <p:ext uri="{BB962C8B-B14F-4D97-AF65-F5344CB8AC3E}">
        <p14:creationId xmlns:p14="http://schemas.microsoft.com/office/powerpoint/2010/main" val="1486305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Vision Plan Network</a:t>
            </a:r>
          </a:p>
        </p:txBody>
      </p:sp>
      <p:sp>
        <p:nvSpPr>
          <p:cNvPr id="7" name="Rectangle 6">
            <a:extLst>
              <a:ext uri="{FF2B5EF4-FFF2-40B4-BE49-F238E27FC236}">
                <a16:creationId xmlns:a16="http://schemas.microsoft.com/office/drawing/2014/main" id="{2D404786-99E3-4EAA-926D-FB6856F3B29D}"/>
              </a:ext>
            </a:extLst>
          </p:cNvPr>
          <p:cNvSpPr/>
          <p:nvPr/>
        </p:nvSpPr>
        <p:spPr>
          <a:xfrm>
            <a:off x="1016000" y="1422400"/>
            <a:ext cx="10292418" cy="3708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2">
            <a:extLst>
              <a:ext uri="{FF2B5EF4-FFF2-40B4-BE49-F238E27FC236}">
                <a16:creationId xmlns:a16="http://schemas.microsoft.com/office/drawing/2014/main" id="{111E9459-A37D-41FB-975F-D45376D05C58}"/>
              </a:ext>
            </a:extLst>
          </p:cNvPr>
          <p:cNvSpPr>
            <a:spLocks noGrp="1"/>
          </p:cNvSpPr>
          <p:nvPr>
            <p:ph idx="1"/>
          </p:nvPr>
        </p:nvSpPr>
        <p:spPr>
          <a:xfrm>
            <a:off x="1820333" y="1659467"/>
            <a:ext cx="9316382" cy="3234266"/>
          </a:xfrm>
        </p:spPr>
        <p:txBody>
          <a:bodyPr>
            <a:normAutofit/>
          </a:bodyPr>
          <a:lstStyle/>
          <a:p>
            <a:pPr marL="114300" indent="0">
              <a:lnSpc>
                <a:spcPct val="111000"/>
              </a:lnSpc>
              <a:spcBef>
                <a:spcPts val="0"/>
              </a:spcBef>
              <a:spcAft>
                <a:spcPts val="600"/>
              </a:spcAft>
              <a:buNone/>
            </a:pPr>
            <a:r>
              <a:rPr lang="en-US" sz="2400" b="1" dirty="0">
                <a:latin typeface="Calibri" panose="020F0502020204030204" pitchFamily="34" charset="0"/>
                <a:ea typeface="Calibri" panose="020F0502020204030204" pitchFamily="34" charset="0"/>
              </a:rPr>
              <a:t>Finding A Network Provider</a:t>
            </a:r>
            <a:endParaRPr lang="en-US" sz="1100" b="1" dirty="0">
              <a:latin typeface="Times New Roman" panose="02020603050405020304" pitchFamily="18" charset="0"/>
              <a:ea typeface="Calibri" panose="020F0502020204030204" pitchFamily="34" charset="0"/>
            </a:endParaRPr>
          </a:p>
          <a:p>
            <a:pPr marL="0" indent="0">
              <a:lnSpc>
                <a:spcPct val="111000"/>
              </a:lnSpc>
              <a:spcBef>
                <a:spcPts val="0"/>
              </a:spcBef>
              <a:buNone/>
            </a:pPr>
            <a:r>
              <a:rPr lang="en-US" sz="2000" dirty="0"/>
              <a:t>You’ll find a listing of doctors at </a:t>
            </a:r>
            <a:r>
              <a:rPr lang="en-US" sz="2000" b="1" dirty="0">
                <a:solidFill>
                  <a:srgbClr val="09446C"/>
                </a:solidFill>
                <a:hlinkClick r:id="rId3">
                  <a:extLst>
                    <a:ext uri="{A12FA001-AC4F-418D-AE19-62706E023703}">
                      <ahyp:hlinkClr xmlns:ahyp="http://schemas.microsoft.com/office/drawing/2018/hyperlinkcolor" val="tx"/>
                    </a:ext>
                  </a:extLst>
                </a:hlinkClick>
              </a:rPr>
              <a:t>www.vsp.com</a:t>
            </a:r>
            <a:r>
              <a:rPr lang="en-US" sz="2000" dirty="0"/>
              <a:t>, search VSP Choice Network</a:t>
            </a:r>
          </a:p>
          <a:p>
            <a:pPr lvl="1">
              <a:lnSpc>
                <a:spcPct val="111000"/>
              </a:lnSpc>
              <a:spcBef>
                <a:spcPts val="0"/>
              </a:spcBef>
            </a:pPr>
            <a:endParaRPr lang="en-US" sz="2000" dirty="0"/>
          </a:p>
          <a:p>
            <a:pPr lvl="1">
              <a:lnSpc>
                <a:spcPct val="111000"/>
              </a:lnSpc>
              <a:spcBef>
                <a:spcPts val="0"/>
              </a:spcBef>
            </a:pPr>
            <a:r>
              <a:rPr lang="en-US" sz="2000" dirty="0"/>
              <a:t>Download the VSP mobile app</a:t>
            </a:r>
          </a:p>
          <a:p>
            <a:pPr lvl="1">
              <a:lnSpc>
                <a:spcPct val="111000"/>
              </a:lnSpc>
              <a:spcBef>
                <a:spcPts val="0"/>
              </a:spcBef>
            </a:pPr>
            <a:r>
              <a:rPr lang="en-US" sz="2000" dirty="0"/>
              <a:t>Call VSP Member Services at </a:t>
            </a:r>
            <a:r>
              <a:rPr lang="en-US" sz="2000" b="1" dirty="0">
                <a:solidFill>
                  <a:srgbClr val="09446C"/>
                </a:solidFill>
              </a:rPr>
              <a:t>(800) 877-7195</a:t>
            </a:r>
          </a:p>
          <a:p>
            <a:pPr marL="0" indent="0">
              <a:lnSpc>
                <a:spcPct val="111000"/>
              </a:lnSpc>
              <a:spcBef>
                <a:spcPts val="0"/>
              </a:spcBef>
              <a:buNone/>
            </a:pPr>
            <a:r>
              <a:rPr lang="en-US" sz="2400" dirty="0">
                <a:latin typeface="Calibri" panose="020F0502020204030204" pitchFamily="34" charset="0"/>
                <a:ea typeface="Calibri" panose="020F0502020204030204" pitchFamily="34" charset="0"/>
              </a:rPr>
              <a:t> </a:t>
            </a:r>
            <a:endParaRPr lang="en-US" sz="2400" dirty="0">
              <a:latin typeface="Times New Roman" panose="02020603050405020304" pitchFamily="18" charset="0"/>
              <a:ea typeface="Times New Roman" panose="02020603050405020304" pitchFamily="18" charset="0"/>
            </a:endParaRPr>
          </a:p>
          <a:p>
            <a:pPr marL="0" indent="0" algn="ctr">
              <a:spcBef>
                <a:spcPts val="0"/>
              </a:spcBef>
              <a:buNone/>
              <a:tabLst>
                <a:tab pos="6972300" algn="l"/>
              </a:tabLst>
            </a:pPr>
            <a:r>
              <a:rPr lang="en-US" sz="2000" dirty="0"/>
              <a:t>Go to </a:t>
            </a:r>
            <a:r>
              <a:rPr lang="en-US" sz="2000" b="1" dirty="0">
                <a:solidFill>
                  <a:srgbClr val="09446C"/>
                </a:solidFill>
                <a:hlinkClick r:id="rId4">
                  <a:extLst>
                    <a:ext uri="{A12FA001-AC4F-418D-AE19-62706E023703}">
                      <ahyp:hlinkClr xmlns:ahyp="http://schemas.microsoft.com/office/drawing/2018/hyperlinkcolor" val="tx"/>
                    </a:ext>
                  </a:extLst>
                </a:hlinkClick>
              </a:rPr>
              <a:t>www.vsp.com/offers</a:t>
            </a:r>
            <a:r>
              <a:rPr lang="en-US" sz="2000" b="1" dirty="0">
                <a:solidFill>
                  <a:srgbClr val="09446C"/>
                </a:solidFill>
              </a:rPr>
              <a:t> </a:t>
            </a:r>
            <a:r>
              <a:rPr lang="en-US" sz="2000" dirty="0"/>
              <a:t>for extra savings</a:t>
            </a:r>
          </a:p>
          <a:p>
            <a:endParaRPr lang="en-US" sz="2000" dirty="0"/>
          </a:p>
        </p:txBody>
      </p:sp>
      <p:pic>
        <p:nvPicPr>
          <p:cNvPr id="10" name="Graphic 9" descr="Marker with solid fill">
            <a:extLst>
              <a:ext uri="{FF2B5EF4-FFF2-40B4-BE49-F238E27FC236}">
                <a16:creationId xmlns:a16="http://schemas.microsoft.com/office/drawing/2014/main" id="{9781D28F-F48D-4EF5-8109-EC9A326535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285" y="1422400"/>
            <a:ext cx="914400" cy="914400"/>
          </a:xfrm>
          <a:prstGeom prst="rect">
            <a:avLst/>
          </a:prstGeom>
        </p:spPr>
      </p:pic>
    </p:spTree>
    <p:extLst>
      <p:ext uri="{BB962C8B-B14F-4D97-AF65-F5344CB8AC3E}">
        <p14:creationId xmlns:p14="http://schemas.microsoft.com/office/powerpoint/2010/main" val="874209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lstStyle/>
          <a:p>
            <a:pPr algn="ctr"/>
            <a:r>
              <a:rPr lang="en-US" b="1" dirty="0"/>
              <a:t>Vision Plan Monthly Premiums</a:t>
            </a:r>
            <a:br>
              <a:rPr lang="en-US" b="1" dirty="0"/>
            </a:br>
            <a:r>
              <a:rPr lang="en-US" sz="2000" dirty="0"/>
              <a:t>Small change in monthly premiums. Employee pays full premium </a:t>
            </a:r>
            <a:endParaRPr lang="en-US" b="1" dirty="0"/>
          </a:p>
        </p:txBody>
      </p:sp>
      <p:graphicFrame>
        <p:nvGraphicFramePr>
          <p:cNvPr id="6" name="Table 7">
            <a:extLst>
              <a:ext uri="{FF2B5EF4-FFF2-40B4-BE49-F238E27FC236}">
                <a16:creationId xmlns:a16="http://schemas.microsoft.com/office/drawing/2014/main" id="{74DBEBB8-BA14-4B16-8FFF-DCD5B908531C}"/>
              </a:ext>
            </a:extLst>
          </p:cNvPr>
          <p:cNvGraphicFramePr>
            <a:graphicFrameLocks noGrp="1"/>
          </p:cNvGraphicFramePr>
          <p:nvPr>
            <p:ph idx="1"/>
            <p:extLst>
              <p:ext uri="{D42A27DB-BD31-4B8C-83A1-F6EECF244321}">
                <p14:modId xmlns:p14="http://schemas.microsoft.com/office/powerpoint/2010/main" val="319618409"/>
              </p:ext>
            </p:extLst>
          </p:nvPr>
        </p:nvGraphicFramePr>
        <p:xfrm>
          <a:off x="3268133" y="2012313"/>
          <a:ext cx="5469467" cy="1854200"/>
        </p:xfrm>
        <a:graphic>
          <a:graphicData uri="http://schemas.openxmlformats.org/drawingml/2006/table">
            <a:tbl>
              <a:tblPr firstRow="1" bandRow="1">
                <a:tableStyleId>{5C22544A-7EE6-4342-B048-85BDC9FD1C3A}</a:tableStyleId>
              </a:tblPr>
              <a:tblGrid>
                <a:gridCol w="3818467">
                  <a:extLst>
                    <a:ext uri="{9D8B030D-6E8A-4147-A177-3AD203B41FA5}">
                      <a16:colId xmlns:a16="http://schemas.microsoft.com/office/drawing/2014/main" val="2784411411"/>
                    </a:ext>
                  </a:extLst>
                </a:gridCol>
                <a:gridCol w="1651000">
                  <a:extLst>
                    <a:ext uri="{9D8B030D-6E8A-4147-A177-3AD203B41FA5}">
                      <a16:colId xmlns:a16="http://schemas.microsoft.com/office/drawing/2014/main" val="3595822595"/>
                    </a:ext>
                  </a:extLst>
                </a:gridCol>
              </a:tblGrid>
              <a:tr h="370840">
                <a:tc gridSpan="2">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hMerge="1">
                  <a:txBody>
                    <a:bodyPr/>
                    <a:lstStyle/>
                    <a:p>
                      <a:endParaRPr lang="en-US" dirty="0"/>
                    </a:p>
                  </a:txBody>
                  <a:tcPr/>
                </a:tc>
                <a:extLst>
                  <a:ext uri="{0D108BD9-81ED-4DB2-BD59-A6C34878D82A}">
                    <a16:rowId xmlns:a16="http://schemas.microsoft.com/office/drawing/2014/main" val="30779077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Tier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b="1" dirty="0"/>
                        <a:t>Employee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3036275"/>
                  </a:ext>
                </a:extLst>
              </a:tr>
              <a:tr h="370840">
                <a:tc>
                  <a:txBody>
                    <a:bodyPr/>
                    <a:lstStyle/>
                    <a:p>
                      <a:r>
                        <a:rPr lang="en-US" dirty="0"/>
                        <a:t>Employee Only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$8.55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167349"/>
                  </a:ext>
                </a:extLst>
              </a:tr>
              <a:tr h="370840">
                <a:tc>
                  <a:txBody>
                    <a:bodyPr/>
                    <a:lstStyle/>
                    <a:p>
                      <a:r>
                        <a:rPr lang="en-US" dirty="0"/>
                        <a:t>Employee + 1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$12.39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5957930"/>
                  </a:ext>
                </a:extLst>
              </a:tr>
              <a:tr h="370840">
                <a:tc>
                  <a:txBody>
                    <a:bodyPr/>
                    <a:lstStyle/>
                    <a:p>
                      <a:r>
                        <a:rPr lang="en-US" dirty="0"/>
                        <a:t>Employee + 2+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$22.22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9573785"/>
                  </a:ext>
                </a:extLst>
              </a:tr>
            </a:tbl>
          </a:graphicData>
        </a:graphic>
      </p:graphicFrame>
    </p:spTree>
    <p:extLst>
      <p:ext uri="{BB962C8B-B14F-4D97-AF65-F5344CB8AC3E}">
        <p14:creationId xmlns:p14="http://schemas.microsoft.com/office/powerpoint/2010/main" val="30480914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r>
              <a:rPr lang="en-US" sz="5400" dirty="0"/>
              <a:t>Life &amp; Disability Insurance</a:t>
            </a:r>
          </a:p>
        </p:txBody>
      </p:sp>
      <p:pic>
        <p:nvPicPr>
          <p:cNvPr id="5" name="Picture 4" descr="A picture containing logo&#10;&#10;Description automatically generated">
            <a:extLst>
              <a:ext uri="{FF2B5EF4-FFF2-40B4-BE49-F238E27FC236}">
                <a16:creationId xmlns:a16="http://schemas.microsoft.com/office/drawing/2014/main" id="{C9D5BF91-1E4B-4E12-BD69-6250D0C6D96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7643" y="3666507"/>
            <a:ext cx="914400" cy="895968"/>
          </a:xfrm>
          <a:prstGeom prst="rect">
            <a:avLst/>
          </a:prstGeom>
          <a:noFill/>
          <a:ln>
            <a:noFill/>
          </a:ln>
        </p:spPr>
      </p:pic>
    </p:spTree>
    <p:extLst>
      <p:ext uri="{BB962C8B-B14F-4D97-AF65-F5344CB8AC3E}">
        <p14:creationId xmlns:p14="http://schemas.microsoft.com/office/powerpoint/2010/main" val="2626483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b="1" dirty="0"/>
              <a:t>Short-Term Disability</a:t>
            </a:r>
            <a:br>
              <a:rPr lang="en-US" b="1" dirty="0"/>
            </a:br>
            <a:r>
              <a:rPr lang="en-US" sz="2000" dirty="0"/>
              <a:t>Voluntary insurance that pays you a portion of your salary if you are unable to work due to a disabling illness, injury, or pregnancy.</a:t>
            </a:r>
            <a:endParaRPr lang="en-US" b="1" dirty="0"/>
          </a:p>
        </p:txBody>
      </p:sp>
      <p:sp>
        <p:nvSpPr>
          <p:cNvPr id="3" name="Content Placeholder 2">
            <a:extLst>
              <a:ext uri="{FF2B5EF4-FFF2-40B4-BE49-F238E27FC236}">
                <a16:creationId xmlns:a16="http://schemas.microsoft.com/office/drawing/2014/main" id="{3BDE4B49-CD85-4106-9E77-B3186487B1D7}"/>
              </a:ext>
            </a:extLst>
          </p:cNvPr>
          <p:cNvSpPr>
            <a:spLocks noGrp="1"/>
          </p:cNvSpPr>
          <p:nvPr>
            <p:ph idx="1"/>
          </p:nvPr>
        </p:nvSpPr>
        <p:spPr/>
        <p:txBody>
          <a:bodyPr>
            <a:normAutofit/>
          </a:bodyPr>
          <a:lstStyle/>
          <a:p>
            <a:pPr marL="0" indent="0">
              <a:buNone/>
            </a:pPr>
            <a:r>
              <a:rPr lang="en-US" sz="2000" dirty="0"/>
              <a:t>Coverage is 100% employee paid and is </a:t>
            </a:r>
            <a:r>
              <a:rPr lang="en-US" sz="2000" u="sng" dirty="0"/>
              <a:t>available to staff only</a:t>
            </a:r>
            <a:r>
              <a:rPr lang="en-US" sz="2000" dirty="0"/>
              <a:t>. You can design your benefit to meet your needs. </a:t>
            </a:r>
          </a:p>
          <a:p>
            <a:pPr marL="0" indent="0">
              <a:buNone/>
            </a:pPr>
            <a:r>
              <a:rPr lang="en-US" sz="2200" b="1" dirty="0"/>
              <a:t>Benefit Amount</a:t>
            </a:r>
            <a:r>
              <a:rPr lang="en-US" sz="2200" dirty="0"/>
              <a:t>: </a:t>
            </a:r>
          </a:p>
          <a:p>
            <a:pPr lvl="1"/>
            <a:r>
              <a:rPr lang="en-US" sz="2000" dirty="0"/>
              <a:t>60% of your weekly base salary in increments of $10 up to $2,000 per week</a:t>
            </a:r>
          </a:p>
          <a:p>
            <a:pPr marL="0" indent="0">
              <a:buNone/>
            </a:pPr>
            <a:r>
              <a:rPr lang="en-US" sz="2200" b="1" dirty="0"/>
              <a:t>Benefit Choices</a:t>
            </a:r>
            <a:r>
              <a:rPr lang="en-US" sz="2200" dirty="0"/>
              <a:t>:</a:t>
            </a:r>
          </a:p>
          <a:p>
            <a:pPr lvl="1"/>
            <a:r>
              <a:rPr lang="en-US" sz="2000" dirty="0"/>
              <a:t>Choice 1: Benefit begins on day 8 after an injury or sickness. Maximum benefit period is 12 weeks. </a:t>
            </a:r>
          </a:p>
          <a:p>
            <a:pPr lvl="1"/>
            <a:r>
              <a:rPr lang="en-US" sz="2000" dirty="0"/>
              <a:t>Choice 2: Benefit begins on day 15 after an injury or sickness. Maximum benefit period is 11 weeks. </a:t>
            </a:r>
          </a:p>
          <a:p>
            <a:pPr lvl="1"/>
            <a:r>
              <a:rPr lang="en-US" sz="2000" dirty="0"/>
              <a:t>Choice 3: Benefit begins on day 30 after an injury or sickness. Maximum benefit period is 9 weeks. </a:t>
            </a:r>
          </a:p>
          <a:p>
            <a:pPr lvl="1"/>
            <a:endParaRPr lang="en-US" dirty="0"/>
          </a:p>
        </p:txBody>
      </p:sp>
    </p:spTree>
    <p:extLst>
      <p:ext uri="{BB962C8B-B14F-4D97-AF65-F5344CB8AC3E}">
        <p14:creationId xmlns:p14="http://schemas.microsoft.com/office/powerpoint/2010/main" val="36360529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b="1" dirty="0"/>
              <a:t>Basic Life/AD&amp;D and Long-Term Disability</a:t>
            </a:r>
          </a:p>
        </p:txBody>
      </p:sp>
      <p:sp>
        <p:nvSpPr>
          <p:cNvPr id="3" name="Content Placeholder 2">
            <a:extLst>
              <a:ext uri="{FF2B5EF4-FFF2-40B4-BE49-F238E27FC236}">
                <a16:creationId xmlns:a16="http://schemas.microsoft.com/office/drawing/2014/main" id="{3BDE4B49-CD85-4106-9E77-B3186487B1D7}"/>
              </a:ext>
            </a:extLst>
          </p:cNvPr>
          <p:cNvSpPr>
            <a:spLocks noGrp="1"/>
          </p:cNvSpPr>
          <p:nvPr>
            <p:ph idx="1"/>
          </p:nvPr>
        </p:nvSpPr>
        <p:spPr>
          <a:xfrm>
            <a:off x="838200" y="1608667"/>
            <a:ext cx="10515600" cy="4568296"/>
          </a:xfrm>
        </p:spPr>
        <p:txBody>
          <a:bodyPr>
            <a:normAutofit/>
          </a:bodyPr>
          <a:lstStyle/>
          <a:p>
            <a:pPr marL="0" indent="0">
              <a:buNone/>
            </a:pPr>
            <a:r>
              <a:rPr lang="en-US" sz="2200" b="1" dirty="0"/>
              <a:t>Life and AD&amp;D</a:t>
            </a:r>
          </a:p>
          <a:p>
            <a:pPr marL="0" indent="0">
              <a:buNone/>
            </a:pPr>
            <a:r>
              <a:rPr lang="en-US" sz="1900" dirty="0"/>
              <a:t>Macalester College provides an employer paid life and accidental death and dismemberment (AD&amp;D) benefit to all benefit eligible employees.</a:t>
            </a:r>
          </a:p>
          <a:p>
            <a:pPr marL="0" indent="0">
              <a:buNone/>
            </a:pPr>
            <a:r>
              <a:rPr lang="en-US" sz="1800" b="1" dirty="0"/>
              <a:t>Employee Benefit</a:t>
            </a:r>
            <a:br>
              <a:rPr lang="en-US" sz="1800" b="1" dirty="0"/>
            </a:br>
            <a:r>
              <a:rPr lang="en-US" sz="1800" dirty="0"/>
              <a:t>1 x base salary up to $500,000</a:t>
            </a:r>
          </a:p>
          <a:p>
            <a:pPr marL="0" indent="0" algn="ctr">
              <a:buNone/>
            </a:pPr>
            <a:r>
              <a:rPr lang="en-US" sz="1900" dirty="0">
                <a:solidFill>
                  <a:srgbClr val="FF0000"/>
                </a:solidFill>
              </a:rPr>
              <a:t>Please be sure to review and update your beneficiary information as needed; does not have to be done during open enrollment. </a:t>
            </a:r>
          </a:p>
          <a:p>
            <a:pPr marL="0" indent="0">
              <a:buNone/>
            </a:pPr>
            <a:r>
              <a:rPr lang="en-US" sz="2200" b="1" dirty="0"/>
              <a:t>LTD</a:t>
            </a:r>
          </a:p>
          <a:p>
            <a:pPr marL="0" indent="0">
              <a:buNone/>
            </a:pPr>
            <a:r>
              <a:rPr lang="en-US" sz="1800" dirty="0"/>
              <a:t>The following highlights details regarding our long-term disability plan. This benefit is 100% employer paid. </a:t>
            </a:r>
          </a:p>
          <a:p>
            <a:pPr marL="0" indent="0">
              <a:buNone/>
            </a:pPr>
            <a:r>
              <a:rPr lang="en-US" sz="1800" b="1" dirty="0"/>
              <a:t>Benefit Amount</a:t>
            </a:r>
            <a:br>
              <a:rPr lang="en-US" sz="1800" b="1" dirty="0"/>
            </a:br>
            <a:r>
              <a:rPr lang="en-US" sz="1800" dirty="0"/>
              <a:t>60% of your monthly base salary (66.67% for members of collective bargaining unit) up to $10,000/month</a:t>
            </a:r>
          </a:p>
          <a:p>
            <a:pPr marL="0" indent="0">
              <a:buNone/>
            </a:pPr>
            <a:r>
              <a:rPr lang="en-US" sz="1800" b="1" dirty="0"/>
              <a:t>Elimination Period</a:t>
            </a:r>
            <a:br>
              <a:rPr lang="en-US" sz="1800" b="1" dirty="0"/>
            </a:br>
            <a:r>
              <a:rPr lang="en-US" sz="1800" dirty="0"/>
              <a:t>Benefits begin after a 90-day elimination period</a:t>
            </a:r>
          </a:p>
        </p:txBody>
      </p:sp>
    </p:spTree>
    <p:extLst>
      <p:ext uri="{BB962C8B-B14F-4D97-AF65-F5344CB8AC3E}">
        <p14:creationId xmlns:p14="http://schemas.microsoft.com/office/powerpoint/2010/main" val="2586500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r>
              <a:rPr lang="en-US" sz="5400" dirty="0"/>
              <a:t>Additional Coverages</a:t>
            </a:r>
          </a:p>
        </p:txBody>
      </p:sp>
    </p:spTree>
    <p:extLst>
      <p:ext uri="{BB962C8B-B14F-4D97-AF65-F5344CB8AC3E}">
        <p14:creationId xmlns:p14="http://schemas.microsoft.com/office/powerpoint/2010/main" val="3576066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b="1" dirty="0"/>
              <a:t>Additional Coverages</a:t>
            </a:r>
          </a:p>
        </p:txBody>
      </p:sp>
      <p:sp>
        <p:nvSpPr>
          <p:cNvPr id="3" name="Content Placeholder 2">
            <a:extLst>
              <a:ext uri="{FF2B5EF4-FFF2-40B4-BE49-F238E27FC236}">
                <a16:creationId xmlns:a16="http://schemas.microsoft.com/office/drawing/2014/main" id="{3BDE4B49-CD85-4106-9E77-B3186487B1D7}"/>
              </a:ext>
            </a:extLst>
          </p:cNvPr>
          <p:cNvSpPr>
            <a:spLocks noGrp="1"/>
          </p:cNvSpPr>
          <p:nvPr>
            <p:ph idx="1"/>
          </p:nvPr>
        </p:nvSpPr>
        <p:spPr>
          <a:xfrm>
            <a:off x="1401233" y="1690688"/>
            <a:ext cx="9389533" cy="2726266"/>
          </a:xfrm>
        </p:spPr>
        <p:txBody>
          <a:bodyPr>
            <a:normAutofit/>
          </a:bodyPr>
          <a:lstStyle/>
          <a:p>
            <a:pPr marL="0" indent="0" algn="ctr">
              <a:buNone/>
            </a:pPr>
            <a:r>
              <a:rPr lang="en-US" sz="2400" dirty="0"/>
              <a:t>Please see your Benefits Guide for additional information on: </a:t>
            </a:r>
          </a:p>
          <a:p>
            <a:pPr marL="0" indent="0" algn="ctr">
              <a:buNone/>
            </a:pPr>
            <a:r>
              <a:rPr lang="en-US" sz="1800" dirty="0"/>
              <a:t>Identity Theft Protection, Legal Plan, Retirement Plans, Time-Off Benefits, Employee Assistance Program (EAP), SAVI Student Loan Management, Dependent Tuition Assistance, 529 College Savings Plan, Long Term Care Insurance</a:t>
            </a:r>
          </a:p>
        </p:txBody>
      </p:sp>
      <p:pic>
        <p:nvPicPr>
          <p:cNvPr id="5" name="Picture 4">
            <a:extLst>
              <a:ext uri="{FF2B5EF4-FFF2-40B4-BE49-F238E27FC236}">
                <a16:creationId xmlns:a16="http://schemas.microsoft.com/office/drawing/2014/main" id="{91C953EC-8D8C-412A-BF2B-CA821372C434}"/>
              </a:ext>
            </a:extLst>
          </p:cNvPr>
          <p:cNvPicPr>
            <a:picLocks noChangeAspect="1"/>
          </p:cNvPicPr>
          <p:nvPr/>
        </p:nvPicPr>
        <p:blipFill>
          <a:blip r:embed="rId3">
            <a:extLst>
              <a:ext uri="{28A0092B-C50C-407E-A947-70E740481C1C}">
                <a14:useLocalDpi xmlns:a14="http://schemas.microsoft.com/office/drawing/2010/main" val="0"/>
              </a:ext>
            </a:extLst>
          </a:blip>
          <a:srcRect t="10868" b="10868"/>
          <a:stretch>
            <a:fillRect/>
          </a:stretch>
        </p:blipFill>
        <p:spPr bwMode="auto">
          <a:xfrm>
            <a:off x="2603181" y="3190452"/>
            <a:ext cx="6985635" cy="255206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22525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b="1" dirty="0"/>
              <a:t>Benefit Resource Center</a:t>
            </a:r>
          </a:p>
        </p:txBody>
      </p:sp>
      <p:sp>
        <p:nvSpPr>
          <p:cNvPr id="3" name="Content Placeholder 2">
            <a:extLst>
              <a:ext uri="{FF2B5EF4-FFF2-40B4-BE49-F238E27FC236}">
                <a16:creationId xmlns:a16="http://schemas.microsoft.com/office/drawing/2014/main" id="{3BDE4B49-CD85-4106-9E77-B3186487B1D7}"/>
              </a:ext>
            </a:extLst>
          </p:cNvPr>
          <p:cNvSpPr>
            <a:spLocks noGrp="1"/>
          </p:cNvSpPr>
          <p:nvPr>
            <p:ph idx="1"/>
          </p:nvPr>
        </p:nvSpPr>
        <p:spPr>
          <a:xfrm>
            <a:off x="1401233" y="1690688"/>
            <a:ext cx="9389533" cy="2726266"/>
          </a:xfrm>
        </p:spPr>
        <p:txBody>
          <a:bodyPr>
            <a:normAutofit/>
          </a:bodyPr>
          <a:lstStyle/>
          <a:p>
            <a:pPr marL="0" indent="0">
              <a:buNone/>
            </a:pPr>
            <a:r>
              <a:rPr lang="en-US" sz="2400" dirty="0"/>
              <a:t>Contact the USI Benefit Resource Center (BRC) for free, confidential help!</a:t>
            </a:r>
          </a:p>
          <a:p>
            <a:r>
              <a:rPr lang="en-US" sz="2000" dirty="0"/>
              <a:t>Help in determining which Macalester plan is best for you and your family</a:t>
            </a:r>
          </a:p>
          <a:p>
            <a:r>
              <a:rPr lang="en-US" sz="2000" dirty="0"/>
              <a:t>Questions on benefits </a:t>
            </a:r>
          </a:p>
          <a:p>
            <a:r>
              <a:rPr lang="en-US" sz="2000" dirty="0"/>
              <a:t>Claims assistance</a:t>
            </a:r>
          </a:p>
          <a:p>
            <a:r>
              <a:rPr lang="en-US" sz="2000" dirty="0"/>
              <a:t>Billing issues</a:t>
            </a:r>
          </a:p>
        </p:txBody>
      </p:sp>
      <p:grpSp>
        <p:nvGrpSpPr>
          <p:cNvPr id="5" name="Group 4">
            <a:extLst>
              <a:ext uri="{FF2B5EF4-FFF2-40B4-BE49-F238E27FC236}">
                <a16:creationId xmlns:a16="http://schemas.microsoft.com/office/drawing/2014/main" id="{4A4882C9-C228-41EE-9DBA-3E6019B25463}"/>
              </a:ext>
            </a:extLst>
          </p:cNvPr>
          <p:cNvGrpSpPr>
            <a:grpSpLocks/>
          </p:cNvGrpSpPr>
          <p:nvPr/>
        </p:nvGrpSpPr>
        <p:grpSpPr>
          <a:xfrm>
            <a:off x="5864999" y="3316072"/>
            <a:ext cx="4315940" cy="1560195"/>
            <a:chOff x="42318" y="1225"/>
            <a:chExt cx="25444" cy="9144"/>
          </a:xfrm>
        </p:grpSpPr>
        <p:pic>
          <p:nvPicPr>
            <p:cNvPr id="6" name="Graphic 9" descr="Call center">
              <a:extLst>
                <a:ext uri="{FF2B5EF4-FFF2-40B4-BE49-F238E27FC236}">
                  <a16:creationId xmlns:a16="http://schemas.microsoft.com/office/drawing/2014/main" id="{262BA8BA-BFE2-4BFB-909F-11A841ABB680}"/>
                </a:ext>
              </a:extLst>
            </p:cNvPr>
            <p:cNvPicPr>
              <a:picLocks noChangeAspect="1" noChangeArrowheads="1"/>
            </p:cNvPicPr>
            <p:nvPr/>
          </p:nvPicPr>
          <p:blipFill>
            <a:blip r:embed="rId3" cstate="print"/>
            <a:stretch>
              <a:fillRect/>
            </a:stretch>
          </p:blipFill>
          <p:spPr bwMode="auto">
            <a:xfrm>
              <a:off x="42318" y="1225"/>
              <a:ext cx="9144" cy="9144"/>
            </a:xfrm>
            <a:prstGeom prst="rect">
              <a:avLst/>
            </a:prstGeom>
            <a:noFill/>
          </p:spPr>
        </p:pic>
        <p:sp>
          <p:nvSpPr>
            <p:cNvPr id="7" name="TextBox 11">
              <a:extLst>
                <a:ext uri="{FF2B5EF4-FFF2-40B4-BE49-F238E27FC236}">
                  <a16:creationId xmlns:a16="http://schemas.microsoft.com/office/drawing/2014/main" id="{1E3F8089-2E9D-4B4A-87E5-4C3B2FE71CF1}"/>
                </a:ext>
              </a:extLst>
            </p:cNvPr>
            <p:cNvSpPr txBox="1">
              <a:spLocks noChangeArrowheads="1"/>
            </p:cNvSpPr>
            <p:nvPr/>
          </p:nvSpPr>
          <p:spPr bwMode="auto">
            <a:xfrm>
              <a:off x="51462" y="1835"/>
              <a:ext cx="16300" cy="8291"/>
            </a:xfrm>
            <a:prstGeom prst="rect">
              <a:avLst/>
            </a:prstGeom>
            <a:noFill/>
            <a:ln>
              <a:noFill/>
            </a:ln>
          </p:spPr>
          <p:txBody>
            <a:bodyPr rot="0" vert="horz" wrap="square" anchor="t" anchorCtr="0" upright="1">
              <a:noAutofit/>
            </a:bodyPr>
            <a:lstStyle/>
            <a:p>
              <a:r>
                <a:rPr lang="en-US" sz="1600" dirty="0">
                  <a:latin typeface="Calibri" panose="020F0502020204030204" pitchFamily="34" charset="0"/>
                  <a:ea typeface="Times New Roman" panose="02020603050405020304" pitchFamily="18" charset="0"/>
                </a:rPr>
                <a:t>Email:  </a:t>
              </a:r>
              <a:r>
                <a:rPr lang="en-US" sz="1600" b="1" u="sng" dirty="0">
                  <a:solidFill>
                    <a:srgbClr val="09446C"/>
                  </a:solidFill>
                  <a:latin typeface="Calibri" panose="020F0502020204030204" pitchFamily="34" charset="0"/>
                  <a:ea typeface="Times New Roman" panose="02020603050405020304" pitchFamily="18" charset="0"/>
                  <a:hlinkClick r:id="rId4">
                    <a:extLst>
                      <a:ext uri="{A12FA001-AC4F-418D-AE19-62706E023703}">
                        <ahyp:hlinkClr xmlns:ahyp="http://schemas.microsoft.com/office/drawing/2018/hyperlinkcolor" val="tx"/>
                      </a:ext>
                    </a:extLst>
                  </a:hlinkClick>
                </a:rPr>
                <a:t>BRCMT@usi.com</a:t>
              </a:r>
              <a:endParaRPr lang="en-US" sz="1200" dirty="0">
                <a:solidFill>
                  <a:srgbClr val="09446C"/>
                </a:solidFill>
                <a:latin typeface="Times New Roman" panose="02020603050405020304" pitchFamily="18" charset="0"/>
                <a:ea typeface="Times New Roman" panose="02020603050405020304" pitchFamily="18" charset="0"/>
              </a:endParaRPr>
            </a:p>
            <a:p>
              <a:r>
                <a:rPr lang="en-US" sz="1600" dirty="0">
                  <a:latin typeface="Calibri" panose="020F0502020204030204" pitchFamily="34" charset="0"/>
                  <a:ea typeface="Times New Roman" panose="02020603050405020304" pitchFamily="18" charset="0"/>
                </a:rPr>
                <a:t>Phone: (</a:t>
              </a:r>
              <a:r>
                <a:rPr lang="en-US" sz="1600" b="1" dirty="0">
                  <a:latin typeface="Calibri" panose="020F0502020204030204" pitchFamily="34" charset="0"/>
                  <a:ea typeface="Times New Roman" panose="02020603050405020304" pitchFamily="18" charset="0"/>
                </a:rPr>
                <a:t>855) 874-0742</a:t>
              </a:r>
              <a:endParaRPr lang="en-US" sz="1200" dirty="0">
                <a:latin typeface="Times New Roman" panose="02020603050405020304" pitchFamily="18" charset="0"/>
                <a:ea typeface="Times New Roman" panose="02020603050405020304" pitchFamily="18" charset="0"/>
              </a:endParaRPr>
            </a:p>
            <a:p>
              <a:r>
                <a:rPr lang="en-US" sz="1600" dirty="0">
                  <a:latin typeface="Calibri" panose="020F0502020204030204" pitchFamily="34" charset="0"/>
                  <a:ea typeface="Times New Roman" panose="02020603050405020304" pitchFamily="18" charset="0"/>
                </a:rPr>
                <a:t> </a:t>
              </a:r>
              <a:endParaRPr lang="en-US" sz="1200" dirty="0">
                <a:latin typeface="Times New Roman" panose="02020603050405020304" pitchFamily="18" charset="0"/>
                <a:ea typeface="Times New Roman" panose="02020603050405020304" pitchFamily="18" charset="0"/>
              </a:endParaRPr>
            </a:p>
            <a:p>
              <a:r>
                <a:rPr lang="en-US" sz="1600" dirty="0">
                  <a:solidFill>
                    <a:srgbClr val="000000"/>
                  </a:solidFill>
                  <a:latin typeface="Calibri" panose="020F0502020204030204" pitchFamily="34" charset="0"/>
                  <a:ea typeface="Times New Roman" panose="02020603050405020304" pitchFamily="18" charset="0"/>
                </a:rPr>
                <a:t>Monday - Friday</a:t>
              </a:r>
              <a:endParaRPr lang="en-US" sz="1200" dirty="0">
                <a:latin typeface="Times New Roman" panose="02020603050405020304" pitchFamily="18" charset="0"/>
                <a:ea typeface="Times New Roman" panose="02020603050405020304" pitchFamily="18" charset="0"/>
              </a:endParaRPr>
            </a:p>
            <a:p>
              <a:r>
                <a:rPr lang="en-US" sz="1600" dirty="0">
                  <a:latin typeface="Calibri" panose="020F0502020204030204" pitchFamily="34" charset="0"/>
                  <a:ea typeface="Times New Roman" panose="02020603050405020304" pitchFamily="18" charset="0"/>
                </a:rPr>
                <a:t>8:00am to 5:00pm </a:t>
              </a:r>
              <a:endParaRPr lang="en-US" sz="1200" dirty="0">
                <a:latin typeface="Times New Roman" panose="02020603050405020304" pitchFamily="18" charset="0"/>
                <a:ea typeface="Times New Roman" panose="02020603050405020304" pitchFamily="18" charset="0"/>
              </a:endParaRPr>
            </a:p>
            <a:p>
              <a:r>
                <a:rPr lang="en-US" sz="1000" dirty="0">
                  <a:latin typeface="Times New Roman" panose="02020603050405020304" pitchFamily="18" charset="0"/>
                  <a:ea typeface="Times New Roman" panose="02020603050405020304" pitchFamily="18" charset="0"/>
                </a:rPr>
                <a:t> </a:t>
              </a:r>
            </a:p>
          </p:txBody>
        </p:sp>
      </p:grpSp>
    </p:spTree>
    <p:extLst>
      <p:ext uri="{BB962C8B-B14F-4D97-AF65-F5344CB8AC3E}">
        <p14:creationId xmlns:p14="http://schemas.microsoft.com/office/powerpoint/2010/main" val="24646889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r>
              <a:rPr lang="en-US" sz="5400" dirty="0"/>
              <a:t>Enrollment Process</a:t>
            </a:r>
          </a:p>
        </p:txBody>
      </p:sp>
    </p:spTree>
    <p:extLst>
      <p:ext uri="{BB962C8B-B14F-4D97-AF65-F5344CB8AC3E}">
        <p14:creationId xmlns:p14="http://schemas.microsoft.com/office/powerpoint/2010/main" val="1532223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b="1" dirty="0"/>
              <a:t>Key Dates</a:t>
            </a:r>
          </a:p>
        </p:txBody>
      </p:sp>
      <p:sp>
        <p:nvSpPr>
          <p:cNvPr id="3" name="Content Placeholder 2">
            <a:extLst>
              <a:ext uri="{FF2B5EF4-FFF2-40B4-BE49-F238E27FC236}">
                <a16:creationId xmlns:a16="http://schemas.microsoft.com/office/drawing/2014/main" id="{3BDE4B49-CD85-4106-9E77-B3186487B1D7}"/>
              </a:ext>
            </a:extLst>
          </p:cNvPr>
          <p:cNvSpPr>
            <a:spLocks noGrp="1"/>
          </p:cNvSpPr>
          <p:nvPr>
            <p:ph idx="1"/>
          </p:nvPr>
        </p:nvSpPr>
        <p:spPr>
          <a:xfrm>
            <a:off x="1401233" y="2026567"/>
            <a:ext cx="9389533" cy="2726266"/>
          </a:xfrm>
        </p:spPr>
        <p:txBody>
          <a:bodyPr>
            <a:normAutofit/>
          </a:bodyPr>
          <a:lstStyle/>
          <a:p>
            <a:pPr marL="0" indent="0" algn="ctr">
              <a:buNone/>
            </a:pPr>
            <a:r>
              <a:rPr lang="en-US" sz="2400" dirty="0"/>
              <a:t>The Open Enrollment period is </a:t>
            </a:r>
            <a:r>
              <a:rPr lang="en-US" sz="2400" b="1" dirty="0"/>
              <a:t>Friday, October 31 – Friday, November 14</a:t>
            </a:r>
          </a:p>
          <a:p>
            <a:pPr marL="0" indent="0" algn="ctr">
              <a:buNone/>
            </a:pPr>
            <a:endParaRPr lang="en-US" sz="2400" dirty="0"/>
          </a:p>
          <a:p>
            <a:pPr marL="0" indent="0" algn="ctr">
              <a:buNone/>
            </a:pPr>
            <a:r>
              <a:rPr lang="en-US" sz="2400" dirty="0"/>
              <a:t>All benefit elections and changes will take effect January 1, 2026</a:t>
            </a:r>
          </a:p>
          <a:p>
            <a:pPr marL="0" indent="0" algn="ctr">
              <a:buNone/>
            </a:pPr>
            <a:endParaRPr lang="en-US" sz="2400" dirty="0"/>
          </a:p>
        </p:txBody>
      </p:sp>
      <p:pic>
        <p:nvPicPr>
          <p:cNvPr id="1026" name="Picture 2" descr="Employee Open Enrollment | Agawam, MA">
            <a:extLst>
              <a:ext uri="{FF2B5EF4-FFF2-40B4-BE49-F238E27FC236}">
                <a16:creationId xmlns:a16="http://schemas.microsoft.com/office/drawing/2014/main" id="{DE6319FD-2E60-4F29-AE7B-8F881F34A4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7468" y="3886058"/>
            <a:ext cx="2638425" cy="173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8830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b="1" dirty="0"/>
              <a:t>Key Information</a:t>
            </a:r>
          </a:p>
        </p:txBody>
      </p:sp>
      <p:graphicFrame>
        <p:nvGraphicFramePr>
          <p:cNvPr id="6" name="Content Placeholder 5">
            <a:extLst>
              <a:ext uri="{FF2B5EF4-FFF2-40B4-BE49-F238E27FC236}">
                <a16:creationId xmlns:a16="http://schemas.microsoft.com/office/drawing/2014/main" id="{8A69113A-ACAB-4EAC-83B3-A43886C11A9B}"/>
              </a:ext>
            </a:extLst>
          </p:cNvPr>
          <p:cNvGraphicFramePr>
            <a:graphicFrameLocks noGrp="1"/>
          </p:cNvGraphicFramePr>
          <p:nvPr>
            <p:ph idx="1"/>
            <p:extLst>
              <p:ext uri="{D42A27DB-BD31-4B8C-83A1-F6EECF244321}">
                <p14:modId xmlns:p14="http://schemas.microsoft.com/office/powerpoint/2010/main" val="3241537051"/>
              </p:ext>
            </p:extLst>
          </p:nvPr>
        </p:nvGraphicFramePr>
        <p:xfrm>
          <a:off x="1340757" y="1690688"/>
          <a:ext cx="9510486" cy="41946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64250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b="1" dirty="0"/>
              <a:t>HSA Enrollment Requirement</a:t>
            </a:r>
          </a:p>
        </p:txBody>
      </p:sp>
      <p:pic>
        <p:nvPicPr>
          <p:cNvPr id="7" name="Picture 6">
            <a:extLst>
              <a:ext uri="{FF2B5EF4-FFF2-40B4-BE49-F238E27FC236}">
                <a16:creationId xmlns:a16="http://schemas.microsoft.com/office/drawing/2014/main" id="{17559723-66F0-4F2E-B6E5-C179426ADBDB}"/>
              </a:ext>
            </a:extLst>
          </p:cNvPr>
          <p:cNvPicPr>
            <a:picLocks noChangeAspect="1"/>
          </p:cNvPicPr>
          <p:nvPr/>
        </p:nvPicPr>
        <p:blipFill>
          <a:blip r:embed="rId4"/>
          <a:stretch>
            <a:fillRect/>
          </a:stretch>
        </p:blipFill>
        <p:spPr>
          <a:xfrm>
            <a:off x="2159601" y="2429600"/>
            <a:ext cx="8364117" cy="1829055"/>
          </a:xfrm>
          <a:prstGeom prst="rect">
            <a:avLst/>
          </a:prstGeom>
        </p:spPr>
      </p:pic>
    </p:spTree>
    <p:extLst>
      <p:ext uri="{BB962C8B-B14F-4D97-AF65-F5344CB8AC3E}">
        <p14:creationId xmlns:p14="http://schemas.microsoft.com/office/powerpoint/2010/main" val="24929517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b="1" dirty="0"/>
              <a:t>HSA Enrollment Requirement</a:t>
            </a:r>
          </a:p>
        </p:txBody>
      </p:sp>
      <p:sp>
        <p:nvSpPr>
          <p:cNvPr id="7" name="TextBox 6">
            <a:extLst>
              <a:ext uri="{FF2B5EF4-FFF2-40B4-BE49-F238E27FC236}">
                <a16:creationId xmlns:a16="http://schemas.microsoft.com/office/drawing/2014/main" id="{734EE5C9-FDF3-404B-9160-328B232253C9}"/>
              </a:ext>
            </a:extLst>
          </p:cNvPr>
          <p:cNvSpPr txBox="1"/>
          <p:nvPr/>
        </p:nvSpPr>
        <p:spPr>
          <a:xfrm>
            <a:off x="251347" y="1977313"/>
            <a:ext cx="3573511" cy="2677656"/>
          </a:xfrm>
          <a:prstGeom prst="rect">
            <a:avLst/>
          </a:prstGeom>
          <a:noFill/>
        </p:spPr>
        <p:txBody>
          <a:bodyPr wrap="square" rtlCol="0">
            <a:spAutoFit/>
          </a:bodyPr>
          <a:lstStyle/>
          <a:p>
            <a:r>
              <a:rPr lang="en-US" sz="2400" dirty="0"/>
              <a:t>Employee doesn’t want to make any contributions:</a:t>
            </a:r>
          </a:p>
          <a:p>
            <a:pPr marL="285750" indent="-285750">
              <a:buFont typeface="Arial" panose="020B0604020202020204" pitchFamily="34" charset="0"/>
              <a:buChar char="•"/>
            </a:pPr>
            <a:r>
              <a:rPr lang="en-US" sz="2400" dirty="0"/>
              <a:t>Will need to elect into the HSA</a:t>
            </a:r>
          </a:p>
          <a:p>
            <a:pPr marL="285750" indent="-285750">
              <a:buFont typeface="Arial" panose="020B0604020202020204" pitchFamily="34" charset="0"/>
              <a:buChar char="•"/>
            </a:pPr>
            <a:r>
              <a:rPr lang="en-US" sz="2400" dirty="0"/>
              <a:t>Enter in $0</a:t>
            </a:r>
          </a:p>
          <a:p>
            <a:pPr marL="285750" indent="-285750">
              <a:buFont typeface="Arial" panose="020B0604020202020204" pitchFamily="34" charset="0"/>
              <a:buChar char="•"/>
            </a:pPr>
            <a:r>
              <a:rPr lang="en-US" sz="2400" dirty="0"/>
              <a:t>Will set up the employer contribution amount</a:t>
            </a:r>
          </a:p>
        </p:txBody>
      </p:sp>
      <p:pic>
        <p:nvPicPr>
          <p:cNvPr id="10" name="Picture 9">
            <a:extLst>
              <a:ext uri="{FF2B5EF4-FFF2-40B4-BE49-F238E27FC236}">
                <a16:creationId xmlns:a16="http://schemas.microsoft.com/office/drawing/2014/main" id="{2CE915BF-2CF9-4C10-AE75-00B244A51AB5}"/>
              </a:ext>
            </a:extLst>
          </p:cNvPr>
          <p:cNvPicPr>
            <a:picLocks noChangeAspect="1"/>
          </p:cNvPicPr>
          <p:nvPr/>
        </p:nvPicPr>
        <p:blipFill rotWithShape="1">
          <a:blip r:embed="rId4"/>
          <a:srcRect t="13635" b="12190"/>
          <a:stretch/>
        </p:blipFill>
        <p:spPr>
          <a:xfrm>
            <a:off x="5686567" y="1413772"/>
            <a:ext cx="5017970" cy="1963486"/>
          </a:xfrm>
          <a:prstGeom prst="rect">
            <a:avLst/>
          </a:prstGeom>
        </p:spPr>
      </p:pic>
      <p:pic>
        <p:nvPicPr>
          <p:cNvPr id="3" name="Picture 2">
            <a:extLst>
              <a:ext uri="{FF2B5EF4-FFF2-40B4-BE49-F238E27FC236}">
                <a16:creationId xmlns:a16="http://schemas.microsoft.com/office/drawing/2014/main" id="{ED54EB91-8F2E-47AE-B5C0-B576E307D21A}"/>
              </a:ext>
            </a:extLst>
          </p:cNvPr>
          <p:cNvPicPr>
            <a:picLocks noChangeAspect="1"/>
          </p:cNvPicPr>
          <p:nvPr/>
        </p:nvPicPr>
        <p:blipFill rotWithShape="1">
          <a:blip r:embed="rId5"/>
          <a:srcRect l="1589" t="7154" r="1668" b="2727"/>
          <a:stretch/>
        </p:blipFill>
        <p:spPr>
          <a:xfrm>
            <a:off x="4191623" y="3673226"/>
            <a:ext cx="7749030" cy="1963486"/>
          </a:xfrm>
          <a:prstGeom prst="rect">
            <a:avLst/>
          </a:prstGeom>
        </p:spPr>
      </p:pic>
    </p:spTree>
    <p:extLst>
      <p:ext uri="{BB962C8B-B14F-4D97-AF65-F5344CB8AC3E}">
        <p14:creationId xmlns:p14="http://schemas.microsoft.com/office/powerpoint/2010/main" val="4215854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16559A09-B3F8-404C-8F21-3B8D01E4C55E}"/>
              </a:ext>
            </a:extLst>
          </p:cNvPr>
          <p:cNvSpPr>
            <a:spLocks noGrp="1"/>
          </p:cNvSpPr>
          <p:nvPr>
            <p:ph type="title"/>
          </p:nvPr>
        </p:nvSpPr>
        <p:spPr/>
        <p:txBody>
          <a:bodyPr>
            <a:normAutofit/>
          </a:bodyPr>
          <a:lstStyle/>
          <a:p>
            <a:pPr algn="ctr"/>
            <a:r>
              <a:rPr lang="en-US" b="1" dirty="0"/>
              <a:t>HSA Enrollment Requirement</a:t>
            </a:r>
          </a:p>
        </p:txBody>
      </p:sp>
      <p:sp>
        <p:nvSpPr>
          <p:cNvPr id="7" name="TextBox 6">
            <a:extLst>
              <a:ext uri="{FF2B5EF4-FFF2-40B4-BE49-F238E27FC236}">
                <a16:creationId xmlns:a16="http://schemas.microsoft.com/office/drawing/2014/main" id="{734EE5C9-FDF3-404B-9160-328B232253C9}"/>
              </a:ext>
            </a:extLst>
          </p:cNvPr>
          <p:cNvSpPr txBox="1"/>
          <p:nvPr/>
        </p:nvSpPr>
        <p:spPr>
          <a:xfrm>
            <a:off x="234371" y="1699097"/>
            <a:ext cx="3334603" cy="3785652"/>
          </a:xfrm>
          <a:prstGeom prst="rect">
            <a:avLst/>
          </a:prstGeom>
          <a:noFill/>
        </p:spPr>
        <p:txBody>
          <a:bodyPr wrap="square" rtlCol="0">
            <a:spAutoFit/>
          </a:bodyPr>
          <a:lstStyle/>
          <a:p>
            <a:r>
              <a:rPr lang="en-US" sz="2400" dirty="0"/>
              <a:t>Employee wants to make their own contribution:</a:t>
            </a:r>
          </a:p>
          <a:p>
            <a:pPr marL="285750" indent="-285750">
              <a:buFont typeface="Arial" panose="020B0604020202020204" pitchFamily="34" charset="0"/>
              <a:buChar char="•"/>
            </a:pPr>
            <a:r>
              <a:rPr lang="en-US" sz="2400" dirty="0"/>
              <a:t>Will need to elect into the HSA</a:t>
            </a:r>
          </a:p>
          <a:p>
            <a:pPr marL="285750" indent="-285750">
              <a:buFont typeface="Arial" panose="020B0604020202020204" pitchFamily="34" charset="0"/>
              <a:buChar char="•"/>
            </a:pPr>
            <a:r>
              <a:rPr lang="en-US" sz="2400" dirty="0"/>
              <a:t>Enter in the annual contribution you’d like to make</a:t>
            </a:r>
          </a:p>
          <a:p>
            <a:pPr marL="285750" indent="-285750">
              <a:buFont typeface="Arial" panose="020B0604020202020204" pitchFamily="34" charset="0"/>
              <a:buChar char="•"/>
            </a:pPr>
            <a:r>
              <a:rPr lang="en-US" sz="2400" dirty="0"/>
              <a:t>Will set up the employer contribution amount</a:t>
            </a:r>
          </a:p>
        </p:txBody>
      </p:sp>
      <p:pic>
        <p:nvPicPr>
          <p:cNvPr id="8" name="Picture 7">
            <a:extLst>
              <a:ext uri="{FF2B5EF4-FFF2-40B4-BE49-F238E27FC236}">
                <a16:creationId xmlns:a16="http://schemas.microsoft.com/office/drawing/2014/main" id="{6A7E5287-FD0B-4F64-A934-42CFAA25D7A5}"/>
              </a:ext>
            </a:extLst>
          </p:cNvPr>
          <p:cNvPicPr>
            <a:picLocks noChangeAspect="1"/>
          </p:cNvPicPr>
          <p:nvPr/>
        </p:nvPicPr>
        <p:blipFill rotWithShape="1">
          <a:blip r:embed="rId4"/>
          <a:srcRect t="7752" b="19254"/>
          <a:stretch/>
        </p:blipFill>
        <p:spPr>
          <a:xfrm>
            <a:off x="5037605" y="1433016"/>
            <a:ext cx="6147434" cy="2098046"/>
          </a:xfrm>
          <a:prstGeom prst="rect">
            <a:avLst/>
          </a:prstGeom>
        </p:spPr>
      </p:pic>
      <p:pic>
        <p:nvPicPr>
          <p:cNvPr id="11" name="Picture 10">
            <a:extLst>
              <a:ext uri="{FF2B5EF4-FFF2-40B4-BE49-F238E27FC236}">
                <a16:creationId xmlns:a16="http://schemas.microsoft.com/office/drawing/2014/main" id="{D19725AB-7F4A-4D6D-8C66-5AC2C49D64E4}"/>
              </a:ext>
            </a:extLst>
          </p:cNvPr>
          <p:cNvPicPr>
            <a:picLocks noChangeAspect="1"/>
          </p:cNvPicPr>
          <p:nvPr/>
        </p:nvPicPr>
        <p:blipFill>
          <a:blip r:embed="rId5"/>
          <a:stretch>
            <a:fillRect/>
          </a:stretch>
        </p:blipFill>
        <p:spPr>
          <a:xfrm>
            <a:off x="3671069" y="3429000"/>
            <a:ext cx="8411749" cy="2219635"/>
          </a:xfrm>
          <a:prstGeom prst="rect">
            <a:avLst/>
          </a:prstGeom>
        </p:spPr>
      </p:pic>
    </p:spTree>
    <p:extLst>
      <p:ext uri="{BB962C8B-B14F-4D97-AF65-F5344CB8AC3E}">
        <p14:creationId xmlns:p14="http://schemas.microsoft.com/office/powerpoint/2010/main" val="1972010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and white triangle&#10;&#10;AI-generated content may be incorrect.">
            <a:extLst>
              <a:ext uri="{FF2B5EF4-FFF2-40B4-BE49-F238E27FC236}">
                <a16:creationId xmlns:a16="http://schemas.microsoft.com/office/drawing/2014/main" id="{210CFC39-5AC8-12E3-3275-7AE24D277A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C39035B-0772-1509-E6BB-F5DF6539EE59}"/>
              </a:ext>
            </a:extLst>
          </p:cNvPr>
          <p:cNvSpPr txBox="1"/>
          <p:nvPr/>
        </p:nvSpPr>
        <p:spPr>
          <a:xfrm>
            <a:off x="387754" y="2659559"/>
            <a:ext cx="10773295" cy="769441"/>
          </a:xfrm>
          <a:prstGeom prst="rect">
            <a:avLst/>
          </a:prstGeom>
          <a:noFill/>
          <a:ln>
            <a:no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1426A"/>
                </a:solidFill>
                <a:effectLst/>
                <a:uLnTx/>
                <a:uFillTx/>
                <a:latin typeface="Rockwell" panose="02060603020205020403" pitchFamily="18" charset="0"/>
                <a:ea typeface="+mn-ea"/>
                <a:cs typeface="+mn-cs"/>
              </a:rPr>
              <a:t>Wellness &amp; Health at Macalester</a:t>
            </a:r>
          </a:p>
        </p:txBody>
      </p:sp>
      <p:sp>
        <p:nvSpPr>
          <p:cNvPr id="2" name="TextBox 1">
            <a:extLst>
              <a:ext uri="{FF2B5EF4-FFF2-40B4-BE49-F238E27FC236}">
                <a16:creationId xmlns:a16="http://schemas.microsoft.com/office/drawing/2014/main" id="{1FFBF025-B580-5A95-071B-D297D4B4D6E5}"/>
              </a:ext>
            </a:extLst>
          </p:cNvPr>
          <p:cNvSpPr txBox="1"/>
          <p:nvPr/>
        </p:nvSpPr>
        <p:spPr>
          <a:xfrm>
            <a:off x="463954" y="3429000"/>
            <a:ext cx="8537171" cy="1569660"/>
          </a:xfrm>
          <a:prstGeom prst="rect">
            <a:avLst/>
          </a:prstGeom>
          <a:noFill/>
        </p:spPr>
        <p:txBody>
          <a:bodyPr wrap="square" rtlCol="0">
            <a:spAutoFit/>
          </a:bodyPr>
          <a:lstStyle/>
          <a:p>
            <a:r>
              <a:rPr lang="en-US" sz="2400" dirty="0">
                <a:solidFill>
                  <a:srgbClr val="01426A"/>
                </a:solidFill>
                <a:latin typeface="Rockwell" panose="02060603020205020403" pitchFamily="18" charset="0"/>
              </a:rPr>
              <a:t>Kelly Fang (she/her)</a:t>
            </a:r>
          </a:p>
          <a:p>
            <a:r>
              <a:rPr lang="en-US" sz="2400" dirty="0">
                <a:solidFill>
                  <a:srgbClr val="01426A"/>
                </a:solidFill>
                <a:latin typeface="Rockwell" panose="02060603020205020403" pitchFamily="18" charset="0"/>
              </a:rPr>
              <a:t>Senior Well-being Program Manager</a:t>
            </a:r>
          </a:p>
          <a:p>
            <a:r>
              <a:rPr lang="en-US" sz="2400" dirty="0">
                <a:solidFill>
                  <a:srgbClr val="01426A"/>
                </a:solidFill>
                <a:latin typeface="Rockwell" panose="02060603020205020403" pitchFamily="18" charset="0"/>
              </a:rPr>
              <a:t>NBHWC Certified Health &amp; Well-being Coach</a:t>
            </a:r>
          </a:p>
          <a:p>
            <a:r>
              <a:rPr lang="en-US" sz="2400" dirty="0">
                <a:solidFill>
                  <a:srgbClr val="01426A"/>
                </a:solidFill>
                <a:latin typeface="Rockwell" panose="02060603020205020403" pitchFamily="18" charset="0"/>
              </a:rPr>
              <a:t>WHAM Co-Chair</a:t>
            </a:r>
          </a:p>
        </p:txBody>
      </p:sp>
      <p:pic>
        <p:nvPicPr>
          <p:cNvPr id="6" name="Picture 5" descr="A close up of a logo&#10;&#10;AI-generated content may be incorrect.">
            <a:extLst>
              <a:ext uri="{FF2B5EF4-FFF2-40B4-BE49-F238E27FC236}">
                <a16:creationId xmlns:a16="http://schemas.microsoft.com/office/drawing/2014/main" id="{90D9B5D6-4C18-0296-2EA6-87F24ECDA1A0}"/>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205000"/>
                    </a14:imgEffect>
                  </a14:imgLayer>
                </a14:imgProps>
              </a:ext>
              <a:ext uri="{28A0092B-C50C-407E-A947-70E740481C1C}">
                <a14:useLocalDpi xmlns:a14="http://schemas.microsoft.com/office/drawing/2010/main" val="0"/>
              </a:ext>
            </a:extLst>
          </a:blip>
          <a:stretch>
            <a:fillRect/>
          </a:stretch>
        </p:blipFill>
        <p:spPr>
          <a:xfrm>
            <a:off x="1263072" y="1013047"/>
            <a:ext cx="6343958" cy="1354155"/>
          </a:xfrm>
          <a:prstGeom prst="rect">
            <a:avLst/>
          </a:prstGeom>
        </p:spPr>
      </p:pic>
      <p:pic>
        <p:nvPicPr>
          <p:cNvPr id="8" name="Picture 7" descr="A close-up of a business card&#10;&#10;AI-generated content may be incorrect.">
            <a:extLst>
              <a:ext uri="{FF2B5EF4-FFF2-40B4-BE49-F238E27FC236}">
                <a16:creationId xmlns:a16="http://schemas.microsoft.com/office/drawing/2014/main" id="{13FC4AB4-D0A1-A855-A199-5466EC4C35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242937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background with white text&#10;&#10;AI-generated content may be incorrect.">
            <a:extLst>
              <a:ext uri="{FF2B5EF4-FFF2-40B4-BE49-F238E27FC236}">
                <a16:creationId xmlns:a16="http://schemas.microsoft.com/office/drawing/2014/main" id="{C50A3971-BB02-DA1E-17E8-573BB45964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048000"/>
          </a:xfrm>
          <a:prstGeom prst="rect">
            <a:avLst/>
          </a:prstGeom>
        </p:spPr>
      </p:pic>
      <p:pic>
        <p:nvPicPr>
          <p:cNvPr id="4" name="Picture 3" descr="Headers-MacBlue-PPT.jpg">
            <a:extLst>
              <a:ext uri="{FF2B5EF4-FFF2-40B4-BE49-F238E27FC236}">
                <a16:creationId xmlns:a16="http://schemas.microsoft.com/office/drawing/2014/main" id="{16E02DCC-B428-E744-135C-1789914067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pic>
        <p:nvPicPr>
          <p:cNvPr id="6" name="Picture 5" descr="A black background with a black square&#10;&#10;AI-generated content may be incorrect.">
            <a:extLst>
              <a:ext uri="{FF2B5EF4-FFF2-40B4-BE49-F238E27FC236}">
                <a16:creationId xmlns:a16="http://schemas.microsoft.com/office/drawing/2014/main" id="{D6F89C7E-8887-186D-8002-2EB9CE0A19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46776" y="6254874"/>
            <a:ext cx="2912640" cy="390589"/>
          </a:xfrm>
          <a:prstGeom prst="rect">
            <a:avLst/>
          </a:prstGeom>
        </p:spPr>
      </p:pic>
      <p:sp>
        <p:nvSpPr>
          <p:cNvPr id="8" name="TextBox 7">
            <a:extLst>
              <a:ext uri="{FF2B5EF4-FFF2-40B4-BE49-F238E27FC236}">
                <a16:creationId xmlns:a16="http://schemas.microsoft.com/office/drawing/2014/main" id="{FB3FBD71-D191-37E6-B74E-C64315CCFFB4}"/>
              </a:ext>
            </a:extLst>
          </p:cNvPr>
          <p:cNvSpPr txBox="1"/>
          <p:nvPr/>
        </p:nvSpPr>
        <p:spPr>
          <a:xfrm>
            <a:off x="2161784" y="3225226"/>
            <a:ext cx="7868432" cy="584775"/>
          </a:xfrm>
          <a:prstGeom prst="rect">
            <a:avLst/>
          </a:prstGeom>
          <a:noFill/>
        </p:spPr>
        <p:txBody>
          <a:bodyPr wrap="square" rtlCol="0">
            <a:spAutoFit/>
          </a:bodyPr>
          <a:lstStyle/>
          <a:p>
            <a:pPr algn="ctr" defTabSz="457200"/>
            <a:r>
              <a:rPr lang="en-US" sz="3200" b="1" dirty="0">
                <a:solidFill>
                  <a:schemeClr val="tx2">
                    <a:lumMod val="90000"/>
                    <a:lumOff val="10000"/>
                  </a:schemeClr>
                </a:solidFill>
                <a:latin typeface="Arial" panose="020B0604020202020204" pitchFamily="34" charset="0"/>
                <a:cs typeface="Arial" panose="020B0604020202020204" pitchFamily="34" charset="0"/>
              </a:rPr>
              <a:t>CONGRATULATIONS</a:t>
            </a:r>
          </a:p>
        </p:txBody>
      </p:sp>
      <p:sp>
        <p:nvSpPr>
          <p:cNvPr id="10" name="TextBox 9">
            <a:extLst>
              <a:ext uri="{FF2B5EF4-FFF2-40B4-BE49-F238E27FC236}">
                <a16:creationId xmlns:a16="http://schemas.microsoft.com/office/drawing/2014/main" id="{40FEFA8F-129E-D5A5-33CA-736F0680C2A7}"/>
              </a:ext>
            </a:extLst>
          </p:cNvPr>
          <p:cNvSpPr txBox="1"/>
          <p:nvPr/>
        </p:nvSpPr>
        <p:spPr>
          <a:xfrm>
            <a:off x="219456" y="3987227"/>
            <a:ext cx="6217920" cy="1107996"/>
          </a:xfrm>
          <a:prstGeom prst="rect">
            <a:avLst/>
          </a:prstGeom>
          <a:noFill/>
        </p:spPr>
        <p:txBody>
          <a:bodyPr wrap="square" rtlCol="0">
            <a:spAutoFit/>
          </a:bodyPr>
          <a:lstStyle/>
          <a:p>
            <a:pPr defTabSz="457200"/>
            <a:r>
              <a:rPr lang="en-US" sz="2200" b="1" dirty="0">
                <a:solidFill>
                  <a:schemeClr val="tx2">
                    <a:lumMod val="90000"/>
                    <a:lumOff val="10000"/>
                  </a:schemeClr>
                </a:solidFill>
                <a:latin typeface="Arial" panose="020B0604020202020204" pitchFamily="34" charset="0"/>
                <a:cs typeface="Arial" panose="020B0604020202020204" pitchFamily="34" charset="0"/>
              </a:rPr>
              <a:t>1</a:t>
            </a:r>
            <a:r>
              <a:rPr lang="en-US" sz="2200" b="1" baseline="30000" dirty="0">
                <a:solidFill>
                  <a:schemeClr val="tx2">
                    <a:lumMod val="90000"/>
                    <a:lumOff val="10000"/>
                  </a:schemeClr>
                </a:solidFill>
                <a:latin typeface="Arial" panose="020B0604020202020204" pitchFamily="34" charset="0"/>
                <a:cs typeface="Arial" panose="020B0604020202020204" pitchFamily="34" charset="0"/>
              </a:rPr>
              <a:t>st</a:t>
            </a:r>
            <a:r>
              <a:rPr lang="en-US" sz="2200" b="1" dirty="0">
                <a:solidFill>
                  <a:schemeClr val="tx2">
                    <a:lumMod val="90000"/>
                    <a:lumOff val="10000"/>
                  </a:schemeClr>
                </a:solidFill>
                <a:latin typeface="Arial" panose="020B0604020202020204" pitchFamily="34" charset="0"/>
                <a:cs typeface="Arial" panose="020B0604020202020204" pitchFamily="34" charset="0"/>
              </a:rPr>
              <a:t> Administration &amp; Finance: </a:t>
            </a:r>
            <a:r>
              <a:rPr lang="en-US" sz="2200" dirty="0">
                <a:solidFill>
                  <a:schemeClr val="tx2">
                    <a:lumMod val="90000"/>
                    <a:lumOff val="10000"/>
                  </a:schemeClr>
                </a:solidFill>
                <a:latin typeface="Arial" panose="020B0604020202020204" pitchFamily="34" charset="0"/>
                <a:cs typeface="Arial" panose="020B0604020202020204" pitchFamily="34" charset="0"/>
              </a:rPr>
              <a:t>2,275</a:t>
            </a:r>
          </a:p>
          <a:p>
            <a:pPr defTabSz="457200"/>
            <a:r>
              <a:rPr lang="en-US" sz="2200" b="1" dirty="0">
                <a:solidFill>
                  <a:schemeClr val="tx2">
                    <a:lumMod val="90000"/>
                    <a:lumOff val="10000"/>
                  </a:schemeClr>
                </a:solidFill>
                <a:latin typeface="Arial" panose="020B0604020202020204" pitchFamily="34" charset="0"/>
                <a:cs typeface="Arial" panose="020B0604020202020204" pitchFamily="34" charset="0"/>
              </a:rPr>
              <a:t>2</a:t>
            </a:r>
            <a:r>
              <a:rPr lang="en-US" sz="2200" b="1" baseline="30000" dirty="0">
                <a:solidFill>
                  <a:schemeClr val="tx2">
                    <a:lumMod val="90000"/>
                    <a:lumOff val="10000"/>
                  </a:schemeClr>
                </a:solidFill>
                <a:latin typeface="Arial" panose="020B0604020202020204" pitchFamily="34" charset="0"/>
                <a:cs typeface="Arial" panose="020B0604020202020204" pitchFamily="34" charset="0"/>
              </a:rPr>
              <a:t>nd</a:t>
            </a:r>
            <a:r>
              <a:rPr lang="en-US" sz="2200" b="1" dirty="0">
                <a:solidFill>
                  <a:schemeClr val="tx2">
                    <a:lumMod val="90000"/>
                    <a:lumOff val="10000"/>
                  </a:schemeClr>
                </a:solidFill>
                <a:latin typeface="Arial" panose="020B0604020202020204" pitchFamily="34" charset="0"/>
                <a:cs typeface="Arial" panose="020B0604020202020204" pitchFamily="34" charset="0"/>
              </a:rPr>
              <a:t> Information Technology Services: </a:t>
            </a:r>
            <a:r>
              <a:rPr lang="en-US" sz="2200" dirty="0">
                <a:solidFill>
                  <a:schemeClr val="tx2">
                    <a:lumMod val="90000"/>
                    <a:lumOff val="10000"/>
                  </a:schemeClr>
                </a:solidFill>
                <a:latin typeface="Arial" panose="020B0604020202020204" pitchFamily="34" charset="0"/>
                <a:cs typeface="Arial" panose="020B0604020202020204" pitchFamily="34" charset="0"/>
              </a:rPr>
              <a:t>1,155</a:t>
            </a:r>
          </a:p>
          <a:p>
            <a:pPr defTabSz="457200"/>
            <a:r>
              <a:rPr lang="en-US" sz="2200" b="1" dirty="0">
                <a:solidFill>
                  <a:schemeClr val="tx2">
                    <a:lumMod val="90000"/>
                    <a:lumOff val="10000"/>
                  </a:schemeClr>
                </a:solidFill>
                <a:latin typeface="Arial" panose="020B0604020202020204" pitchFamily="34" charset="0"/>
                <a:cs typeface="Arial" panose="020B0604020202020204" pitchFamily="34" charset="0"/>
              </a:rPr>
              <a:t>3</a:t>
            </a:r>
            <a:r>
              <a:rPr lang="en-US" sz="2200" b="1" baseline="30000" dirty="0">
                <a:solidFill>
                  <a:schemeClr val="tx2">
                    <a:lumMod val="90000"/>
                    <a:lumOff val="10000"/>
                  </a:schemeClr>
                </a:solidFill>
                <a:latin typeface="Arial" panose="020B0604020202020204" pitchFamily="34" charset="0"/>
                <a:cs typeface="Arial" panose="020B0604020202020204" pitchFamily="34" charset="0"/>
              </a:rPr>
              <a:t>rd</a:t>
            </a:r>
            <a:r>
              <a:rPr lang="en-US" sz="2200" b="1" dirty="0">
                <a:solidFill>
                  <a:schemeClr val="tx2">
                    <a:lumMod val="90000"/>
                    <a:lumOff val="10000"/>
                  </a:schemeClr>
                </a:solidFill>
                <a:latin typeface="Arial" panose="020B0604020202020204" pitchFamily="34" charset="0"/>
                <a:cs typeface="Arial" panose="020B0604020202020204" pitchFamily="34" charset="0"/>
              </a:rPr>
              <a:t> Student Affairs: </a:t>
            </a:r>
            <a:r>
              <a:rPr lang="en-US" sz="2200" dirty="0">
                <a:solidFill>
                  <a:schemeClr val="tx2">
                    <a:lumMod val="90000"/>
                    <a:lumOff val="10000"/>
                  </a:schemeClr>
                </a:solidFill>
                <a:latin typeface="Arial" panose="020B0604020202020204" pitchFamily="34" charset="0"/>
                <a:cs typeface="Arial" panose="020B0604020202020204" pitchFamily="34" charset="0"/>
              </a:rPr>
              <a:t>1,059</a:t>
            </a:r>
          </a:p>
        </p:txBody>
      </p:sp>
      <p:sp>
        <p:nvSpPr>
          <p:cNvPr id="11" name="TextBox 10">
            <a:extLst>
              <a:ext uri="{FF2B5EF4-FFF2-40B4-BE49-F238E27FC236}">
                <a16:creationId xmlns:a16="http://schemas.microsoft.com/office/drawing/2014/main" id="{0AE5994C-41A0-13CF-D104-5BF750A09CCC}"/>
              </a:ext>
            </a:extLst>
          </p:cNvPr>
          <p:cNvSpPr txBox="1"/>
          <p:nvPr/>
        </p:nvSpPr>
        <p:spPr>
          <a:xfrm>
            <a:off x="6437376" y="3906787"/>
            <a:ext cx="6217920" cy="1446550"/>
          </a:xfrm>
          <a:prstGeom prst="rect">
            <a:avLst/>
          </a:prstGeom>
          <a:noFill/>
        </p:spPr>
        <p:txBody>
          <a:bodyPr wrap="square" rtlCol="0">
            <a:spAutoFit/>
          </a:bodyPr>
          <a:lstStyle/>
          <a:p>
            <a:pPr defTabSz="457200"/>
            <a:r>
              <a:rPr lang="en-US" sz="2200" b="1" dirty="0">
                <a:solidFill>
                  <a:schemeClr val="tx2">
                    <a:lumMod val="90000"/>
                    <a:lumOff val="10000"/>
                  </a:schemeClr>
                </a:solidFill>
                <a:latin typeface="Arial" panose="020B0604020202020204" pitchFamily="34" charset="0"/>
                <a:cs typeface="Arial" panose="020B0604020202020204" pitchFamily="34" charset="0"/>
              </a:rPr>
              <a:t>4</a:t>
            </a:r>
            <a:r>
              <a:rPr lang="en-US" sz="2200" b="1" baseline="30000" dirty="0">
                <a:solidFill>
                  <a:schemeClr val="tx2">
                    <a:lumMod val="90000"/>
                    <a:lumOff val="10000"/>
                  </a:schemeClr>
                </a:solidFill>
                <a:latin typeface="Arial" panose="020B0604020202020204" pitchFamily="34" charset="0"/>
                <a:cs typeface="Arial" panose="020B0604020202020204" pitchFamily="34" charset="0"/>
              </a:rPr>
              <a:t>th</a:t>
            </a:r>
            <a:r>
              <a:rPr lang="en-US" sz="2200" b="1" dirty="0">
                <a:solidFill>
                  <a:schemeClr val="tx2">
                    <a:lumMod val="90000"/>
                    <a:lumOff val="10000"/>
                  </a:schemeClr>
                </a:solidFill>
                <a:latin typeface="Arial" panose="020B0604020202020204" pitchFamily="34" charset="0"/>
                <a:cs typeface="Arial" panose="020B0604020202020204" pitchFamily="34" charset="0"/>
              </a:rPr>
              <a:t> Academic Affairs: </a:t>
            </a:r>
            <a:r>
              <a:rPr lang="en-US" sz="2200" dirty="0">
                <a:solidFill>
                  <a:schemeClr val="tx2">
                    <a:lumMod val="90000"/>
                    <a:lumOff val="10000"/>
                  </a:schemeClr>
                </a:solidFill>
                <a:latin typeface="Arial" panose="020B0604020202020204" pitchFamily="34" charset="0"/>
                <a:cs typeface="Arial" panose="020B0604020202020204" pitchFamily="34" charset="0"/>
              </a:rPr>
              <a:t>737</a:t>
            </a:r>
          </a:p>
          <a:p>
            <a:pPr defTabSz="457200"/>
            <a:r>
              <a:rPr lang="en-US" sz="2200" b="1" dirty="0">
                <a:solidFill>
                  <a:schemeClr val="tx2">
                    <a:lumMod val="90000"/>
                    <a:lumOff val="10000"/>
                  </a:schemeClr>
                </a:solidFill>
                <a:latin typeface="Arial" panose="020B0604020202020204" pitchFamily="34" charset="0"/>
                <a:cs typeface="Arial" panose="020B0604020202020204" pitchFamily="34" charset="0"/>
              </a:rPr>
              <a:t>5</a:t>
            </a:r>
            <a:r>
              <a:rPr lang="en-US" sz="2200" b="1" baseline="30000" dirty="0">
                <a:solidFill>
                  <a:schemeClr val="tx2">
                    <a:lumMod val="90000"/>
                    <a:lumOff val="10000"/>
                  </a:schemeClr>
                </a:solidFill>
                <a:latin typeface="Arial" panose="020B0604020202020204" pitchFamily="34" charset="0"/>
                <a:cs typeface="Arial" panose="020B0604020202020204" pitchFamily="34" charset="0"/>
              </a:rPr>
              <a:t>th</a:t>
            </a:r>
            <a:r>
              <a:rPr lang="en-US" sz="2200" b="1" dirty="0">
                <a:solidFill>
                  <a:schemeClr val="tx2">
                    <a:lumMod val="90000"/>
                    <a:lumOff val="10000"/>
                  </a:schemeClr>
                </a:solidFill>
                <a:latin typeface="Arial" panose="020B0604020202020204" pitchFamily="34" charset="0"/>
                <a:cs typeface="Arial" panose="020B0604020202020204" pitchFamily="34" charset="0"/>
              </a:rPr>
              <a:t> Advancement: </a:t>
            </a:r>
            <a:r>
              <a:rPr lang="en-US" sz="2200" dirty="0">
                <a:solidFill>
                  <a:schemeClr val="tx2">
                    <a:lumMod val="90000"/>
                    <a:lumOff val="10000"/>
                  </a:schemeClr>
                </a:solidFill>
                <a:latin typeface="Arial" panose="020B0604020202020204" pitchFamily="34" charset="0"/>
                <a:cs typeface="Arial" panose="020B0604020202020204" pitchFamily="34" charset="0"/>
              </a:rPr>
              <a:t>672</a:t>
            </a:r>
          </a:p>
          <a:p>
            <a:pPr defTabSz="457200"/>
            <a:r>
              <a:rPr lang="en-US" sz="2200" b="1" dirty="0">
                <a:solidFill>
                  <a:schemeClr val="tx2">
                    <a:lumMod val="90000"/>
                    <a:lumOff val="10000"/>
                  </a:schemeClr>
                </a:solidFill>
                <a:latin typeface="Arial" panose="020B0604020202020204" pitchFamily="34" charset="0"/>
                <a:cs typeface="Arial" panose="020B0604020202020204" pitchFamily="34" charset="0"/>
              </a:rPr>
              <a:t>6</a:t>
            </a:r>
            <a:r>
              <a:rPr lang="en-US" sz="2200" b="1" baseline="30000" dirty="0">
                <a:solidFill>
                  <a:schemeClr val="tx2">
                    <a:lumMod val="90000"/>
                    <a:lumOff val="10000"/>
                  </a:schemeClr>
                </a:solidFill>
                <a:latin typeface="Arial" panose="020B0604020202020204" pitchFamily="34" charset="0"/>
                <a:cs typeface="Arial" panose="020B0604020202020204" pitchFamily="34" charset="0"/>
              </a:rPr>
              <a:t>th</a:t>
            </a:r>
            <a:r>
              <a:rPr lang="en-US" sz="2200" b="1" dirty="0">
                <a:solidFill>
                  <a:schemeClr val="tx2">
                    <a:lumMod val="90000"/>
                    <a:lumOff val="10000"/>
                  </a:schemeClr>
                </a:solidFill>
                <a:latin typeface="Arial" panose="020B0604020202020204" pitchFamily="34" charset="0"/>
                <a:cs typeface="Arial" panose="020B0604020202020204" pitchFamily="34" charset="0"/>
              </a:rPr>
              <a:t> Admissions &amp; Financial Aid: </a:t>
            </a:r>
            <a:r>
              <a:rPr lang="en-US" sz="2200" dirty="0">
                <a:solidFill>
                  <a:schemeClr val="tx2">
                    <a:lumMod val="90000"/>
                    <a:lumOff val="10000"/>
                  </a:schemeClr>
                </a:solidFill>
                <a:latin typeface="Arial" panose="020B0604020202020204" pitchFamily="34" charset="0"/>
                <a:cs typeface="Arial" panose="020B0604020202020204" pitchFamily="34" charset="0"/>
              </a:rPr>
              <a:t>543</a:t>
            </a:r>
          </a:p>
          <a:p>
            <a:pPr defTabSz="457200"/>
            <a:r>
              <a:rPr lang="en-US" sz="2200" b="1" dirty="0">
                <a:solidFill>
                  <a:schemeClr val="tx2">
                    <a:lumMod val="90000"/>
                    <a:lumOff val="10000"/>
                  </a:schemeClr>
                </a:solidFill>
                <a:latin typeface="Arial" panose="020B0604020202020204" pitchFamily="34" charset="0"/>
                <a:cs typeface="Arial" panose="020B0604020202020204" pitchFamily="34" charset="0"/>
              </a:rPr>
              <a:t>7</a:t>
            </a:r>
            <a:r>
              <a:rPr lang="en-US" sz="2200" b="1" baseline="30000" dirty="0">
                <a:solidFill>
                  <a:schemeClr val="tx2">
                    <a:lumMod val="90000"/>
                    <a:lumOff val="10000"/>
                  </a:schemeClr>
                </a:solidFill>
                <a:latin typeface="Arial" panose="020B0604020202020204" pitchFamily="34" charset="0"/>
                <a:cs typeface="Arial" panose="020B0604020202020204" pitchFamily="34" charset="0"/>
              </a:rPr>
              <a:t>th</a:t>
            </a:r>
            <a:r>
              <a:rPr lang="en-US" sz="2200" b="1" dirty="0">
                <a:solidFill>
                  <a:schemeClr val="tx2">
                    <a:lumMod val="90000"/>
                    <a:lumOff val="10000"/>
                  </a:schemeClr>
                </a:solidFill>
                <a:latin typeface="Arial" panose="020B0604020202020204" pitchFamily="34" charset="0"/>
                <a:cs typeface="Arial" panose="020B0604020202020204" pitchFamily="34" charset="0"/>
              </a:rPr>
              <a:t> Institutional Equity: </a:t>
            </a:r>
            <a:r>
              <a:rPr lang="en-US" sz="2200" dirty="0">
                <a:solidFill>
                  <a:schemeClr val="tx2">
                    <a:lumMod val="90000"/>
                    <a:lumOff val="10000"/>
                  </a:schemeClr>
                </a:solidFill>
                <a:latin typeface="Arial" panose="020B0604020202020204" pitchFamily="34" charset="0"/>
                <a:cs typeface="Arial" panose="020B0604020202020204" pitchFamily="34" charset="0"/>
              </a:rPr>
              <a:t>491</a:t>
            </a:r>
          </a:p>
        </p:txBody>
      </p:sp>
      <p:sp>
        <p:nvSpPr>
          <p:cNvPr id="12" name="TextBox 11">
            <a:extLst>
              <a:ext uri="{FF2B5EF4-FFF2-40B4-BE49-F238E27FC236}">
                <a16:creationId xmlns:a16="http://schemas.microsoft.com/office/drawing/2014/main" id="{A9485482-78C3-FA2A-A32C-487AE2EABAA6}"/>
              </a:ext>
            </a:extLst>
          </p:cNvPr>
          <p:cNvSpPr txBox="1"/>
          <p:nvPr/>
        </p:nvSpPr>
        <p:spPr>
          <a:xfrm>
            <a:off x="2004165" y="5411639"/>
            <a:ext cx="7868432" cy="461665"/>
          </a:xfrm>
          <a:prstGeom prst="rect">
            <a:avLst/>
          </a:prstGeom>
          <a:noFill/>
        </p:spPr>
        <p:txBody>
          <a:bodyPr wrap="square" rtlCol="0">
            <a:spAutoFit/>
          </a:bodyPr>
          <a:lstStyle/>
          <a:p>
            <a:pPr algn="ctr">
              <a:spcBef>
                <a:spcPts val="600"/>
              </a:spcBef>
            </a:pPr>
            <a:r>
              <a:rPr lang="en-US" sz="2400" b="1" dirty="0">
                <a:solidFill>
                  <a:srgbClr val="01426A"/>
                </a:solidFill>
                <a:latin typeface="Arial" panose="020B0604020202020204" pitchFamily="34" charset="0"/>
                <a:cs typeface="Arial" panose="020B0604020202020204" pitchFamily="34" charset="0"/>
              </a:rPr>
              <a:t>Macalester’s TOTAL: </a:t>
            </a:r>
            <a:r>
              <a:rPr lang="en-US" sz="2400" dirty="0">
                <a:solidFill>
                  <a:srgbClr val="01426A"/>
                </a:solidFill>
                <a:latin typeface="Arial" panose="020B0604020202020204" pitchFamily="34" charset="0"/>
                <a:cs typeface="Arial" panose="020B0604020202020204" pitchFamily="34" charset="0"/>
              </a:rPr>
              <a:t>6,932 minutes (115 hours)</a:t>
            </a:r>
          </a:p>
        </p:txBody>
      </p:sp>
    </p:spTree>
    <p:extLst>
      <p:ext uri="{BB962C8B-B14F-4D97-AF65-F5344CB8AC3E}">
        <p14:creationId xmlns:p14="http://schemas.microsoft.com/office/powerpoint/2010/main" val="25921772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D8D0-E62C-DAEC-A8C5-53E4C2CD0E77}"/>
            </a:ext>
          </a:extLst>
        </p:cNvPr>
        <p:cNvGrpSpPr/>
        <p:nvPr/>
      </p:nvGrpSpPr>
      <p:grpSpPr>
        <a:xfrm>
          <a:off x="0" y="0"/>
          <a:ext cx="0" cy="0"/>
          <a:chOff x="0" y="0"/>
          <a:chExt cx="0" cy="0"/>
        </a:xfrm>
      </p:grpSpPr>
      <p:pic>
        <p:nvPicPr>
          <p:cNvPr id="3" name="Picture 2" descr="A yellow and white triangle&#10;&#10;AI-generated content may be incorrect.">
            <a:extLst>
              <a:ext uri="{FF2B5EF4-FFF2-40B4-BE49-F238E27FC236}">
                <a16:creationId xmlns:a16="http://schemas.microsoft.com/office/drawing/2014/main" id="{2EF1694D-AAD7-F66F-9AC8-23EF039975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E2D3DBA6-1E88-AB13-3459-C5AB2709816C}"/>
              </a:ext>
            </a:extLst>
          </p:cNvPr>
          <p:cNvSpPr txBox="1"/>
          <p:nvPr/>
        </p:nvSpPr>
        <p:spPr>
          <a:xfrm>
            <a:off x="1389433" y="1289952"/>
            <a:ext cx="4322598" cy="4278094"/>
          </a:xfrm>
          <a:prstGeom prst="rect">
            <a:avLst/>
          </a:prstGeom>
          <a:noFill/>
        </p:spPr>
        <p:txBody>
          <a:bodyPr wrap="square" rtlCol="0">
            <a:spAutoFit/>
          </a:bodyPr>
          <a:lstStyle/>
          <a:p>
            <a:pPr algn="ctr" defTabSz="457200"/>
            <a:r>
              <a:rPr lang="en-US" sz="4800" b="1" dirty="0">
                <a:solidFill>
                  <a:srgbClr val="01426A"/>
                </a:solidFill>
                <a:latin typeface="Rockwell" panose="02060603020205020403" pitchFamily="18" charset="0"/>
                <a:cs typeface="Arial" panose="020B0604020202020204" pitchFamily="34" charset="0"/>
              </a:rPr>
              <a:t>WELL-BEING REWARD REMINDER</a:t>
            </a:r>
          </a:p>
          <a:p>
            <a:pPr algn="ctr" defTabSz="457200"/>
            <a:endParaRPr lang="en-US" sz="4800" b="1" dirty="0">
              <a:solidFill>
                <a:srgbClr val="01426A"/>
              </a:solidFill>
              <a:latin typeface="Rockwell" panose="02060603020205020403" pitchFamily="18" charset="0"/>
              <a:cs typeface="Arial" panose="020B0604020202020204" pitchFamily="34" charset="0"/>
            </a:endParaRPr>
          </a:p>
          <a:p>
            <a:pPr algn="ctr" defTabSz="457200"/>
            <a:r>
              <a:rPr lang="en-US" sz="4000" b="1" dirty="0">
                <a:solidFill>
                  <a:srgbClr val="FFB500"/>
                </a:solidFill>
                <a:latin typeface="Arial" panose="020B0604020202020204" pitchFamily="34" charset="0"/>
                <a:cs typeface="Arial" panose="020B0604020202020204" pitchFamily="34" charset="0"/>
              </a:rPr>
              <a:t>Deadline October 31, 2025</a:t>
            </a:r>
          </a:p>
        </p:txBody>
      </p:sp>
      <p:pic>
        <p:nvPicPr>
          <p:cNvPr id="13" name="Graphic 12" descr="Alarm clock with solid fill">
            <a:extLst>
              <a:ext uri="{FF2B5EF4-FFF2-40B4-BE49-F238E27FC236}">
                <a16:creationId xmlns:a16="http://schemas.microsoft.com/office/drawing/2014/main" id="{796A96A2-72B8-CBAE-ECDB-F41FC94BF4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9970" y="1693512"/>
            <a:ext cx="3470975" cy="3470975"/>
          </a:xfrm>
          <a:prstGeom prst="rect">
            <a:avLst/>
          </a:prstGeom>
        </p:spPr>
      </p:pic>
    </p:spTree>
    <p:extLst>
      <p:ext uri="{BB962C8B-B14F-4D97-AF65-F5344CB8AC3E}">
        <p14:creationId xmlns:p14="http://schemas.microsoft.com/office/powerpoint/2010/main" val="36211910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A white background with black and white clouds&#10;&#10;Description automatically generated">
            <a:extLst>
              <a:ext uri="{FF2B5EF4-FFF2-40B4-BE49-F238E27FC236}">
                <a16:creationId xmlns:a16="http://schemas.microsoft.com/office/drawing/2014/main" id="{E3CCB7A4-E55C-8AAB-7DAA-47EFC6C51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6" y="-19257"/>
            <a:ext cx="12192000" cy="6858000"/>
          </a:xfrm>
          <a:prstGeom prst="rect">
            <a:avLst/>
          </a:prstGeom>
        </p:spPr>
      </p:pic>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2" name="Title 1">
            <a:extLst>
              <a:ext uri="{FF2B5EF4-FFF2-40B4-BE49-F238E27FC236}">
                <a16:creationId xmlns:a16="http://schemas.microsoft.com/office/drawing/2014/main" id="{D11DCA78-18AF-137B-DA34-E189D275C532}"/>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2025 Well-being Reward</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Employee and Spouse/Partner can </a:t>
            </a:r>
            <a:r>
              <a:rPr kumimoji="0" lang="en-US" sz="2800" b="0" i="1"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each</a:t>
            </a:r>
            <a:r>
              <a:rPr kumimoji="0" lang="en-US" sz="28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 earn their own reward</a:t>
            </a:r>
          </a:p>
        </p:txBody>
      </p:sp>
      <p:sp>
        <p:nvSpPr>
          <p:cNvPr id="3" name="Content Placeholder 2">
            <a:extLst>
              <a:ext uri="{FF2B5EF4-FFF2-40B4-BE49-F238E27FC236}">
                <a16:creationId xmlns:a16="http://schemas.microsoft.com/office/drawing/2014/main" id="{202139ED-BBCE-B09F-9CD3-257BA0C25163}"/>
              </a:ext>
            </a:extLst>
          </p:cNvPr>
          <p:cNvSpPr txBox="1">
            <a:spLocks/>
          </p:cNvSpPr>
          <p:nvPr/>
        </p:nvSpPr>
        <p:spPr>
          <a:xfrm>
            <a:off x="838200" y="1690688"/>
            <a:ext cx="10515600" cy="39249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FFB500"/>
              </a:solidFill>
              <a:effectLst/>
              <a:uLnTx/>
              <a:uFillTx/>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C296361F-CCF9-33C1-FF7A-1A4A83195BB3}"/>
              </a:ext>
            </a:extLst>
          </p:cNvPr>
          <p:cNvGrpSpPr/>
          <p:nvPr/>
        </p:nvGrpSpPr>
        <p:grpSpPr>
          <a:xfrm>
            <a:off x="8041908" y="1940239"/>
            <a:ext cx="2910705" cy="1846921"/>
            <a:chOff x="7899400" y="2754690"/>
            <a:chExt cx="3454400" cy="2164080"/>
          </a:xfrm>
        </p:grpSpPr>
        <p:sp>
          <p:nvSpPr>
            <p:cNvPr id="15" name="Rectangle: Rounded Corners 14">
              <a:extLst>
                <a:ext uri="{FF2B5EF4-FFF2-40B4-BE49-F238E27FC236}">
                  <a16:creationId xmlns:a16="http://schemas.microsoft.com/office/drawing/2014/main" id="{48E68F0B-CEA3-1DBB-CAEE-33070EC85CEF}"/>
                </a:ext>
              </a:extLst>
            </p:cNvPr>
            <p:cNvSpPr/>
            <p:nvPr/>
          </p:nvSpPr>
          <p:spPr>
            <a:xfrm>
              <a:off x="7899400" y="2754690"/>
              <a:ext cx="3454400" cy="2164080"/>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Oval 15">
              <a:extLst>
                <a:ext uri="{FF2B5EF4-FFF2-40B4-BE49-F238E27FC236}">
                  <a16:creationId xmlns:a16="http://schemas.microsoft.com/office/drawing/2014/main" id="{9784DEEA-74D1-59F9-D9C9-189B9E5FD41E}"/>
                </a:ext>
              </a:extLst>
            </p:cNvPr>
            <p:cNvSpPr/>
            <p:nvPr/>
          </p:nvSpPr>
          <p:spPr>
            <a:xfrm>
              <a:off x="10302240" y="4298215"/>
              <a:ext cx="436880" cy="3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Oval 16">
              <a:extLst>
                <a:ext uri="{FF2B5EF4-FFF2-40B4-BE49-F238E27FC236}">
                  <a16:creationId xmlns:a16="http://schemas.microsoft.com/office/drawing/2014/main" id="{E9C24EB2-D409-8A1F-7FFA-7EAAB712A4D0}"/>
                </a:ext>
              </a:extLst>
            </p:cNvPr>
            <p:cNvSpPr/>
            <p:nvPr/>
          </p:nvSpPr>
          <p:spPr>
            <a:xfrm>
              <a:off x="10609580" y="4296073"/>
              <a:ext cx="436880" cy="396240"/>
            </a:xfrm>
            <a:prstGeom prst="ellipse">
              <a:avLst/>
            </a:prstGeom>
            <a:solidFill>
              <a:srgbClr val="FFC000">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ABE9FDF0-A0CA-94E9-9F73-BEF77883BFC7}"/>
                </a:ext>
              </a:extLst>
            </p:cNvPr>
            <p:cNvSpPr txBox="1"/>
            <p:nvPr/>
          </p:nvSpPr>
          <p:spPr>
            <a:xfrm>
              <a:off x="8122920" y="3836731"/>
              <a:ext cx="2923540" cy="3606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85000"/>
                    </a:prstClr>
                  </a:solidFill>
                  <a:effectLst/>
                  <a:uLnTx/>
                  <a:uFillTx/>
                  <a:latin typeface="Rockwell" panose="02060603020205020403" pitchFamily="18" charset="0"/>
                  <a:ea typeface="+mn-ea"/>
                  <a:cs typeface="+mn-cs"/>
                </a:rPr>
                <a:t>1234   5678   9101  2345</a:t>
              </a:r>
            </a:p>
          </p:txBody>
        </p:sp>
        <p:sp>
          <p:nvSpPr>
            <p:cNvPr id="20" name="TextBox 19">
              <a:extLst>
                <a:ext uri="{FF2B5EF4-FFF2-40B4-BE49-F238E27FC236}">
                  <a16:creationId xmlns:a16="http://schemas.microsoft.com/office/drawing/2014/main" id="{9754FA52-167D-1225-F91B-8A032B29AAE2}"/>
                </a:ext>
              </a:extLst>
            </p:cNvPr>
            <p:cNvSpPr txBox="1"/>
            <p:nvPr/>
          </p:nvSpPr>
          <p:spPr>
            <a:xfrm>
              <a:off x="8122918" y="2910427"/>
              <a:ext cx="1493519" cy="3966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85000"/>
                    </a:prstClr>
                  </a:solidFill>
                  <a:effectLst/>
                  <a:uLnTx/>
                  <a:uFillTx/>
                  <a:latin typeface="Calibri"/>
                  <a:ea typeface="+mn-ea"/>
                  <a:cs typeface="+mn-cs"/>
                </a:rPr>
                <a:t>Mastercard</a:t>
              </a:r>
              <a:endParaRPr kumimoji="0" lang="en-US" sz="1400" b="0" i="0" u="none" strike="noStrike" kern="1200" cap="none" spc="0" normalizeH="0" baseline="0" noProof="0" dirty="0">
                <a:ln>
                  <a:noFill/>
                </a:ln>
                <a:solidFill>
                  <a:prstClr val="white">
                    <a:lumMod val="85000"/>
                  </a:prstClr>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FD1A5FE8-FD9A-1366-203A-45064313A508}"/>
                </a:ext>
              </a:extLst>
            </p:cNvPr>
            <p:cNvSpPr txBox="1"/>
            <p:nvPr/>
          </p:nvSpPr>
          <p:spPr>
            <a:xfrm>
              <a:off x="8175601" y="4484117"/>
              <a:ext cx="2524354" cy="3245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85000"/>
                    </a:prstClr>
                  </a:solidFill>
                  <a:effectLst/>
                  <a:uLnTx/>
                  <a:uFillTx/>
                  <a:latin typeface="Rockwell" panose="02060603020205020403" pitchFamily="18" charset="0"/>
                  <a:ea typeface="+mn-ea"/>
                  <a:cs typeface="Times New Roman" panose="02020603050405020304" pitchFamily="18" charset="0"/>
                </a:rPr>
                <a:t>YOUR NAME HERE</a:t>
              </a:r>
            </a:p>
          </p:txBody>
        </p:sp>
        <p:sp>
          <p:nvSpPr>
            <p:cNvPr id="23" name="TextBox 22">
              <a:extLst>
                <a:ext uri="{FF2B5EF4-FFF2-40B4-BE49-F238E27FC236}">
                  <a16:creationId xmlns:a16="http://schemas.microsoft.com/office/drawing/2014/main" id="{C558AEA3-3E40-47D7-F581-E649F092D84B}"/>
                </a:ext>
              </a:extLst>
            </p:cNvPr>
            <p:cNvSpPr txBox="1"/>
            <p:nvPr/>
          </p:nvSpPr>
          <p:spPr>
            <a:xfrm>
              <a:off x="9904299" y="2812062"/>
              <a:ext cx="1142161" cy="6130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B500"/>
                  </a:solidFill>
                  <a:effectLst/>
                  <a:uLnTx/>
                  <a:uFillTx/>
                  <a:latin typeface="Calibri"/>
                  <a:ea typeface="+mn-ea"/>
                  <a:cs typeface="+mn-cs"/>
                </a:rPr>
                <a:t>$150</a:t>
              </a:r>
            </a:p>
          </p:txBody>
        </p:sp>
      </p:grpSp>
      <p:sp>
        <p:nvSpPr>
          <p:cNvPr id="24" name="TextBox 23">
            <a:extLst>
              <a:ext uri="{FF2B5EF4-FFF2-40B4-BE49-F238E27FC236}">
                <a16:creationId xmlns:a16="http://schemas.microsoft.com/office/drawing/2014/main" id="{76C13440-AD93-A6E6-EA50-79AB91AF83C2}"/>
              </a:ext>
            </a:extLst>
          </p:cNvPr>
          <p:cNvSpPr txBox="1"/>
          <p:nvPr/>
        </p:nvSpPr>
        <p:spPr>
          <a:xfrm>
            <a:off x="1096877" y="2627664"/>
            <a:ext cx="36562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1</a:t>
            </a:r>
          </a:p>
        </p:txBody>
      </p:sp>
      <p:sp>
        <p:nvSpPr>
          <p:cNvPr id="28" name="TextBox 27">
            <a:extLst>
              <a:ext uri="{FF2B5EF4-FFF2-40B4-BE49-F238E27FC236}">
                <a16:creationId xmlns:a16="http://schemas.microsoft.com/office/drawing/2014/main" id="{5D19166E-DA7C-C054-31DD-770167C27D61}"/>
              </a:ext>
            </a:extLst>
          </p:cNvPr>
          <p:cNvSpPr txBox="1"/>
          <p:nvPr/>
        </p:nvSpPr>
        <p:spPr>
          <a:xfrm>
            <a:off x="1105967" y="4706748"/>
            <a:ext cx="36562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3</a:t>
            </a:r>
          </a:p>
        </p:txBody>
      </p:sp>
      <p:sp>
        <p:nvSpPr>
          <p:cNvPr id="29" name="TextBox 28">
            <a:extLst>
              <a:ext uri="{FF2B5EF4-FFF2-40B4-BE49-F238E27FC236}">
                <a16:creationId xmlns:a16="http://schemas.microsoft.com/office/drawing/2014/main" id="{E4CF24F1-5044-F1AB-29E7-4D58307082C1}"/>
              </a:ext>
            </a:extLst>
          </p:cNvPr>
          <p:cNvSpPr txBox="1"/>
          <p:nvPr/>
        </p:nvSpPr>
        <p:spPr>
          <a:xfrm>
            <a:off x="1096877" y="3680823"/>
            <a:ext cx="36562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2</a:t>
            </a:r>
          </a:p>
        </p:txBody>
      </p:sp>
      <p:sp>
        <p:nvSpPr>
          <p:cNvPr id="30" name="Equals 29">
            <a:extLst>
              <a:ext uri="{FF2B5EF4-FFF2-40B4-BE49-F238E27FC236}">
                <a16:creationId xmlns:a16="http://schemas.microsoft.com/office/drawing/2014/main" id="{B2F79410-30E4-B0E5-AA6E-0A5C11F3E5FD}"/>
              </a:ext>
            </a:extLst>
          </p:cNvPr>
          <p:cNvSpPr/>
          <p:nvPr/>
        </p:nvSpPr>
        <p:spPr>
          <a:xfrm>
            <a:off x="6311759" y="2481217"/>
            <a:ext cx="995157" cy="732631"/>
          </a:xfrm>
          <a:prstGeom prst="mathEqual">
            <a:avLst/>
          </a:prstGeom>
          <a:solidFill>
            <a:srgbClr val="FFB500"/>
          </a:solidFill>
          <a:ln>
            <a:solidFill>
              <a:srgbClr val="FFB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FFB500"/>
                </a:solidFill>
              </a:ln>
              <a:solidFill>
                <a:srgbClr val="FFB500"/>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9471B65F-A2FB-2BFC-B32C-7E190C249DEC}"/>
              </a:ext>
            </a:extLst>
          </p:cNvPr>
          <p:cNvSpPr txBox="1"/>
          <p:nvPr/>
        </p:nvSpPr>
        <p:spPr>
          <a:xfrm>
            <a:off x="-150251" y="2627664"/>
            <a:ext cx="235915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B500"/>
                </a:solidFill>
                <a:effectLst/>
                <a:uLnTx/>
                <a:uFillTx/>
                <a:latin typeface="Arial" panose="020B0604020202020204" pitchFamily="34" charset="0"/>
                <a:ea typeface="+mn-ea"/>
                <a:cs typeface="Arial" panose="020B0604020202020204" pitchFamily="34" charset="0"/>
              </a:rPr>
              <a:t>Employee</a:t>
            </a:r>
          </a:p>
        </p:txBody>
      </p:sp>
      <p:graphicFrame>
        <p:nvGraphicFramePr>
          <p:cNvPr id="5" name="Diagram 4">
            <a:extLst>
              <a:ext uri="{FF2B5EF4-FFF2-40B4-BE49-F238E27FC236}">
                <a16:creationId xmlns:a16="http://schemas.microsoft.com/office/drawing/2014/main" id="{B90EFA6A-EFD1-8C83-6F89-8D0147DB4F28}"/>
              </a:ext>
            </a:extLst>
          </p:cNvPr>
          <p:cNvGraphicFramePr/>
          <p:nvPr/>
        </p:nvGraphicFramePr>
        <p:xfrm>
          <a:off x="1220454" y="4162638"/>
          <a:ext cx="5168766" cy="15575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Diagram 5">
            <a:extLst>
              <a:ext uri="{FF2B5EF4-FFF2-40B4-BE49-F238E27FC236}">
                <a16:creationId xmlns:a16="http://schemas.microsoft.com/office/drawing/2014/main" id="{D14E4058-8D0A-2C77-B059-430FCD4D7D59}"/>
              </a:ext>
            </a:extLst>
          </p:cNvPr>
          <p:cNvGraphicFramePr/>
          <p:nvPr/>
        </p:nvGraphicFramePr>
        <p:xfrm>
          <a:off x="1239386" y="2095577"/>
          <a:ext cx="5168766" cy="155757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7" name="TextBox 6">
            <a:extLst>
              <a:ext uri="{FF2B5EF4-FFF2-40B4-BE49-F238E27FC236}">
                <a16:creationId xmlns:a16="http://schemas.microsoft.com/office/drawing/2014/main" id="{65F7CF1A-A5E7-80A7-52F0-253BADF1D449}"/>
              </a:ext>
            </a:extLst>
          </p:cNvPr>
          <p:cNvSpPr txBox="1"/>
          <p:nvPr/>
        </p:nvSpPr>
        <p:spPr>
          <a:xfrm>
            <a:off x="-150251" y="4526017"/>
            <a:ext cx="235915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B500"/>
                </a:solidFill>
                <a:effectLst/>
                <a:uLnTx/>
                <a:uFillTx/>
                <a:latin typeface="Arial" panose="020B0604020202020204" pitchFamily="34" charset="0"/>
                <a:ea typeface="+mn-ea"/>
                <a:cs typeface="Arial" panose="020B0604020202020204" pitchFamily="34" charset="0"/>
              </a:rPr>
              <a:t>Spouse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B500"/>
                </a:solidFill>
                <a:effectLst/>
                <a:uLnTx/>
                <a:uFillTx/>
                <a:latin typeface="Arial" panose="020B0604020202020204" pitchFamily="34" charset="0"/>
                <a:ea typeface="+mn-ea"/>
                <a:cs typeface="Arial" panose="020B0604020202020204" pitchFamily="34" charset="0"/>
              </a:rPr>
              <a:t>Or Partner</a:t>
            </a:r>
          </a:p>
        </p:txBody>
      </p:sp>
      <p:sp>
        <p:nvSpPr>
          <p:cNvPr id="8" name="TextBox 7">
            <a:extLst>
              <a:ext uri="{FF2B5EF4-FFF2-40B4-BE49-F238E27FC236}">
                <a16:creationId xmlns:a16="http://schemas.microsoft.com/office/drawing/2014/main" id="{DE4E8940-CB8B-7F3D-CB50-58339620DC78}"/>
              </a:ext>
            </a:extLst>
          </p:cNvPr>
          <p:cNvSpPr txBox="1"/>
          <p:nvPr/>
        </p:nvSpPr>
        <p:spPr>
          <a:xfrm>
            <a:off x="2076511" y="2135772"/>
            <a:ext cx="2455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1</a:t>
            </a:r>
          </a:p>
        </p:txBody>
      </p:sp>
      <p:sp>
        <p:nvSpPr>
          <p:cNvPr id="9" name="TextBox 8">
            <a:extLst>
              <a:ext uri="{FF2B5EF4-FFF2-40B4-BE49-F238E27FC236}">
                <a16:creationId xmlns:a16="http://schemas.microsoft.com/office/drawing/2014/main" id="{073B2838-4C52-B066-4677-BBDE748F4FB8}"/>
              </a:ext>
            </a:extLst>
          </p:cNvPr>
          <p:cNvSpPr txBox="1"/>
          <p:nvPr/>
        </p:nvSpPr>
        <p:spPr>
          <a:xfrm>
            <a:off x="2076510" y="2709797"/>
            <a:ext cx="2455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2</a:t>
            </a:r>
          </a:p>
        </p:txBody>
      </p:sp>
      <p:sp>
        <p:nvSpPr>
          <p:cNvPr id="10" name="TextBox 9">
            <a:extLst>
              <a:ext uri="{FF2B5EF4-FFF2-40B4-BE49-F238E27FC236}">
                <a16:creationId xmlns:a16="http://schemas.microsoft.com/office/drawing/2014/main" id="{E03BE467-9F83-D03B-4161-47846D1C8F12}"/>
              </a:ext>
            </a:extLst>
          </p:cNvPr>
          <p:cNvSpPr txBox="1"/>
          <p:nvPr/>
        </p:nvSpPr>
        <p:spPr>
          <a:xfrm>
            <a:off x="2066884" y="3276666"/>
            <a:ext cx="2455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3</a:t>
            </a:r>
          </a:p>
        </p:txBody>
      </p:sp>
      <p:sp>
        <p:nvSpPr>
          <p:cNvPr id="11" name="TextBox 10">
            <a:extLst>
              <a:ext uri="{FF2B5EF4-FFF2-40B4-BE49-F238E27FC236}">
                <a16:creationId xmlns:a16="http://schemas.microsoft.com/office/drawing/2014/main" id="{0B9E9FAA-BA34-974E-28F2-14344D5643B7}"/>
              </a:ext>
            </a:extLst>
          </p:cNvPr>
          <p:cNvSpPr txBox="1"/>
          <p:nvPr/>
        </p:nvSpPr>
        <p:spPr>
          <a:xfrm>
            <a:off x="2060109" y="4222694"/>
            <a:ext cx="2455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1</a:t>
            </a:r>
          </a:p>
        </p:txBody>
      </p:sp>
      <p:sp>
        <p:nvSpPr>
          <p:cNvPr id="13" name="TextBox 12">
            <a:extLst>
              <a:ext uri="{FF2B5EF4-FFF2-40B4-BE49-F238E27FC236}">
                <a16:creationId xmlns:a16="http://schemas.microsoft.com/office/drawing/2014/main" id="{4A0EEB0B-4119-C360-95BF-33AD4A1EB32B}"/>
              </a:ext>
            </a:extLst>
          </p:cNvPr>
          <p:cNvSpPr txBox="1"/>
          <p:nvPr/>
        </p:nvSpPr>
        <p:spPr>
          <a:xfrm>
            <a:off x="2045402" y="4769566"/>
            <a:ext cx="2455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2</a:t>
            </a:r>
          </a:p>
        </p:txBody>
      </p:sp>
      <p:sp>
        <p:nvSpPr>
          <p:cNvPr id="18" name="TextBox 17">
            <a:extLst>
              <a:ext uri="{FF2B5EF4-FFF2-40B4-BE49-F238E27FC236}">
                <a16:creationId xmlns:a16="http://schemas.microsoft.com/office/drawing/2014/main" id="{C82B9738-7C73-8EE3-1FDB-6C0AD53A97E3}"/>
              </a:ext>
            </a:extLst>
          </p:cNvPr>
          <p:cNvSpPr txBox="1"/>
          <p:nvPr/>
        </p:nvSpPr>
        <p:spPr>
          <a:xfrm>
            <a:off x="2055027" y="5325597"/>
            <a:ext cx="2455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3</a:t>
            </a:r>
          </a:p>
        </p:txBody>
      </p:sp>
      <p:sp>
        <p:nvSpPr>
          <p:cNvPr id="14" name="Equals 13">
            <a:extLst>
              <a:ext uri="{FF2B5EF4-FFF2-40B4-BE49-F238E27FC236}">
                <a16:creationId xmlns:a16="http://schemas.microsoft.com/office/drawing/2014/main" id="{0B8CE1F2-5731-BF41-6A5D-B2F9C646F26C}"/>
              </a:ext>
            </a:extLst>
          </p:cNvPr>
          <p:cNvSpPr/>
          <p:nvPr/>
        </p:nvSpPr>
        <p:spPr>
          <a:xfrm>
            <a:off x="6311759" y="4639818"/>
            <a:ext cx="995157" cy="732631"/>
          </a:xfrm>
          <a:prstGeom prst="mathEqual">
            <a:avLst/>
          </a:prstGeom>
          <a:solidFill>
            <a:srgbClr val="FFB500"/>
          </a:solidFill>
          <a:ln>
            <a:solidFill>
              <a:srgbClr val="FFB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FFB500"/>
                </a:solidFill>
              </a:ln>
              <a:solidFill>
                <a:srgbClr val="FFB500"/>
              </a:solidFill>
              <a:effectLst/>
              <a:uLnTx/>
              <a:uFillTx/>
              <a:latin typeface="Calibri"/>
              <a:ea typeface="+mn-ea"/>
              <a:cs typeface="+mn-cs"/>
            </a:endParaRPr>
          </a:p>
        </p:txBody>
      </p:sp>
      <p:grpSp>
        <p:nvGrpSpPr>
          <p:cNvPr id="21" name="Group 20">
            <a:extLst>
              <a:ext uri="{FF2B5EF4-FFF2-40B4-BE49-F238E27FC236}">
                <a16:creationId xmlns:a16="http://schemas.microsoft.com/office/drawing/2014/main" id="{9D01A609-1A26-6A35-415E-09992D2AA604}"/>
              </a:ext>
            </a:extLst>
          </p:cNvPr>
          <p:cNvGrpSpPr/>
          <p:nvPr/>
        </p:nvGrpSpPr>
        <p:grpSpPr>
          <a:xfrm>
            <a:off x="8060841" y="4022435"/>
            <a:ext cx="2910705" cy="1846921"/>
            <a:chOff x="7899400" y="2754690"/>
            <a:chExt cx="3454400" cy="2164080"/>
          </a:xfrm>
        </p:grpSpPr>
        <p:sp>
          <p:nvSpPr>
            <p:cNvPr id="25" name="Rectangle: Rounded Corners 24">
              <a:extLst>
                <a:ext uri="{FF2B5EF4-FFF2-40B4-BE49-F238E27FC236}">
                  <a16:creationId xmlns:a16="http://schemas.microsoft.com/office/drawing/2014/main" id="{F2633A33-29E5-8FFF-B4E3-7A3581433C43}"/>
                </a:ext>
              </a:extLst>
            </p:cNvPr>
            <p:cNvSpPr/>
            <p:nvPr/>
          </p:nvSpPr>
          <p:spPr>
            <a:xfrm>
              <a:off x="7899400" y="2754690"/>
              <a:ext cx="3454400" cy="2164080"/>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Oval 25">
              <a:extLst>
                <a:ext uri="{FF2B5EF4-FFF2-40B4-BE49-F238E27FC236}">
                  <a16:creationId xmlns:a16="http://schemas.microsoft.com/office/drawing/2014/main" id="{102F808E-A6AE-E3D0-0D51-1941F67B6E9B}"/>
                </a:ext>
              </a:extLst>
            </p:cNvPr>
            <p:cNvSpPr/>
            <p:nvPr/>
          </p:nvSpPr>
          <p:spPr>
            <a:xfrm>
              <a:off x="10302240" y="4298215"/>
              <a:ext cx="436880" cy="3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Oval 26">
              <a:extLst>
                <a:ext uri="{FF2B5EF4-FFF2-40B4-BE49-F238E27FC236}">
                  <a16:creationId xmlns:a16="http://schemas.microsoft.com/office/drawing/2014/main" id="{002E19C1-3C2D-0617-4FCE-F24AE0C34AEA}"/>
                </a:ext>
              </a:extLst>
            </p:cNvPr>
            <p:cNvSpPr/>
            <p:nvPr/>
          </p:nvSpPr>
          <p:spPr>
            <a:xfrm>
              <a:off x="10609580" y="4296073"/>
              <a:ext cx="436880" cy="396240"/>
            </a:xfrm>
            <a:prstGeom prst="ellipse">
              <a:avLst/>
            </a:prstGeom>
            <a:solidFill>
              <a:srgbClr val="FFC000">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D5F01ADB-4AC1-AA24-C170-E78B854FBC73}"/>
                </a:ext>
              </a:extLst>
            </p:cNvPr>
            <p:cNvSpPr txBox="1"/>
            <p:nvPr/>
          </p:nvSpPr>
          <p:spPr>
            <a:xfrm>
              <a:off x="8122920" y="3836731"/>
              <a:ext cx="2923540" cy="3606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85000"/>
                    </a:prstClr>
                  </a:solidFill>
                  <a:effectLst/>
                  <a:uLnTx/>
                  <a:uFillTx/>
                  <a:latin typeface="Rockwell" panose="02060603020205020403" pitchFamily="18" charset="0"/>
                  <a:ea typeface="+mn-ea"/>
                  <a:cs typeface="+mn-cs"/>
                </a:rPr>
                <a:t>1234   5678   9101  2345</a:t>
              </a:r>
            </a:p>
          </p:txBody>
        </p:sp>
        <p:sp>
          <p:nvSpPr>
            <p:cNvPr id="33" name="TextBox 32">
              <a:extLst>
                <a:ext uri="{FF2B5EF4-FFF2-40B4-BE49-F238E27FC236}">
                  <a16:creationId xmlns:a16="http://schemas.microsoft.com/office/drawing/2014/main" id="{D9135DAC-5B29-7726-A84C-F2C81EE2494D}"/>
                </a:ext>
              </a:extLst>
            </p:cNvPr>
            <p:cNvSpPr txBox="1"/>
            <p:nvPr/>
          </p:nvSpPr>
          <p:spPr>
            <a:xfrm>
              <a:off x="8122918" y="2910427"/>
              <a:ext cx="1493519" cy="3966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85000"/>
                    </a:prstClr>
                  </a:solidFill>
                  <a:effectLst/>
                  <a:uLnTx/>
                  <a:uFillTx/>
                  <a:latin typeface="Calibri"/>
                  <a:ea typeface="+mn-ea"/>
                  <a:cs typeface="+mn-cs"/>
                </a:rPr>
                <a:t>Mastercard</a:t>
              </a:r>
              <a:endParaRPr kumimoji="0" lang="en-US" sz="1400" b="0" i="0" u="none" strike="noStrike" kern="1200" cap="none" spc="0" normalizeH="0" baseline="0" noProof="0" dirty="0">
                <a:ln>
                  <a:noFill/>
                </a:ln>
                <a:solidFill>
                  <a:prstClr val="white">
                    <a:lumMod val="85000"/>
                  </a:prstClr>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0CF8CB93-4B16-8F2B-155E-22E80293B523}"/>
                </a:ext>
              </a:extLst>
            </p:cNvPr>
            <p:cNvSpPr txBox="1"/>
            <p:nvPr/>
          </p:nvSpPr>
          <p:spPr>
            <a:xfrm>
              <a:off x="8175601" y="4484117"/>
              <a:ext cx="2524354" cy="3245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85000"/>
                    </a:prstClr>
                  </a:solidFill>
                  <a:effectLst/>
                  <a:uLnTx/>
                  <a:uFillTx/>
                  <a:latin typeface="Rockwell" panose="02060603020205020403" pitchFamily="18" charset="0"/>
                  <a:ea typeface="+mn-ea"/>
                  <a:cs typeface="Times New Roman" panose="02020603050405020304" pitchFamily="18" charset="0"/>
                </a:rPr>
                <a:t>YOUR NAME HERE</a:t>
              </a:r>
            </a:p>
          </p:txBody>
        </p:sp>
        <p:sp>
          <p:nvSpPr>
            <p:cNvPr id="35" name="TextBox 34">
              <a:extLst>
                <a:ext uri="{FF2B5EF4-FFF2-40B4-BE49-F238E27FC236}">
                  <a16:creationId xmlns:a16="http://schemas.microsoft.com/office/drawing/2014/main" id="{FB444EC5-A6D8-63D0-E09D-1F8D4D0F79F1}"/>
                </a:ext>
              </a:extLst>
            </p:cNvPr>
            <p:cNvSpPr txBox="1"/>
            <p:nvPr/>
          </p:nvSpPr>
          <p:spPr>
            <a:xfrm>
              <a:off x="9904299" y="2812062"/>
              <a:ext cx="1142161" cy="6130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B500"/>
                  </a:solidFill>
                  <a:effectLst/>
                  <a:uLnTx/>
                  <a:uFillTx/>
                  <a:latin typeface="Calibri"/>
                  <a:ea typeface="+mn-ea"/>
                  <a:cs typeface="+mn-cs"/>
                </a:rPr>
                <a:t>$150</a:t>
              </a:r>
            </a:p>
          </p:txBody>
        </p:sp>
      </p:grpSp>
    </p:spTree>
    <p:extLst>
      <p:ext uri="{BB962C8B-B14F-4D97-AF65-F5344CB8AC3E}">
        <p14:creationId xmlns:p14="http://schemas.microsoft.com/office/powerpoint/2010/main" val="16892873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81382-6B2D-16DC-2E54-742885635A91}"/>
            </a:ext>
          </a:extLst>
        </p:cNvPr>
        <p:cNvGrpSpPr/>
        <p:nvPr/>
      </p:nvGrpSpPr>
      <p:grpSpPr>
        <a:xfrm>
          <a:off x="0" y="0"/>
          <a:ext cx="0" cy="0"/>
          <a:chOff x="0" y="0"/>
          <a:chExt cx="0" cy="0"/>
        </a:xfrm>
      </p:grpSpPr>
      <p:pic>
        <p:nvPicPr>
          <p:cNvPr id="3" name="Picture 2" descr="A yellow and white triangle&#10;&#10;AI-generated content may be incorrect.">
            <a:extLst>
              <a:ext uri="{FF2B5EF4-FFF2-40B4-BE49-F238E27FC236}">
                <a16:creationId xmlns:a16="http://schemas.microsoft.com/office/drawing/2014/main" id="{7F0C2CF9-7999-0236-0A2E-C6956C04E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3EBB754A-6460-0DB9-3E75-C6D82F6B4CDA}"/>
              </a:ext>
            </a:extLst>
          </p:cNvPr>
          <p:cNvSpPr txBox="1"/>
          <p:nvPr/>
        </p:nvSpPr>
        <p:spPr>
          <a:xfrm>
            <a:off x="817759" y="1397585"/>
            <a:ext cx="5486788" cy="5016758"/>
          </a:xfrm>
          <a:prstGeom prst="rect">
            <a:avLst/>
          </a:prstGeom>
          <a:noFill/>
        </p:spPr>
        <p:txBody>
          <a:bodyPr wrap="square" rtlCol="0">
            <a:spAutoFit/>
          </a:bodyPr>
          <a:lstStyle/>
          <a:p>
            <a:pPr algn="ctr" defTabSz="457200"/>
            <a:r>
              <a:rPr lang="en-US" sz="4800" b="1" dirty="0">
                <a:solidFill>
                  <a:srgbClr val="01426A"/>
                </a:solidFill>
                <a:latin typeface="Rockwell" panose="02060603020205020403" pitchFamily="18" charset="0"/>
                <a:cs typeface="Arial" panose="020B0604020202020204" pitchFamily="34" charset="0"/>
              </a:rPr>
              <a:t>2025 HEALTH</a:t>
            </a:r>
          </a:p>
          <a:p>
            <a:pPr algn="ctr" defTabSz="457200"/>
            <a:r>
              <a:rPr lang="en-US" sz="4800" b="1" dirty="0">
                <a:solidFill>
                  <a:srgbClr val="01426A"/>
                </a:solidFill>
                <a:latin typeface="Rockwell" panose="02060603020205020403" pitchFamily="18" charset="0"/>
                <a:cs typeface="Arial" panose="020B0604020202020204" pitchFamily="34" charset="0"/>
              </a:rPr>
              <a:t>ASSESSMENT</a:t>
            </a:r>
          </a:p>
          <a:p>
            <a:pPr algn="ctr" defTabSz="457200"/>
            <a:r>
              <a:rPr lang="en-US" sz="4800" b="1" dirty="0">
                <a:solidFill>
                  <a:srgbClr val="01426A"/>
                </a:solidFill>
                <a:latin typeface="Rockwell" panose="02060603020205020403" pitchFamily="18" charset="0"/>
                <a:cs typeface="Arial" panose="020B0604020202020204" pitchFamily="34" charset="0"/>
              </a:rPr>
              <a:t>RESULTS</a:t>
            </a:r>
          </a:p>
          <a:p>
            <a:pPr algn="ctr" defTabSz="457200"/>
            <a:endParaRPr lang="en-US" sz="3600" b="1" dirty="0">
              <a:solidFill>
                <a:srgbClr val="01426A"/>
              </a:solidFill>
              <a:latin typeface="Rockwell" panose="02060603020205020403" pitchFamily="18" charset="0"/>
              <a:cs typeface="Arial" panose="020B0604020202020204" pitchFamily="34" charset="0"/>
            </a:endParaRPr>
          </a:p>
          <a:p>
            <a:pPr algn="ctr" defTabSz="457200"/>
            <a:r>
              <a:rPr lang="en-US" sz="2800" b="1" dirty="0">
                <a:solidFill>
                  <a:srgbClr val="FFB500"/>
                </a:solidFill>
                <a:latin typeface="Arial" panose="020B0604020202020204" pitchFamily="34" charset="0"/>
                <a:cs typeface="Arial" panose="020B0604020202020204" pitchFamily="34" charset="0"/>
              </a:rPr>
              <a:t>361 Completions as of Sept. 30</a:t>
            </a:r>
          </a:p>
          <a:p>
            <a:pPr algn="ctr" defTabSz="457200"/>
            <a:endParaRPr lang="en-US" sz="2800" b="1" dirty="0">
              <a:solidFill>
                <a:srgbClr val="FFB500"/>
              </a:solidFill>
              <a:latin typeface="Arial" panose="020B0604020202020204" pitchFamily="34" charset="0"/>
              <a:cs typeface="Arial" panose="020B0604020202020204" pitchFamily="34" charset="0"/>
            </a:endParaRPr>
          </a:p>
          <a:p>
            <a:pPr algn="ctr" defTabSz="457200"/>
            <a:r>
              <a:rPr lang="en-US" sz="2800" b="1" dirty="0">
                <a:solidFill>
                  <a:srgbClr val="FFB500"/>
                </a:solidFill>
                <a:latin typeface="Arial" panose="020B0604020202020204" pitchFamily="34" charset="0"/>
                <a:cs typeface="Arial" panose="020B0604020202020204" pitchFamily="34" charset="0"/>
              </a:rPr>
              <a:t>Data from </a:t>
            </a:r>
          </a:p>
          <a:p>
            <a:pPr algn="ctr" defTabSz="457200"/>
            <a:r>
              <a:rPr lang="en-US" sz="2800" b="1" dirty="0">
                <a:solidFill>
                  <a:srgbClr val="FFB500"/>
                </a:solidFill>
                <a:latin typeface="Arial" panose="020B0604020202020204" pitchFamily="34" charset="0"/>
                <a:cs typeface="Arial" panose="020B0604020202020204" pitchFamily="34" charset="0"/>
              </a:rPr>
              <a:t>January – August 2025</a:t>
            </a:r>
          </a:p>
          <a:p>
            <a:pPr algn="ctr" defTabSz="457200"/>
            <a:r>
              <a:rPr lang="en-US" sz="2800" b="1" dirty="0">
                <a:solidFill>
                  <a:srgbClr val="FFB500"/>
                </a:solidFill>
                <a:latin typeface="Arial" panose="020B0604020202020204" pitchFamily="34" charset="0"/>
                <a:cs typeface="Arial" panose="020B0604020202020204" pitchFamily="34" charset="0"/>
              </a:rPr>
              <a:t>N = 238 repeat participants</a:t>
            </a:r>
          </a:p>
        </p:txBody>
      </p:sp>
      <p:pic>
        <p:nvPicPr>
          <p:cNvPr id="4" name="Graphic 3" descr="Clipboard Mixed with solid fill">
            <a:extLst>
              <a:ext uri="{FF2B5EF4-FFF2-40B4-BE49-F238E27FC236}">
                <a16:creationId xmlns:a16="http://schemas.microsoft.com/office/drawing/2014/main" id="{CAF5D70A-E31F-9831-83B6-E00BAC7A5A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35333" y="2040885"/>
            <a:ext cx="2868384" cy="2868384"/>
          </a:xfrm>
          <a:prstGeom prst="rect">
            <a:avLst/>
          </a:prstGeom>
        </p:spPr>
      </p:pic>
    </p:spTree>
    <p:extLst>
      <p:ext uri="{BB962C8B-B14F-4D97-AF65-F5344CB8AC3E}">
        <p14:creationId xmlns:p14="http://schemas.microsoft.com/office/powerpoint/2010/main" val="18400666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a goal&#10;&#10;AI-generated content may be incorrect.">
            <a:extLst>
              <a:ext uri="{FF2B5EF4-FFF2-40B4-BE49-F238E27FC236}">
                <a16:creationId xmlns:a16="http://schemas.microsoft.com/office/drawing/2014/main" id="{08A26C14-A265-4986-D9A9-A59CC925C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Headers-MacBlue-PPT.jpg">
            <a:extLst>
              <a:ext uri="{FF2B5EF4-FFF2-40B4-BE49-F238E27FC236}">
                <a16:creationId xmlns:a16="http://schemas.microsoft.com/office/drawing/2014/main" id="{33EC891B-4D12-C6E6-9568-3A65FD1C8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5" name="Title 1">
            <a:extLst>
              <a:ext uri="{FF2B5EF4-FFF2-40B4-BE49-F238E27FC236}">
                <a16:creationId xmlns:a16="http://schemas.microsoft.com/office/drawing/2014/main" id="{2A3EF962-2D1A-6F08-8285-9D15ABE8DE44}"/>
              </a:ext>
            </a:extLst>
          </p:cNvPr>
          <p:cNvSpPr txBox="1">
            <a:spLocks/>
          </p:cNvSpPr>
          <p:nvPr/>
        </p:nvSpPr>
        <p:spPr>
          <a:xfrm>
            <a:off x="2836974" y="289626"/>
            <a:ext cx="6276340" cy="55999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prstClr val="black"/>
                </a:solidFill>
                <a:latin typeface="Rockwell" panose="02060603020205020403" pitchFamily="18" charset="0"/>
                <a:cs typeface="Arial" panose="020B0604020202020204" pitchFamily="34" charset="0"/>
              </a:rPr>
              <a:t>Health Assessment Completion</a:t>
            </a:r>
          </a:p>
        </p:txBody>
      </p:sp>
    </p:spTree>
    <p:extLst>
      <p:ext uri="{BB962C8B-B14F-4D97-AF65-F5344CB8AC3E}">
        <p14:creationId xmlns:p14="http://schemas.microsoft.com/office/powerpoint/2010/main" val="19631177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6" name="Title 1">
            <a:extLst>
              <a:ext uri="{FF2B5EF4-FFF2-40B4-BE49-F238E27FC236}">
                <a16:creationId xmlns:a16="http://schemas.microsoft.com/office/drawing/2014/main" id="{D8A2C7DF-02B2-E991-1F67-BC933E033919}"/>
              </a:ext>
            </a:extLst>
          </p:cNvPr>
          <p:cNvSpPr txBox="1">
            <a:spLocks/>
          </p:cNvSpPr>
          <p:nvPr/>
        </p:nvSpPr>
        <p:spPr>
          <a:xfrm>
            <a:off x="838200" y="441433"/>
            <a:ext cx="10515600" cy="91302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sz="1900" b="0" i="0" u="none" strike="noStrike" kern="1200" spc="0" baseline="0">
                <a:solidFill>
                  <a:prstClr val="black"/>
                </a:solidFill>
                <a:latin typeface="+mn-lt"/>
                <a:ea typeface="+mn-ea"/>
                <a:cs typeface="+mn-cs"/>
              </a:defRPr>
            </a:pPr>
            <a:r>
              <a:rPr kumimoji="0" lang="en-US" sz="33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Diabetes &amp; Heart Disease</a:t>
            </a:r>
          </a:p>
        </p:txBody>
      </p:sp>
      <p:sp>
        <p:nvSpPr>
          <p:cNvPr id="7" name="TextBox 6">
            <a:extLst>
              <a:ext uri="{FF2B5EF4-FFF2-40B4-BE49-F238E27FC236}">
                <a16:creationId xmlns:a16="http://schemas.microsoft.com/office/drawing/2014/main" id="{A195B925-97A7-8BD8-3858-7E0428B04029}"/>
              </a:ext>
            </a:extLst>
          </p:cNvPr>
          <p:cNvSpPr txBox="1"/>
          <p:nvPr/>
        </p:nvSpPr>
        <p:spPr>
          <a:xfrm>
            <a:off x="8029860" y="3516893"/>
            <a:ext cx="3410300"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DIAGNOSED WITH </a:t>
            </a:r>
            <a:r>
              <a:rPr kumimoji="0" lang="en-US" sz="1800" b="1" i="0" u="none" strike="noStrike" kern="1200" cap="none" spc="0" normalizeH="0" baseline="0" noProof="0" dirty="0">
                <a:ln>
                  <a:noFill/>
                </a:ln>
                <a:solidFill>
                  <a:prstClr val="black"/>
                </a:solidFill>
                <a:effectLst/>
                <a:uLnTx/>
                <a:uFillTx/>
                <a:latin typeface="Calibri"/>
                <a:ea typeface="+mn-ea"/>
                <a:cs typeface="+mn-cs"/>
              </a:rPr>
              <a:t>HEART DISEASE </a:t>
            </a:r>
            <a:r>
              <a:rPr kumimoji="0" lang="en-US" sz="1800" b="1" i="0" u="none" strike="noStrike" kern="1200" cap="none" spc="0" normalizeH="0" baseline="0" noProof="0" dirty="0">
                <a:ln>
                  <a:noFill/>
                </a:ln>
                <a:solidFill>
                  <a:srgbClr val="00B050"/>
                </a:solidFill>
                <a:effectLst/>
                <a:uLnTx/>
                <a:uFillTx/>
                <a:latin typeface="Calibri"/>
                <a:ea typeface="+mn-ea"/>
                <a:cs typeface="+mn-cs"/>
              </a:rPr>
              <a:t>DECREASED BY</a:t>
            </a:r>
            <a:endParaRPr kumimoji="0" lang="en-US" sz="18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FFC000"/>
                </a:solidFill>
                <a:latin typeface="Calibri"/>
              </a:rPr>
              <a:t>O.4</a:t>
            </a:r>
            <a:r>
              <a:rPr kumimoji="0" lang="en-US" sz="4000" b="1" i="0" u="none" strike="noStrike" kern="1200" cap="none" spc="0" normalizeH="0" baseline="0" noProof="0" dirty="0">
                <a:ln>
                  <a:noFill/>
                </a:ln>
                <a:solidFill>
                  <a:srgbClr val="FFC000"/>
                </a:solidFill>
                <a:effectLst/>
                <a:uLnTx/>
                <a:uFillTx/>
                <a:latin typeface="Calibri"/>
                <a:ea typeface="+mn-ea"/>
                <a:cs typeface="+mn-cs"/>
              </a:rPr>
              <a:t>%</a:t>
            </a:r>
          </a:p>
        </p:txBody>
      </p:sp>
      <p:cxnSp>
        <p:nvCxnSpPr>
          <p:cNvPr id="11" name="Straight Connector 10">
            <a:extLst>
              <a:ext uri="{FF2B5EF4-FFF2-40B4-BE49-F238E27FC236}">
                <a16:creationId xmlns:a16="http://schemas.microsoft.com/office/drawing/2014/main" id="{A9324510-D2E8-9BA7-A858-F8D93D226ACA}"/>
              </a:ext>
            </a:extLst>
          </p:cNvPr>
          <p:cNvCxnSpPr/>
          <p:nvPr/>
        </p:nvCxnSpPr>
        <p:spPr>
          <a:xfrm>
            <a:off x="8101885" y="3248956"/>
            <a:ext cx="274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F4AECB4-4903-BDA0-93DD-1667D3FC75E0}"/>
              </a:ext>
            </a:extLst>
          </p:cNvPr>
          <p:cNvSpPr txBox="1"/>
          <p:nvPr/>
        </p:nvSpPr>
        <p:spPr>
          <a:xfrm>
            <a:off x="8029860" y="1853104"/>
            <a:ext cx="2887249"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DIAGNOSED WITH </a:t>
            </a:r>
            <a:r>
              <a:rPr kumimoji="0" lang="en-US" sz="1800" b="1" i="0" u="none" strike="noStrike" kern="1200" cap="none" spc="0" normalizeH="0" baseline="0" noProof="0" dirty="0">
                <a:ln>
                  <a:noFill/>
                </a:ln>
                <a:solidFill>
                  <a:prstClr val="black"/>
                </a:solidFill>
                <a:effectLst/>
                <a:uLnTx/>
                <a:uFillTx/>
                <a:latin typeface="Calibri"/>
                <a:ea typeface="+mn-ea"/>
                <a:cs typeface="+mn-cs"/>
              </a:rPr>
              <a:t>DIABETES</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1" i="0" u="none" strike="noStrike" kern="1200" cap="none" spc="0" normalizeH="0" baseline="0" noProof="0" dirty="0">
                <a:ln>
                  <a:noFill/>
                </a:ln>
                <a:solidFill>
                  <a:srgbClr val="FF0000"/>
                </a:solidFill>
                <a:effectLst/>
                <a:uLnTx/>
                <a:uFillTx/>
                <a:latin typeface="Calibri"/>
                <a:ea typeface="+mn-ea"/>
                <a:cs typeface="+mn-cs"/>
              </a:rPr>
              <a:t>INCREASED BY</a:t>
            </a:r>
            <a:endParaRPr kumimoji="0" lang="en-US" sz="1800" b="1" i="0" u="none" strike="noStrike" kern="1200" cap="none" spc="0" normalizeH="0" baseline="0" noProof="0" dirty="0">
              <a:ln>
                <a:noFill/>
              </a:ln>
              <a:solidFill>
                <a:srgbClr val="00B05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FFC000"/>
                </a:solidFill>
                <a:latin typeface="Calibri"/>
              </a:rPr>
              <a:t>0.3</a:t>
            </a:r>
            <a:r>
              <a:rPr kumimoji="0" lang="en-US" sz="4000" b="1" i="0" u="none" strike="noStrike" kern="1200" cap="none" spc="0" normalizeH="0" baseline="0" noProof="0" dirty="0">
                <a:ln>
                  <a:noFill/>
                </a:ln>
                <a:solidFill>
                  <a:srgbClr val="FFC000"/>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4" name="Chart 3">
            <a:extLst>
              <a:ext uri="{FF2B5EF4-FFF2-40B4-BE49-F238E27FC236}">
                <a16:creationId xmlns:a16="http://schemas.microsoft.com/office/drawing/2014/main" id="{C2FEE5AD-5C7A-47C3-A00C-97AA40A36437}"/>
              </a:ext>
            </a:extLst>
          </p:cNvPr>
          <p:cNvGraphicFramePr/>
          <p:nvPr/>
        </p:nvGraphicFramePr>
        <p:xfrm>
          <a:off x="1274891" y="1237353"/>
          <a:ext cx="5481509" cy="463512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908750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2D760-2144-73EC-BCDE-62D8CE1D2B07}"/>
            </a:ext>
          </a:extLst>
        </p:cNvPr>
        <p:cNvGrpSpPr/>
        <p:nvPr/>
      </p:nvGrpSpPr>
      <p:grpSpPr>
        <a:xfrm>
          <a:off x="0" y="0"/>
          <a:ext cx="0" cy="0"/>
          <a:chOff x="0" y="0"/>
          <a:chExt cx="0" cy="0"/>
        </a:xfrm>
      </p:grpSpPr>
      <p:pic>
        <p:nvPicPr>
          <p:cNvPr id="12" name="Picture 11" descr="Headers-MacBlue-PPT.jpg">
            <a:extLst>
              <a:ext uri="{FF2B5EF4-FFF2-40B4-BE49-F238E27FC236}">
                <a16:creationId xmlns:a16="http://schemas.microsoft.com/office/drawing/2014/main" id="{30CCA3A8-23CC-D937-5646-7932A2812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6" name="Title 1">
            <a:extLst>
              <a:ext uri="{FF2B5EF4-FFF2-40B4-BE49-F238E27FC236}">
                <a16:creationId xmlns:a16="http://schemas.microsoft.com/office/drawing/2014/main" id="{5E3A44CC-0765-C2AC-A28E-CBF194032455}"/>
              </a:ext>
            </a:extLst>
          </p:cNvPr>
          <p:cNvSpPr txBox="1">
            <a:spLocks/>
          </p:cNvSpPr>
          <p:nvPr/>
        </p:nvSpPr>
        <p:spPr>
          <a:xfrm>
            <a:off x="838200" y="359151"/>
            <a:ext cx="10515600" cy="913021"/>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sz="1900" b="0" i="0" u="none" strike="noStrike" kern="1200" spc="0" baseline="0">
                <a:solidFill>
                  <a:prstClr val="black"/>
                </a:solidFill>
                <a:latin typeface="+mn-lt"/>
                <a:ea typeface="+mn-ea"/>
                <a:cs typeface="+mn-cs"/>
              </a:defRPr>
            </a:pPr>
            <a:r>
              <a:rPr kumimoji="0" lang="en-US" sz="36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Depression, High Blood Pressure, High Cholesterol</a:t>
            </a:r>
          </a:p>
        </p:txBody>
      </p:sp>
      <p:sp>
        <p:nvSpPr>
          <p:cNvPr id="7" name="TextBox 6">
            <a:extLst>
              <a:ext uri="{FF2B5EF4-FFF2-40B4-BE49-F238E27FC236}">
                <a16:creationId xmlns:a16="http://schemas.microsoft.com/office/drawing/2014/main" id="{D8B4620D-8114-7535-61FA-8467AA53AF4D}"/>
              </a:ext>
            </a:extLst>
          </p:cNvPr>
          <p:cNvSpPr txBox="1"/>
          <p:nvPr/>
        </p:nvSpPr>
        <p:spPr>
          <a:xfrm>
            <a:off x="8029857" y="2811978"/>
            <a:ext cx="3928461"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DIAGNOSED WITH </a:t>
            </a:r>
            <a:r>
              <a:rPr kumimoji="0" lang="en-US" sz="1800" b="1" i="0" u="none" strike="noStrike" kern="1200" cap="none" spc="0" normalizeH="0" baseline="0" noProof="0" dirty="0">
                <a:ln>
                  <a:noFill/>
                </a:ln>
                <a:solidFill>
                  <a:prstClr val="black"/>
                </a:solidFill>
                <a:effectLst/>
                <a:uLnTx/>
                <a:uFillTx/>
                <a:latin typeface="Calibri"/>
                <a:ea typeface="+mn-ea"/>
                <a:cs typeface="+mn-cs"/>
              </a:rPr>
              <a:t>HIGH BLOOD PRESSURE </a:t>
            </a:r>
            <a:r>
              <a:rPr kumimoji="0" lang="en-US" sz="1800" b="1" i="0" u="none" strike="noStrike" kern="1200" cap="none" spc="0" normalizeH="0" baseline="0" noProof="0" dirty="0">
                <a:ln>
                  <a:noFill/>
                </a:ln>
                <a:solidFill>
                  <a:srgbClr val="FF0000"/>
                </a:solidFill>
                <a:effectLst/>
                <a:uLnTx/>
                <a:uFillTx/>
                <a:latin typeface="Calibri"/>
                <a:ea typeface="+mn-ea"/>
                <a:cs typeface="+mn-cs"/>
              </a:rPr>
              <a:t>INCREASED BY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Calibri"/>
                <a:ea typeface="+mn-ea"/>
                <a:cs typeface="+mn-cs"/>
              </a:rPr>
              <a:t>1.7%</a:t>
            </a:r>
          </a:p>
        </p:txBody>
      </p:sp>
      <p:cxnSp>
        <p:nvCxnSpPr>
          <p:cNvPr id="11" name="Straight Connector 10">
            <a:extLst>
              <a:ext uri="{FF2B5EF4-FFF2-40B4-BE49-F238E27FC236}">
                <a16:creationId xmlns:a16="http://schemas.microsoft.com/office/drawing/2014/main" id="{ABFE73BC-9747-C5D1-3049-85BF11117028}"/>
              </a:ext>
            </a:extLst>
          </p:cNvPr>
          <p:cNvCxnSpPr/>
          <p:nvPr/>
        </p:nvCxnSpPr>
        <p:spPr>
          <a:xfrm>
            <a:off x="8120411" y="2565326"/>
            <a:ext cx="274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B2FE3FE-9055-998A-EAAE-D447B24C01CC}"/>
              </a:ext>
            </a:extLst>
          </p:cNvPr>
          <p:cNvSpPr txBox="1"/>
          <p:nvPr/>
        </p:nvSpPr>
        <p:spPr>
          <a:xfrm>
            <a:off x="8029857" y="1257174"/>
            <a:ext cx="3156301"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DIAGNOSED WITH </a:t>
            </a:r>
            <a:r>
              <a:rPr kumimoji="0" lang="en-US" sz="1800" b="1" i="0" u="none" strike="noStrike" kern="1200" cap="none" spc="0" normalizeH="0" baseline="0" noProof="0" dirty="0">
                <a:ln>
                  <a:noFill/>
                </a:ln>
                <a:solidFill>
                  <a:prstClr val="black"/>
                </a:solidFill>
                <a:effectLst/>
                <a:uLnTx/>
                <a:uFillTx/>
                <a:latin typeface="Calibri"/>
                <a:ea typeface="+mn-ea"/>
                <a:cs typeface="+mn-cs"/>
              </a:rPr>
              <a:t>DEPRESSION </a:t>
            </a:r>
            <a:r>
              <a:rPr kumimoji="0" lang="en-US" sz="1800" b="1" i="0" u="none" strike="noStrike" kern="1200" cap="none" spc="0" normalizeH="0" baseline="0" noProof="0" dirty="0">
                <a:ln>
                  <a:noFill/>
                </a:ln>
                <a:solidFill>
                  <a:srgbClr val="FF0000"/>
                </a:solidFill>
                <a:effectLst/>
                <a:uLnTx/>
                <a:uFillTx/>
                <a:latin typeface="Calibri"/>
                <a:ea typeface="+mn-ea"/>
                <a:cs typeface="+mn-cs"/>
              </a:rPr>
              <a:t>INCREASED BY</a:t>
            </a:r>
            <a:endParaRPr kumimoji="0" lang="en-US" sz="1800" b="1" i="0" u="none" strike="noStrike" kern="1200" cap="none" spc="0" normalizeH="0" baseline="0" noProof="0" dirty="0">
              <a:ln>
                <a:noFill/>
              </a:ln>
              <a:solidFill>
                <a:srgbClr val="00B05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FFC000"/>
                </a:solidFill>
                <a:latin typeface="Calibri"/>
              </a:rPr>
              <a:t>0.8</a:t>
            </a:r>
            <a:r>
              <a:rPr kumimoji="0" lang="en-US" sz="4000" b="1" i="0" u="none" strike="noStrike" kern="1200" cap="none" spc="0" normalizeH="0" baseline="0" noProof="0" dirty="0">
                <a:ln>
                  <a:noFill/>
                </a:ln>
                <a:solidFill>
                  <a:srgbClr val="FFC000"/>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8" name="Chart 7">
            <a:extLst>
              <a:ext uri="{FF2B5EF4-FFF2-40B4-BE49-F238E27FC236}">
                <a16:creationId xmlns:a16="http://schemas.microsoft.com/office/drawing/2014/main" id="{0DD6DC91-5B10-4409-95A1-82E3D4048BC5}"/>
              </a:ext>
            </a:extLst>
          </p:cNvPr>
          <p:cNvGraphicFramePr/>
          <p:nvPr/>
        </p:nvGraphicFramePr>
        <p:xfrm>
          <a:off x="838200" y="1005684"/>
          <a:ext cx="6416039" cy="4846632"/>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9">
            <a:extLst>
              <a:ext uri="{FF2B5EF4-FFF2-40B4-BE49-F238E27FC236}">
                <a16:creationId xmlns:a16="http://schemas.microsoft.com/office/drawing/2014/main" id="{86735485-F30C-4684-8355-7DD16DECDB15}"/>
              </a:ext>
            </a:extLst>
          </p:cNvPr>
          <p:cNvPicPr>
            <a:picLocks noChangeAspect="1"/>
          </p:cNvPicPr>
          <p:nvPr/>
        </p:nvPicPr>
        <p:blipFill>
          <a:blip r:embed="rId5"/>
          <a:stretch>
            <a:fillRect/>
          </a:stretch>
        </p:blipFill>
        <p:spPr>
          <a:xfrm>
            <a:off x="8101884" y="4193420"/>
            <a:ext cx="2761727" cy="30483"/>
          </a:xfrm>
          <a:prstGeom prst="rect">
            <a:avLst/>
          </a:prstGeom>
        </p:spPr>
      </p:pic>
      <p:sp>
        <p:nvSpPr>
          <p:cNvPr id="14" name="TextBox 13">
            <a:extLst>
              <a:ext uri="{FF2B5EF4-FFF2-40B4-BE49-F238E27FC236}">
                <a16:creationId xmlns:a16="http://schemas.microsoft.com/office/drawing/2014/main" id="{ACDCBDDF-AA01-4A3C-92A2-3AB7EED1A113}"/>
              </a:ext>
            </a:extLst>
          </p:cNvPr>
          <p:cNvSpPr txBox="1"/>
          <p:nvPr/>
        </p:nvSpPr>
        <p:spPr>
          <a:xfrm>
            <a:off x="8029857" y="4366782"/>
            <a:ext cx="3928461"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DIAGNOSED WITH </a:t>
            </a:r>
            <a:r>
              <a:rPr kumimoji="0" lang="en-US" sz="1800" b="1" i="0" u="none" strike="noStrike" kern="1200" cap="none" spc="0" normalizeH="0" baseline="0" noProof="0" dirty="0">
                <a:ln>
                  <a:noFill/>
                </a:ln>
                <a:solidFill>
                  <a:prstClr val="black"/>
                </a:solidFill>
                <a:effectLst/>
                <a:uLnTx/>
                <a:uFillTx/>
                <a:latin typeface="Calibri"/>
                <a:ea typeface="+mn-ea"/>
                <a:cs typeface="+mn-cs"/>
              </a:rPr>
              <a:t>HIGH CHOLESTEROL </a:t>
            </a:r>
            <a:r>
              <a:rPr kumimoji="0" lang="en-US" sz="1800" b="1" i="0" u="none" strike="noStrike" kern="1200" cap="none" spc="0" normalizeH="0" baseline="0" noProof="0" dirty="0">
                <a:ln>
                  <a:noFill/>
                </a:ln>
                <a:solidFill>
                  <a:srgbClr val="FF0000"/>
                </a:solidFill>
                <a:effectLst/>
                <a:uLnTx/>
                <a:uFillTx/>
                <a:latin typeface="Calibri"/>
                <a:ea typeface="+mn-ea"/>
                <a:cs typeface="+mn-cs"/>
              </a:rPr>
              <a:t>INCREASED BY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FFC000"/>
                </a:solidFill>
                <a:latin typeface="Calibri"/>
              </a:rPr>
              <a:t>3.3</a:t>
            </a:r>
            <a:r>
              <a:rPr kumimoji="0" lang="en-US" sz="4000" b="1" i="0" u="none" strike="noStrike" kern="1200" cap="none" spc="0" normalizeH="0" baseline="0" noProof="0" dirty="0">
                <a:ln>
                  <a:noFill/>
                </a:ln>
                <a:solidFill>
                  <a:srgbClr val="FFC000"/>
                </a:solidFill>
                <a:effectLst/>
                <a:uLnTx/>
                <a:uFillTx/>
                <a:latin typeface="Calibri"/>
                <a:ea typeface="+mn-ea"/>
                <a:cs typeface="+mn-cs"/>
              </a:rPr>
              <a:t>%</a:t>
            </a:r>
          </a:p>
        </p:txBody>
      </p:sp>
    </p:spTree>
    <p:extLst>
      <p:ext uri="{BB962C8B-B14F-4D97-AF65-F5344CB8AC3E}">
        <p14:creationId xmlns:p14="http://schemas.microsoft.com/office/powerpoint/2010/main" val="11940720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2D760-2144-73EC-BCDE-62D8CE1D2B07}"/>
            </a:ext>
          </a:extLst>
        </p:cNvPr>
        <p:cNvGrpSpPr/>
        <p:nvPr/>
      </p:nvGrpSpPr>
      <p:grpSpPr>
        <a:xfrm>
          <a:off x="0" y="0"/>
          <a:ext cx="0" cy="0"/>
          <a:chOff x="0" y="0"/>
          <a:chExt cx="0" cy="0"/>
        </a:xfrm>
      </p:grpSpPr>
      <p:pic>
        <p:nvPicPr>
          <p:cNvPr id="12" name="Picture 11" descr="Headers-MacBlue-PPT.jpg">
            <a:extLst>
              <a:ext uri="{FF2B5EF4-FFF2-40B4-BE49-F238E27FC236}">
                <a16:creationId xmlns:a16="http://schemas.microsoft.com/office/drawing/2014/main" id="{30CCA3A8-23CC-D937-5646-7932A2812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6" name="Title 1">
            <a:extLst>
              <a:ext uri="{FF2B5EF4-FFF2-40B4-BE49-F238E27FC236}">
                <a16:creationId xmlns:a16="http://schemas.microsoft.com/office/drawing/2014/main" id="{5E3A44CC-0765-C2AC-A28E-CBF194032455}"/>
              </a:ext>
            </a:extLst>
          </p:cNvPr>
          <p:cNvSpPr txBox="1">
            <a:spLocks/>
          </p:cNvSpPr>
          <p:nvPr/>
        </p:nvSpPr>
        <p:spPr>
          <a:xfrm>
            <a:off x="838200" y="381622"/>
            <a:ext cx="10515600" cy="91302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sz="1900" b="0" i="0" u="none" strike="noStrike" kern="1200" spc="0" baseline="0">
                <a:solidFill>
                  <a:prstClr val="black"/>
                </a:solidFill>
                <a:latin typeface="+mn-lt"/>
                <a:ea typeface="+mn-ea"/>
                <a:cs typeface="+mn-cs"/>
              </a:defRPr>
            </a:pPr>
            <a:r>
              <a:rPr kumimoji="0" lang="en-US" sz="33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Fruit &amp; Vegetables &amp; Physical Activity</a:t>
            </a:r>
          </a:p>
        </p:txBody>
      </p:sp>
      <p:sp>
        <p:nvSpPr>
          <p:cNvPr id="7" name="TextBox 6">
            <a:extLst>
              <a:ext uri="{FF2B5EF4-FFF2-40B4-BE49-F238E27FC236}">
                <a16:creationId xmlns:a16="http://schemas.microsoft.com/office/drawing/2014/main" id="{D8B4620D-8114-7535-61FA-8467AA53AF4D}"/>
              </a:ext>
            </a:extLst>
          </p:cNvPr>
          <p:cNvSpPr txBox="1"/>
          <p:nvPr/>
        </p:nvSpPr>
        <p:spPr>
          <a:xfrm>
            <a:off x="7650480" y="3423920"/>
            <a:ext cx="4094477"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a:rPr>
              <a:t>THOSE GETTING LESS THAN 150 MINUTES OF MODERATE OR 75 MINUTES OF VIGOROUS </a:t>
            </a:r>
            <a:r>
              <a:rPr lang="en-US" b="1" dirty="0">
                <a:solidFill>
                  <a:prstClr val="black"/>
                </a:solidFill>
                <a:latin typeface="Calibri"/>
              </a:rPr>
              <a:t>ACTIVITY</a:t>
            </a:r>
            <a:r>
              <a:rPr lang="en-US" dirty="0">
                <a:solidFill>
                  <a:prstClr val="black"/>
                </a:solidFill>
                <a:latin typeface="Calibri"/>
              </a:rPr>
              <a:t> EACH WEEK </a:t>
            </a:r>
            <a:r>
              <a:rPr kumimoji="0" lang="en-US" sz="1800" b="1" i="0" u="none" strike="noStrike" kern="1200" cap="none" spc="0" normalizeH="0" baseline="0" noProof="0" dirty="0">
                <a:ln>
                  <a:noFill/>
                </a:ln>
                <a:solidFill>
                  <a:srgbClr val="FF0000"/>
                </a:solidFill>
                <a:effectLst/>
                <a:uLnTx/>
                <a:uFillTx/>
                <a:latin typeface="Calibri"/>
                <a:ea typeface="+mn-ea"/>
                <a:cs typeface="+mn-cs"/>
              </a:rPr>
              <a:t>INCREASED BY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Calibri"/>
                <a:ea typeface="+mn-ea"/>
                <a:cs typeface="+mn-cs"/>
              </a:rPr>
              <a:t>4.2%</a:t>
            </a:r>
          </a:p>
        </p:txBody>
      </p:sp>
      <p:cxnSp>
        <p:nvCxnSpPr>
          <p:cNvPr id="11" name="Straight Connector 10">
            <a:extLst>
              <a:ext uri="{FF2B5EF4-FFF2-40B4-BE49-F238E27FC236}">
                <a16:creationId xmlns:a16="http://schemas.microsoft.com/office/drawing/2014/main" id="{ABFE73BC-9747-C5D1-3049-85BF11117028}"/>
              </a:ext>
            </a:extLst>
          </p:cNvPr>
          <p:cNvCxnSpPr>
            <a:cxnSpLocks/>
          </p:cNvCxnSpPr>
          <p:nvPr/>
        </p:nvCxnSpPr>
        <p:spPr>
          <a:xfrm>
            <a:off x="7701279" y="3064299"/>
            <a:ext cx="39928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B2FE3FE-9055-998A-EAAE-D447B24C01CC}"/>
              </a:ext>
            </a:extLst>
          </p:cNvPr>
          <p:cNvSpPr txBox="1"/>
          <p:nvPr/>
        </p:nvSpPr>
        <p:spPr>
          <a:xfrm>
            <a:off x="7650480" y="1294643"/>
            <a:ext cx="4094479" cy="15388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a:rPr>
              <a:t>THOSE EATING </a:t>
            </a:r>
            <a:r>
              <a:rPr kumimoji="0" lang="en-US" sz="1800" b="0" i="0" u="none" strike="noStrike" kern="1200" cap="none" spc="0" normalizeH="0" baseline="0" noProof="0" dirty="0">
                <a:ln>
                  <a:noFill/>
                </a:ln>
                <a:solidFill>
                  <a:prstClr val="black"/>
                </a:solidFill>
                <a:effectLst/>
                <a:uLnTx/>
                <a:uFillTx/>
                <a:latin typeface="Calibri"/>
                <a:ea typeface="+mn-ea"/>
                <a:cs typeface="+mn-cs"/>
              </a:rPr>
              <a:t>FEWER THAN 5 SERVINGS OF </a:t>
            </a:r>
            <a:r>
              <a:rPr kumimoji="0" lang="en-US" sz="1800" b="1" i="0" u="none" strike="noStrike" kern="1200" cap="none" spc="0" normalizeH="0" baseline="0" noProof="0" dirty="0">
                <a:ln>
                  <a:noFill/>
                </a:ln>
                <a:solidFill>
                  <a:prstClr val="black"/>
                </a:solidFill>
                <a:effectLst/>
                <a:uLnTx/>
                <a:uFillTx/>
                <a:latin typeface="Calibri"/>
                <a:ea typeface="+mn-ea"/>
                <a:cs typeface="+mn-cs"/>
              </a:rPr>
              <a:t>FRUITS &amp; VEGGIES </a:t>
            </a:r>
            <a:r>
              <a:rPr kumimoji="0" lang="en-US" sz="1800" b="0" i="0" u="none" strike="noStrike" kern="1200" cap="none" spc="0" normalizeH="0" baseline="0" noProof="0" dirty="0">
                <a:ln>
                  <a:noFill/>
                </a:ln>
                <a:solidFill>
                  <a:prstClr val="black"/>
                </a:solidFill>
                <a:effectLst/>
                <a:uLnTx/>
                <a:uFillTx/>
                <a:latin typeface="Calibri"/>
                <a:ea typeface="+mn-ea"/>
                <a:cs typeface="+mn-cs"/>
              </a:rPr>
              <a:t>EACH DAY </a:t>
            </a:r>
            <a:r>
              <a:rPr kumimoji="0" lang="en-US" sz="1800" b="1" i="0" u="none" strike="noStrike" kern="1200" cap="none" spc="0" normalizeH="0" baseline="0" noProof="0" dirty="0">
                <a:ln>
                  <a:noFill/>
                </a:ln>
                <a:solidFill>
                  <a:srgbClr val="FF0000"/>
                </a:solidFill>
                <a:effectLst/>
                <a:uLnTx/>
                <a:uFillTx/>
                <a:latin typeface="Calibri"/>
                <a:ea typeface="+mn-ea"/>
                <a:cs typeface="+mn-cs"/>
              </a:rPr>
              <a:t>INCREASED BY</a:t>
            </a:r>
            <a:endParaRPr kumimoji="0" lang="en-US" sz="1800" b="1" i="0" u="none" strike="noStrike" kern="1200" cap="none" spc="0" normalizeH="0" baseline="0" noProof="0" dirty="0">
              <a:ln>
                <a:noFill/>
              </a:ln>
              <a:solidFill>
                <a:srgbClr val="00B05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FFC000"/>
                </a:solidFill>
                <a:latin typeface="Calibri"/>
              </a:rPr>
              <a:t>1.7</a:t>
            </a:r>
            <a:r>
              <a:rPr kumimoji="0" lang="en-US" sz="4000" b="1" i="0" u="none" strike="noStrike" kern="1200" cap="none" spc="0" normalizeH="0" baseline="0" noProof="0" dirty="0">
                <a:ln>
                  <a:noFill/>
                </a:ln>
                <a:solidFill>
                  <a:srgbClr val="FFC000"/>
                </a:solidFill>
                <a:effectLst/>
                <a:uLnTx/>
                <a:uFillTx/>
                <a:latin typeface="Calibri"/>
                <a:ea typeface="+mn-ea"/>
                <a:cs typeface="+mn-cs"/>
              </a:rPr>
              <a:t>%</a:t>
            </a:r>
            <a:endParaRPr kumimoji="0" lang="en-US"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8" name="Chart 7">
            <a:extLst>
              <a:ext uri="{FF2B5EF4-FFF2-40B4-BE49-F238E27FC236}">
                <a16:creationId xmlns:a16="http://schemas.microsoft.com/office/drawing/2014/main" id="{0DD6DC91-5B10-4409-95A1-82E3D4048BC5}"/>
              </a:ext>
            </a:extLst>
          </p:cNvPr>
          <p:cNvGraphicFramePr/>
          <p:nvPr/>
        </p:nvGraphicFramePr>
        <p:xfrm>
          <a:off x="838200" y="1005684"/>
          <a:ext cx="6416039" cy="48466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387670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2D760-2144-73EC-BCDE-62D8CE1D2B07}"/>
            </a:ext>
          </a:extLst>
        </p:cNvPr>
        <p:cNvGrpSpPr/>
        <p:nvPr/>
      </p:nvGrpSpPr>
      <p:grpSpPr>
        <a:xfrm>
          <a:off x="0" y="0"/>
          <a:ext cx="0" cy="0"/>
          <a:chOff x="0" y="0"/>
          <a:chExt cx="0" cy="0"/>
        </a:xfrm>
      </p:grpSpPr>
      <p:pic>
        <p:nvPicPr>
          <p:cNvPr id="12" name="Picture 11" descr="Headers-MacBlue-PPT.jpg">
            <a:extLst>
              <a:ext uri="{FF2B5EF4-FFF2-40B4-BE49-F238E27FC236}">
                <a16:creationId xmlns:a16="http://schemas.microsoft.com/office/drawing/2014/main" id="{30CCA3A8-23CC-D937-5646-7932A2812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6" name="Title 1">
            <a:extLst>
              <a:ext uri="{FF2B5EF4-FFF2-40B4-BE49-F238E27FC236}">
                <a16:creationId xmlns:a16="http://schemas.microsoft.com/office/drawing/2014/main" id="{5E3A44CC-0765-C2AC-A28E-CBF194032455}"/>
              </a:ext>
            </a:extLst>
          </p:cNvPr>
          <p:cNvSpPr txBox="1">
            <a:spLocks/>
          </p:cNvSpPr>
          <p:nvPr/>
        </p:nvSpPr>
        <p:spPr>
          <a:xfrm>
            <a:off x="838200" y="381622"/>
            <a:ext cx="10515600" cy="91302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sz="1900" b="0" i="0" u="none" strike="noStrike" kern="1200" spc="0" baseline="0">
                <a:solidFill>
                  <a:prstClr val="black"/>
                </a:solidFill>
                <a:latin typeface="+mn-lt"/>
                <a:ea typeface="+mn-ea"/>
                <a:cs typeface="+mn-cs"/>
              </a:defRPr>
            </a:pPr>
            <a:r>
              <a:rPr kumimoji="0" lang="en-US" sz="33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Sleep</a:t>
            </a:r>
            <a:r>
              <a:rPr lang="en-US" sz="3300" dirty="0">
                <a:solidFill>
                  <a:prstClr val="black"/>
                </a:solidFill>
                <a:latin typeface="Rockwell" panose="02060603020205020403" pitchFamily="18" charset="0"/>
              </a:rPr>
              <a:t> &amp;</a:t>
            </a:r>
            <a:r>
              <a:rPr kumimoji="0" lang="en-US" sz="33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 Alcohol</a:t>
            </a:r>
          </a:p>
        </p:txBody>
      </p:sp>
      <p:graphicFrame>
        <p:nvGraphicFramePr>
          <p:cNvPr id="8" name="Chart 7">
            <a:extLst>
              <a:ext uri="{FF2B5EF4-FFF2-40B4-BE49-F238E27FC236}">
                <a16:creationId xmlns:a16="http://schemas.microsoft.com/office/drawing/2014/main" id="{0DD6DC91-5B10-4409-95A1-82E3D4048BC5}"/>
              </a:ext>
            </a:extLst>
          </p:cNvPr>
          <p:cNvGraphicFramePr/>
          <p:nvPr/>
        </p:nvGraphicFramePr>
        <p:xfrm>
          <a:off x="838200" y="1005684"/>
          <a:ext cx="6416039" cy="4846632"/>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ACDCBDDF-AA01-4A3C-92A2-3AB7EED1A113}"/>
              </a:ext>
            </a:extLst>
          </p:cNvPr>
          <p:cNvSpPr txBox="1"/>
          <p:nvPr/>
        </p:nvSpPr>
        <p:spPr>
          <a:xfrm>
            <a:off x="7594599" y="1666054"/>
            <a:ext cx="4307837"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FEWER THAN 7 OR MORE THAN 9 HOURS OF </a:t>
            </a:r>
            <a:r>
              <a:rPr kumimoji="0" lang="en-US" sz="1800" b="1" i="0" u="none" strike="noStrike" kern="1200" cap="none" spc="0" normalizeH="0" baseline="0" noProof="0" dirty="0">
                <a:ln>
                  <a:noFill/>
                </a:ln>
                <a:solidFill>
                  <a:prstClr val="black"/>
                </a:solidFill>
                <a:effectLst/>
                <a:uLnTx/>
                <a:uFillTx/>
                <a:latin typeface="Calibri"/>
                <a:ea typeface="+mn-ea"/>
                <a:cs typeface="+mn-cs"/>
              </a:rPr>
              <a:t>SLEEP </a:t>
            </a:r>
            <a:r>
              <a:rPr kumimoji="0" lang="en-US" sz="1800" b="1" i="0" u="none" strike="noStrike" kern="1200" cap="none" spc="0" normalizeH="0" baseline="0" noProof="0" dirty="0">
                <a:ln>
                  <a:noFill/>
                </a:ln>
                <a:solidFill>
                  <a:srgbClr val="FF0000"/>
                </a:solidFill>
                <a:effectLst/>
                <a:uLnTx/>
                <a:uFillTx/>
                <a:latin typeface="Calibri"/>
                <a:ea typeface="+mn-ea"/>
                <a:cs typeface="+mn-cs"/>
              </a:rPr>
              <a:t>INCREASED BY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FFC000"/>
                </a:solidFill>
                <a:latin typeface="Calibri"/>
              </a:rPr>
              <a:t>1.6</a:t>
            </a:r>
            <a:r>
              <a:rPr kumimoji="0" lang="en-US" sz="4000" b="1" i="0" u="none" strike="noStrike" kern="1200" cap="none" spc="0" normalizeH="0" baseline="0" noProof="0" dirty="0">
                <a:ln>
                  <a:noFill/>
                </a:ln>
                <a:solidFill>
                  <a:srgbClr val="FFC000"/>
                </a:solidFill>
                <a:effectLst/>
                <a:uLnTx/>
                <a:uFillTx/>
                <a:latin typeface="Calibri"/>
                <a:ea typeface="+mn-ea"/>
                <a:cs typeface="+mn-cs"/>
              </a:rPr>
              <a:t>%</a:t>
            </a:r>
          </a:p>
        </p:txBody>
      </p:sp>
      <p:sp>
        <p:nvSpPr>
          <p:cNvPr id="15" name="TextBox 14">
            <a:extLst>
              <a:ext uri="{FF2B5EF4-FFF2-40B4-BE49-F238E27FC236}">
                <a16:creationId xmlns:a16="http://schemas.microsoft.com/office/drawing/2014/main" id="{0F7B082A-532F-4F32-A52E-2838E25AF3AE}"/>
              </a:ext>
            </a:extLst>
          </p:cNvPr>
          <p:cNvSpPr txBox="1"/>
          <p:nvPr/>
        </p:nvSpPr>
        <p:spPr>
          <a:xfrm>
            <a:off x="7594599" y="3483787"/>
            <a:ext cx="4429760"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MORE THAN 7 DRINKS (</a:t>
            </a:r>
            <a:r>
              <a:rPr kumimoji="0" lang="en-US" sz="1800" b="1" i="0" u="none" strike="noStrike" kern="1200" cap="none" spc="0" normalizeH="0" baseline="0" noProof="0" dirty="0">
                <a:ln>
                  <a:noFill/>
                </a:ln>
                <a:solidFill>
                  <a:prstClr val="black"/>
                </a:solidFill>
                <a:effectLst/>
                <a:uLnTx/>
                <a:uFillTx/>
                <a:latin typeface="Calibri"/>
                <a:ea typeface="+mn-ea"/>
                <a:cs typeface="+mn-cs"/>
              </a:rPr>
              <a:t>ALCOHOL</a:t>
            </a:r>
            <a:r>
              <a:rPr kumimoji="0" lang="en-US" sz="1800" b="0" i="0" u="none" strike="noStrike" kern="1200" cap="none" spc="0" normalizeH="0" baseline="0" noProof="0" dirty="0">
                <a:ln>
                  <a:noFill/>
                </a:ln>
                <a:solidFill>
                  <a:prstClr val="black"/>
                </a:solidFill>
                <a:effectLst/>
                <a:uLnTx/>
                <a:uFillTx/>
                <a:latin typeface="Calibri"/>
                <a:ea typeface="+mn-ea"/>
                <a:cs typeface="+mn-cs"/>
              </a:rPr>
              <a:t>) PER WEEK FOR WOMEN OR 14 FOR MEN</a:t>
            </a:r>
            <a:r>
              <a:rPr kumimoji="0" lang="en-US" sz="1800" b="1" i="0" u="none" strike="noStrike" kern="1200" cap="none" spc="0" normalizeH="0" baseline="0" noProof="0" dirty="0">
                <a:ln>
                  <a:noFill/>
                </a:ln>
                <a:solidFill>
                  <a:prstClr val="black"/>
                </a:solidFill>
                <a:effectLst/>
                <a:uLnTx/>
                <a:uFillTx/>
                <a:latin typeface="Calibri"/>
                <a:ea typeface="+mn-ea"/>
                <a:cs typeface="+mn-cs"/>
              </a:rPr>
              <a:t> </a:t>
            </a:r>
            <a:r>
              <a:rPr kumimoji="0" lang="en-US" sz="1800" b="1" i="0" u="none" strike="noStrike" kern="1200" cap="none" spc="0" normalizeH="0" baseline="0" noProof="0" dirty="0">
                <a:ln>
                  <a:noFill/>
                </a:ln>
                <a:solidFill>
                  <a:srgbClr val="00B050"/>
                </a:solidFill>
                <a:effectLst/>
                <a:uLnTx/>
                <a:uFillTx/>
                <a:latin typeface="Calibri"/>
                <a:ea typeface="+mn-ea"/>
                <a:cs typeface="+mn-cs"/>
              </a:rPr>
              <a:t>DECREASED BY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FFC000"/>
                </a:solidFill>
                <a:latin typeface="Calibri"/>
              </a:rPr>
              <a:t>2.1</a:t>
            </a:r>
            <a:r>
              <a:rPr kumimoji="0" lang="en-US" sz="4000" b="1" i="0" u="none" strike="noStrike" kern="1200" cap="none" spc="0" normalizeH="0" baseline="0" noProof="0" dirty="0">
                <a:ln>
                  <a:noFill/>
                </a:ln>
                <a:solidFill>
                  <a:srgbClr val="FFC000"/>
                </a:solidFill>
                <a:effectLst/>
                <a:uLnTx/>
                <a:uFillTx/>
                <a:latin typeface="Calibri"/>
                <a:ea typeface="+mn-ea"/>
                <a:cs typeface="+mn-cs"/>
              </a:rPr>
              <a:t>%</a:t>
            </a:r>
          </a:p>
        </p:txBody>
      </p:sp>
      <p:cxnSp>
        <p:nvCxnSpPr>
          <p:cNvPr id="17" name="Straight Connector 16">
            <a:extLst>
              <a:ext uri="{FF2B5EF4-FFF2-40B4-BE49-F238E27FC236}">
                <a16:creationId xmlns:a16="http://schemas.microsoft.com/office/drawing/2014/main" id="{96AEB32B-D856-4771-868D-D8F514E8BE87}"/>
              </a:ext>
            </a:extLst>
          </p:cNvPr>
          <p:cNvCxnSpPr>
            <a:cxnSpLocks/>
          </p:cNvCxnSpPr>
          <p:nvPr/>
        </p:nvCxnSpPr>
        <p:spPr>
          <a:xfrm>
            <a:off x="7680961" y="3150267"/>
            <a:ext cx="39928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04656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6" name="Title 1">
            <a:extLst>
              <a:ext uri="{FF2B5EF4-FFF2-40B4-BE49-F238E27FC236}">
                <a16:creationId xmlns:a16="http://schemas.microsoft.com/office/drawing/2014/main" id="{D8A2C7DF-02B2-E991-1F67-BC933E033919}"/>
              </a:ext>
            </a:extLst>
          </p:cNvPr>
          <p:cNvSpPr txBox="1">
            <a:spLocks/>
          </p:cNvSpPr>
          <p:nvPr/>
        </p:nvSpPr>
        <p:spPr>
          <a:xfrm>
            <a:off x="838200" y="441433"/>
            <a:ext cx="10515600" cy="91302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sz="1900" b="0" i="0" u="none" strike="noStrike" kern="1200" spc="0" baseline="0">
                <a:solidFill>
                  <a:prstClr val="black"/>
                </a:solidFill>
                <a:latin typeface="+mn-lt"/>
                <a:ea typeface="+mn-ea"/>
                <a:cs typeface="+mn-cs"/>
              </a:defRPr>
            </a:pPr>
            <a:r>
              <a:rPr kumimoji="0" lang="en-US" sz="33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Physical Health &amp; General Health</a:t>
            </a:r>
          </a:p>
        </p:txBody>
      </p:sp>
      <p:sp>
        <p:nvSpPr>
          <p:cNvPr id="7" name="TextBox 6">
            <a:extLst>
              <a:ext uri="{FF2B5EF4-FFF2-40B4-BE49-F238E27FC236}">
                <a16:creationId xmlns:a16="http://schemas.microsoft.com/office/drawing/2014/main" id="{A195B925-97A7-8BD8-3858-7E0428B04029}"/>
              </a:ext>
            </a:extLst>
          </p:cNvPr>
          <p:cNvSpPr txBox="1"/>
          <p:nvPr/>
        </p:nvSpPr>
        <p:spPr>
          <a:xfrm>
            <a:off x="8029860" y="3674739"/>
            <a:ext cx="3410300"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POOR GENERAL HEALTH </a:t>
            </a:r>
            <a:r>
              <a:rPr kumimoji="0" lang="en-US" sz="1800" b="1" i="0" u="none" strike="noStrike" kern="1200" cap="none" spc="0" normalizeH="0" baseline="0" noProof="0" dirty="0">
                <a:ln>
                  <a:noFill/>
                </a:ln>
                <a:solidFill>
                  <a:srgbClr val="00B050"/>
                </a:solidFill>
                <a:effectLst/>
                <a:uLnTx/>
                <a:uFillTx/>
                <a:latin typeface="Calibri"/>
                <a:ea typeface="+mn-ea"/>
                <a:cs typeface="+mn-cs"/>
              </a:rPr>
              <a:t>DECREASED BY</a:t>
            </a:r>
            <a:endParaRPr kumimoji="0" lang="en-US" sz="18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FFC000"/>
                </a:solidFill>
                <a:latin typeface="Calibri"/>
              </a:rPr>
              <a:t>O.4</a:t>
            </a:r>
            <a:r>
              <a:rPr kumimoji="0" lang="en-US" sz="4000" b="1" i="0" u="none" strike="noStrike" kern="1200" cap="none" spc="0" normalizeH="0" baseline="0" noProof="0" dirty="0">
                <a:ln>
                  <a:noFill/>
                </a:ln>
                <a:solidFill>
                  <a:srgbClr val="FFC000"/>
                </a:solidFill>
                <a:effectLst/>
                <a:uLnTx/>
                <a:uFillTx/>
                <a:latin typeface="Calibri"/>
                <a:ea typeface="+mn-ea"/>
                <a:cs typeface="+mn-cs"/>
              </a:rPr>
              <a:t>%</a:t>
            </a:r>
          </a:p>
        </p:txBody>
      </p:sp>
      <p:cxnSp>
        <p:nvCxnSpPr>
          <p:cNvPr id="11" name="Straight Connector 10">
            <a:extLst>
              <a:ext uri="{FF2B5EF4-FFF2-40B4-BE49-F238E27FC236}">
                <a16:creationId xmlns:a16="http://schemas.microsoft.com/office/drawing/2014/main" id="{A9324510-D2E8-9BA7-A858-F8D93D226ACA}"/>
              </a:ext>
            </a:extLst>
          </p:cNvPr>
          <p:cNvCxnSpPr>
            <a:cxnSpLocks/>
          </p:cNvCxnSpPr>
          <p:nvPr/>
        </p:nvCxnSpPr>
        <p:spPr>
          <a:xfrm>
            <a:off x="8103615" y="3406436"/>
            <a:ext cx="3043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F4AECB4-4903-BDA0-93DD-1667D3FC75E0}"/>
              </a:ext>
            </a:extLst>
          </p:cNvPr>
          <p:cNvSpPr txBox="1"/>
          <p:nvPr/>
        </p:nvSpPr>
        <p:spPr>
          <a:xfrm>
            <a:off x="8029860" y="1666232"/>
            <a:ext cx="3552540" cy="15388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Calibri"/>
              </a:rPr>
              <a:t>PHYSICAL HEALTH CONCERNS </a:t>
            </a:r>
            <a:r>
              <a:rPr lang="en-US" dirty="0">
                <a:solidFill>
                  <a:prstClr val="black"/>
                </a:solidFill>
                <a:latin typeface="Calibri"/>
              </a:rPr>
              <a:t>INTERFERE WITH DAILY LIFE</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1" i="0" u="none" strike="noStrike" kern="1200" cap="none" spc="0" normalizeH="0" baseline="0" noProof="0" dirty="0">
                <a:ln>
                  <a:noFill/>
                </a:ln>
                <a:solidFill>
                  <a:srgbClr val="00B050"/>
                </a:solidFill>
                <a:effectLst/>
                <a:uLnTx/>
                <a:uFillTx/>
                <a:latin typeface="Calibri"/>
                <a:ea typeface="+mn-ea"/>
                <a:cs typeface="+mn-cs"/>
              </a:rPr>
              <a:t>DECREASED BY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Calibri"/>
                <a:ea typeface="+mn-ea"/>
                <a:cs typeface="+mn-cs"/>
              </a:rPr>
              <a:t>1.2%</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4" name="Chart 3">
            <a:extLst>
              <a:ext uri="{FF2B5EF4-FFF2-40B4-BE49-F238E27FC236}">
                <a16:creationId xmlns:a16="http://schemas.microsoft.com/office/drawing/2014/main" id="{C2FEE5AD-5C7A-47C3-A00C-97AA40A36437}"/>
              </a:ext>
            </a:extLst>
          </p:cNvPr>
          <p:cNvGraphicFramePr/>
          <p:nvPr/>
        </p:nvGraphicFramePr>
        <p:xfrm>
          <a:off x="1347631" y="1227193"/>
          <a:ext cx="5481509" cy="463512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885369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E639A-7863-1274-B7E4-BBD7376669C4}"/>
            </a:ext>
          </a:extLst>
        </p:cNvPr>
        <p:cNvGrpSpPr/>
        <p:nvPr/>
      </p:nvGrpSpPr>
      <p:grpSpPr>
        <a:xfrm>
          <a:off x="0" y="0"/>
          <a:ext cx="0" cy="0"/>
          <a:chOff x="0" y="0"/>
          <a:chExt cx="0" cy="0"/>
        </a:xfrm>
      </p:grpSpPr>
      <p:pic>
        <p:nvPicPr>
          <p:cNvPr id="3" name="Picture 2" descr="A yellow and white triangle&#10;&#10;AI-generated content may be incorrect.">
            <a:extLst>
              <a:ext uri="{FF2B5EF4-FFF2-40B4-BE49-F238E27FC236}">
                <a16:creationId xmlns:a16="http://schemas.microsoft.com/office/drawing/2014/main" id="{AADAEBBA-4F82-689A-279B-AA61914DDF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BCA778F-0B95-F0FD-EE4E-B2CB6F2E9CEB}"/>
              </a:ext>
            </a:extLst>
          </p:cNvPr>
          <p:cNvSpPr txBox="1"/>
          <p:nvPr/>
        </p:nvSpPr>
        <p:spPr>
          <a:xfrm>
            <a:off x="1107984" y="2644170"/>
            <a:ext cx="5189404" cy="1569660"/>
          </a:xfrm>
          <a:prstGeom prst="rect">
            <a:avLst/>
          </a:prstGeom>
          <a:noFill/>
        </p:spPr>
        <p:txBody>
          <a:bodyPr wrap="square" rtlCol="0">
            <a:spAutoFit/>
          </a:bodyPr>
          <a:lstStyle/>
          <a:p>
            <a:pPr algn="ctr" defTabSz="457200"/>
            <a:r>
              <a:rPr lang="en-US" sz="4800" b="1" dirty="0">
                <a:solidFill>
                  <a:srgbClr val="01426A"/>
                </a:solidFill>
                <a:latin typeface="Rockwell" panose="02060603020205020403" pitchFamily="18" charset="0"/>
                <a:cs typeface="Arial" panose="020B0604020202020204" pitchFamily="34" charset="0"/>
              </a:rPr>
              <a:t>2025 </a:t>
            </a:r>
          </a:p>
          <a:p>
            <a:pPr algn="ctr" defTabSz="457200"/>
            <a:r>
              <a:rPr lang="en-US" sz="4800" b="1" dirty="0">
                <a:solidFill>
                  <a:srgbClr val="01426A"/>
                </a:solidFill>
                <a:latin typeface="Rockwell" panose="02060603020205020403" pitchFamily="18" charset="0"/>
                <a:cs typeface="Arial" panose="020B0604020202020204" pitchFamily="34" charset="0"/>
              </a:rPr>
              <a:t>FOCUS AREAS</a:t>
            </a:r>
          </a:p>
        </p:txBody>
      </p:sp>
      <p:pic>
        <p:nvPicPr>
          <p:cNvPr id="7" name="Graphic 6" descr="Bullseye with solid fill">
            <a:extLst>
              <a:ext uri="{FF2B5EF4-FFF2-40B4-BE49-F238E27FC236}">
                <a16:creationId xmlns:a16="http://schemas.microsoft.com/office/drawing/2014/main" id="{F426559C-A236-8B2E-F521-ED150142BC9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70351" y="1994808"/>
            <a:ext cx="2868384" cy="2868384"/>
          </a:xfrm>
          <a:prstGeom prst="rect">
            <a:avLst/>
          </a:prstGeom>
        </p:spPr>
      </p:pic>
    </p:spTree>
    <p:extLst>
      <p:ext uri="{BB962C8B-B14F-4D97-AF65-F5344CB8AC3E}">
        <p14:creationId xmlns:p14="http://schemas.microsoft.com/office/powerpoint/2010/main" val="41775457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46765-81F2-0715-EDAA-5FC374A32746}"/>
            </a:ext>
          </a:extLst>
        </p:cNvPr>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7DF77006-1938-A622-78E8-7096337FD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Headers-MacBlue-PPT.jpg">
            <a:extLst>
              <a:ext uri="{FF2B5EF4-FFF2-40B4-BE49-F238E27FC236}">
                <a16:creationId xmlns:a16="http://schemas.microsoft.com/office/drawing/2014/main" id="{79B1ED98-9264-1D25-8952-832BFB6719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6" name="Content Placeholder 2">
            <a:extLst>
              <a:ext uri="{FF2B5EF4-FFF2-40B4-BE49-F238E27FC236}">
                <a16:creationId xmlns:a16="http://schemas.microsoft.com/office/drawing/2014/main" id="{63D591C2-F38B-30EE-BE82-7ABBD0A70456}"/>
              </a:ext>
            </a:extLst>
          </p:cNvPr>
          <p:cNvSpPr txBox="1">
            <a:spLocks/>
          </p:cNvSpPr>
          <p:nvPr/>
        </p:nvSpPr>
        <p:spPr>
          <a:xfrm>
            <a:off x="622300" y="1476376"/>
            <a:ext cx="10515600" cy="34983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Aptos" panose="02110004020202020204"/>
                <a:ea typeface="+mn-ea"/>
                <a:cs typeface="+mn-cs"/>
              </a:rPr>
              <a:t>Text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9" name="Content Placeholder 3">
            <a:extLst>
              <a:ext uri="{FF2B5EF4-FFF2-40B4-BE49-F238E27FC236}">
                <a16:creationId xmlns:a16="http://schemas.microsoft.com/office/drawing/2014/main" id="{9AAAFA12-C6EC-7B7B-7C7A-BFA6F2526EA5}"/>
              </a:ext>
            </a:extLst>
          </p:cNvPr>
          <p:cNvGraphicFramePr>
            <a:graphicFrameLocks/>
          </p:cNvGraphicFramePr>
          <p:nvPr/>
        </p:nvGraphicFramePr>
        <p:xfrm>
          <a:off x="838200" y="1057538"/>
          <a:ext cx="10299700" cy="45337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Title 1">
            <a:extLst>
              <a:ext uri="{FF2B5EF4-FFF2-40B4-BE49-F238E27FC236}">
                <a16:creationId xmlns:a16="http://schemas.microsoft.com/office/drawing/2014/main" id="{A0FFA046-5212-97D1-EF3F-B517314DA277}"/>
              </a:ext>
            </a:extLst>
          </p:cNvPr>
          <p:cNvSpPr txBox="1">
            <a:spLocks/>
          </p:cNvSpPr>
          <p:nvPr/>
        </p:nvSpPr>
        <p:spPr>
          <a:xfrm>
            <a:off x="730250" y="281678"/>
            <a:ext cx="10515600" cy="91302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sz="1900" b="0" i="0" u="none" strike="noStrike" kern="1200" spc="0" baseline="0">
                <a:solidFill>
                  <a:prstClr val="black"/>
                </a:solidFill>
                <a:latin typeface="+mn-lt"/>
                <a:ea typeface="+mn-ea"/>
                <a:cs typeface="+mn-cs"/>
              </a:defRPr>
            </a:pPr>
            <a:r>
              <a:rPr lang="en-US" sz="3300" dirty="0">
                <a:solidFill>
                  <a:prstClr val="black"/>
                </a:solidFill>
                <a:latin typeface="Rockwell" panose="02060603020205020403" pitchFamily="18" charset="0"/>
              </a:rPr>
              <a:t>Focus Areas</a:t>
            </a:r>
            <a:endParaRPr kumimoji="0" lang="en-US" sz="33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endParaRPr>
          </a:p>
        </p:txBody>
      </p:sp>
    </p:spTree>
    <p:extLst>
      <p:ext uri="{BB962C8B-B14F-4D97-AF65-F5344CB8AC3E}">
        <p14:creationId xmlns:p14="http://schemas.microsoft.com/office/powerpoint/2010/main" val="42230397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DE0C57-E90D-9CE8-520C-F01E049F0EDD}"/>
              </a:ext>
            </a:extLst>
          </p:cNvPr>
          <p:cNvPicPr>
            <a:picLocks noChangeAspect="1"/>
          </p:cNvPicPr>
          <p:nvPr/>
        </p:nvPicPr>
        <p:blipFill>
          <a:blip r:embed="rId3">
            <a:extLst>
              <a:ext uri="{28A0092B-C50C-407E-A947-70E740481C1C}">
                <a14:useLocalDpi xmlns:a14="http://schemas.microsoft.com/office/drawing/2010/main" val="0"/>
              </a:ext>
            </a:extLst>
          </a:blip>
          <a:srcRect t="7772" b="7772"/>
          <a:stretch/>
        </p:blipFill>
        <p:spPr>
          <a:xfrm>
            <a:off x="838200" y="754148"/>
            <a:ext cx="10515600" cy="4995575"/>
          </a:xfrm>
          <a:prstGeom prst="rect">
            <a:avLst/>
          </a:prstGeom>
        </p:spPr>
      </p:pic>
      <p:pic>
        <p:nvPicPr>
          <p:cNvPr id="4" name="Picture 3" descr="Headers-MacBlue-PPT.jpg">
            <a:extLst>
              <a:ext uri="{FF2B5EF4-FFF2-40B4-BE49-F238E27FC236}">
                <a16:creationId xmlns:a16="http://schemas.microsoft.com/office/drawing/2014/main" id="{930FFE43-2C21-B83B-5340-AF31A139E7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9281"/>
            <a:ext cx="12192000" cy="815662"/>
          </a:xfrm>
          <a:prstGeom prst="rect">
            <a:avLst/>
          </a:prstGeom>
        </p:spPr>
      </p:pic>
    </p:spTree>
    <p:extLst>
      <p:ext uri="{BB962C8B-B14F-4D97-AF65-F5344CB8AC3E}">
        <p14:creationId xmlns:p14="http://schemas.microsoft.com/office/powerpoint/2010/main" val="24053195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drink&#10;&#10;Description automatically generated">
            <a:extLst>
              <a:ext uri="{FF2B5EF4-FFF2-40B4-BE49-F238E27FC236}">
                <a16:creationId xmlns:a16="http://schemas.microsoft.com/office/drawing/2014/main" id="{FCDF8715-7D8C-5B8D-D463-849DE1D4C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descr="Headers-MacBlue-PPT.jpg">
            <a:extLst>
              <a:ext uri="{FF2B5EF4-FFF2-40B4-BE49-F238E27FC236}">
                <a16:creationId xmlns:a16="http://schemas.microsoft.com/office/drawing/2014/main" id="{C3C59CAB-2491-3BD7-DB1F-EE9C4CECA1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pic>
        <p:nvPicPr>
          <p:cNvPr id="13" name="Graphic 12" descr="Users with solid fill">
            <a:extLst>
              <a:ext uri="{FF2B5EF4-FFF2-40B4-BE49-F238E27FC236}">
                <a16:creationId xmlns:a16="http://schemas.microsoft.com/office/drawing/2014/main" id="{52A217D3-3080-6BF0-B3DE-954521969B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4914" y="1239357"/>
            <a:ext cx="1124949" cy="1124949"/>
          </a:xfrm>
          <a:prstGeom prst="rect">
            <a:avLst/>
          </a:prstGeom>
        </p:spPr>
      </p:pic>
      <p:pic>
        <p:nvPicPr>
          <p:cNvPr id="15" name="Graphic 14" descr="List outline">
            <a:extLst>
              <a:ext uri="{FF2B5EF4-FFF2-40B4-BE49-F238E27FC236}">
                <a16:creationId xmlns:a16="http://schemas.microsoft.com/office/drawing/2014/main" id="{DF32F830-10FD-900E-4B6B-2399BE1C4E6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4313" y="2482850"/>
            <a:ext cx="946150" cy="946150"/>
          </a:xfrm>
          <a:prstGeom prst="rect">
            <a:avLst/>
          </a:prstGeom>
        </p:spPr>
      </p:pic>
      <p:pic>
        <p:nvPicPr>
          <p:cNvPr id="17" name="Graphic 16" descr="Open hand with solid fill">
            <a:extLst>
              <a:ext uri="{FF2B5EF4-FFF2-40B4-BE49-F238E27FC236}">
                <a16:creationId xmlns:a16="http://schemas.microsoft.com/office/drawing/2014/main" id="{BD62692E-D5E5-E7A7-A0E3-EFEDCAFA9C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63508" y="3791867"/>
            <a:ext cx="1124949" cy="1124949"/>
          </a:xfrm>
          <a:prstGeom prst="rect">
            <a:avLst/>
          </a:prstGeom>
        </p:spPr>
      </p:pic>
      <p:pic>
        <p:nvPicPr>
          <p:cNvPr id="19" name="Graphic 18" descr="Lightbulb and gear outline">
            <a:extLst>
              <a:ext uri="{FF2B5EF4-FFF2-40B4-BE49-F238E27FC236}">
                <a16:creationId xmlns:a16="http://schemas.microsoft.com/office/drawing/2014/main" id="{30EDDAB9-92B1-69B0-80A1-1EB66D49D42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01633" y="3594093"/>
            <a:ext cx="648697" cy="648697"/>
          </a:xfrm>
          <a:prstGeom prst="rect">
            <a:avLst/>
          </a:prstGeom>
        </p:spPr>
      </p:pic>
      <p:sp>
        <p:nvSpPr>
          <p:cNvPr id="22" name="TextBox 21">
            <a:extLst>
              <a:ext uri="{FF2B5EF4-FFF2-40B4-BE49-F238E27FC236}">
                <a16:creationId xmlns:a16="http://schemas.microsoft.com/office/drawing/2014/main" id="{B9733CCD-7F54-AFAB-2E05-D07E129C3985}"/>
              </a:ext>
            </a:extLst>
          </p:cNvPr>
          <p:cNvSpPr txBox="1"/>
          <p:nvPr/>
        </p:nvSpPr>
        <p:spPr>
          <a:xfrm>
            <a:off x="2222500" y="1628352"/>
            <a:ext cx="365760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Three Group Sessions</a:t>
            </a:r>
          </a:p>
        </p:txBody>
      </p:sp>
      <p:sp>
        <p:nvSpPr>
          <p:cNvPr id="23" name="TextBox 22">
            <a:extLst>
              <a:ext uri="{FF2B5EF4-FFF2-40B4-BE49-F238E27FC236}">
                <a16:creationId xmlns:a16="http://schemas.microsoft.com/office/drawing/2014/main" id="{55C4375D-83E8-C6E6-216A-70DD1A723FFE}"/>
              </a:ext>
            </a:extLst>
          </p:cNvPr>
          <p:cNvSpPr txBox="1"/>
          <p:nvPr/>
        </p:nvSpPr>
        <p:spPr>
          <a:xfrm>
            <a:off x="2237651" y="2774185"/>
            <a:ext cx="4419601"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Create Awareness and a Plan</a:t>
            </a:r>
          </a:p>
        </p:txBody>
      </p:sp>
      <p:sp>
        <p:nvSpPr>
          <p:cNvPr id="24" name="TextBox 23">
            <a:extLst>
              <a:ext uri="{FF2B5EF4-FFF2-40B4-BE49-F238E27FC236}">
                <a16:creationId xmlns:a16="http://schemas.microsoft.com/office/drawing/2014/main" id="{71FA7E55-A262-4C36-2ED1-3F848ADDD969}"/>
              </a:ext>
            </a:extLst>
          </p:cNvPr>
          <p:cNvSpPr txBox="1"/>
          <p:nvPr/>
        </p:nvSpPr>
        <p:spPr>
          <a:xfrm>
            <a:off x="2222500" y="3870403"/>
            <a:ext cx="3948249"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Peer Wisdom and Support</a:t>
            </a:r>
          </a:p>
        </p:txBody>
      </p:sp>
      <p:sp>
        <p:nvSpPr>
          <p:cNvPr id="6" name="TextBox 5">
            <a:extLst>
              <a:ext uri="{FF2B5EF4-FFF2-40B4-BE49-F238E27FC236}">
                <a16:creationId xmlns:a16="http://schemas.microsoft.com/office/drawing/2014/main" id="{08528B5B-BBE9-6B7A-7680-5A721B47B765}"/>
              </a:ext>
            </a:extLst>
          </p:cNvPr>
          <p:cNvSpPr txBox="1"/>
          <p:nvPr/>
        </p:nvSpPr>
        <p:spPr>
          <a:xfrm>
            <a:off x="2222500" y="5018130"/>
            <a:ext cx="605790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Lower Blood Pressure and Cholesterol</a:t>
            </a:r>
          </a:p>
        </p:txBody>
      </p:sp>
      <p:pic>
        <p:nvPicPr>
          <p:cNvPr id="8" name="Graphic 7" descr="Medicine outline">
            <a:extLst>
              <a:ext uri="{FF2B5EF4-FFF2-40B4-BE49-F238E27FC236}">
                <a16:creationId xmlns:a16="http://schemas.microsoft.com/office/drawing/2014/main" id="{DB54A40F-B52F-960C-1B79-D81D2F3D1FC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35050" y="4846667"/>
            <a:ext cx="914400" cy="914400"/>
          </a:xfrm>
          <a:prstGeom prst="rect">
            <a:avLst/>
          </a:prstGeom>
        </p:spPr>
      </p:pic>
      <p:sp>
        <p:nvSpPr>
          <p:cNvPr id="9" name="TextBox 8">
            <a:extLst>
              <a:ext uri="{FF2B5EF4-FFF2-40B4-BE49-F238E27FC236}">
                <a16:creationId xmlns:a16="http://schemas.microsoft.com/office/drawing/2014/main" id="{AE54AA8A-AAAB-123D-7831-66DFE1E022F8}"/>
              </a:ext>
            </a:extLst>
          </p:cNvPr>
          <p:cNvSpPr txBox="1"/>
          <p:nvPr/>
        </p:nvSpPr>
        <p:spPr>
          <a:xfrm>
            <a:off x="8642350" y="5018130"/>
            <a:ext cx="3187700" cy="584775"/>
          </a:xfrm>
          <a:prstGeom prst="rect">
            <a:avLst/>
          </a:prstGeom>
          <a:noFill/>
        </p:spPr>
        <p:txBody>
          <a:bodyPr wrap="square" rtlCol="0">
            <a:spAutoFit/>
          </a:bodyPr>
          <a:lstStyle/>
          <a:p>
            <a:pPr algn="r"/>
            <a:r>
              <a:rPr lang="en-US" sz="3200" dirty="0">
                <a:solidFill>
                  <a:srgbClr val="FFB500"/>
                </a:solidFill>
              </a:rPr>
              <a:t>SOBER CURIOUS?</a:t>
            </a:r>
          </a:p>
        </p:txBody>
      </p:sp>
    </p:spTree>
    <p:extLst>
      <p:ext uri="{BB962C8B-B14F-4D97-AF65-F5344CB8AC3E}">
        <p14:creationId xmlns:p14="http://schemas.microsoft.com/office/powerpoint/2010/main" val="31218109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A3FBE-2750-167A-B009-05054C278C39}"/>
            </a:ext>
          </a:extLst>
        </p:cNvPr>
        <p:cNvGrpSpPr/>
        <p:nvPr/>
      </p:nvGrpSpPr>
      <p:grpSpPr>
        <a:xfrm>
          <a:off x="0" y="0"/>
          <a:ext cx="0" cy="0"/>
          <a:chOff x="0" y="0"/>
          <a:chExt cx="0" cy="0"/>
        </a:xfrm>
      </p:grpSpPr>
      <p:pic>
        <p:nvPicPr>
          <p:cNvPr id="3" name="Picture 2" descr="A yellow and white triangle&#10;&#10;AI-generated content may be incorrect.">
            <a:extLst>
              <a:ext uri="{FF2B5EF4-FFF2-40B4-BE49-F238E27FC236}">
                <a16:creationId xmlns:a16="http://schemas.microsoft.com/office/drawing/2014/main" id="{6E064076-59F4-391C-B7D2-8DBC63517F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CE38C363-B07E-3BD8-AD53-6106BEB259D3}"/>
              </a:ext>
            </a:extLst>
          </p:cNvPr>
          <p:cNvSpPr txBox="1"/>
          <p:nvPr/>
        </p:nvSpPr>
        <p:spPr>
          <a:xfrm>
            <a:off x="1401511" y="2747040"/>
            <a:ext cx="4322598" cy="1569660"/>
          </a:xfrm>
          <a:prstGeom prst="rect">
            <a:avLst/>
          </a:prstGeom>
          <a:noFill/>
        </p:spPr>
        <p:txBody>
          <a:bodyPr wrap="square" rtlCol="0">
            <a:spAutoFit/>
          </a:bodyPr>
          <a:lstStyle/>
          <a:p>
            <a:pPr algn="ctr" defTabSz="457200"/>
            <a:r>
              <a:rPr lang="en-US" sz="4800" b="1" dirty="0">
                <a:solidFill>
                  <a:srgbClr val="01426A"/>
                </a:solidFill>
                <a:latin typeface="Rockwell" panose="02060603020205020403" pitchFamily="18" charset="0"/>
                <a:cs typeface="Arial" panose="020B0604020202020204" pitchFamily="34" charset="0"/>
              </a:rPr>
              <a:t>WELL-BEING </a:t>
            </a:r>
          </a:p>
          <a:p>
            <a:pPr algn="ctr" defTabSz="457200"/>
            <a:r>
              <a:rPr lang="en-US" sz="4800" b="1" dirty="0">
                <a:solidFill>
                  <a:srgbClr val="01426A"/>
                </a:solidFill>
                <a:latin typeface="Rockwell" panose="02060603020205020403" pitchFamily="18" charset="0"/>
                <a:cs typeface="Arial" panose="020B0604020202020204" pitchFamily="34" charset="0"/>
              </a:rPr>
              <a:t>ACTIVITIES</a:t>
            </a:r>
          </a:p>
        </p:txBody>
      </p:sp>
      <p:pic>
        <p:nvPicPr>
          <p:cNvPr id="7" name="Graphic 6" descr="Star with solid fill">
            <a:extLst>
              <a:ext uri="{FF2B5EF4-FFF2-40B4-BE49-F238E27FC236}">
                <a16:creationId xmlns:a16="http://schemas.microsoft.com/office/drawing/2014/main" id="{84EBEF8E-0939-9663-F3F2-83BADE37C3B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616482" y="1806635"/>
            <a:ext cx="2802985" cy="2802985"/>
          </a:xfrm>
          <a:prstGeom prst="rect">
            <a:avLst/>
          </a:prstGeom>
        </p:spPr>
      </p:pic>
    </p:spTree>
    <p:extLst>
      <p:ext uri="{BB962C8B-B14F-4D97-AF65-F5344CB8AC3E}">
        <p14:creationId xmlns:p14="http://schemas.microsoft.com/office/powerpoint/2010/main" val="37461830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FBCE1-9ABB-F7C5-88BE-39D2C9ABA85B}"/>
            </a:ext>
          </a:extLst>
        </p:cNvPr>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34727212-3C4A-C1C2-9A84-C536038ED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Headers-MacBlue-PPT.jpg">
            <a:extLst>
              <a:ext uri="{FF2B5EF4-FFF2-40B4-BE49-F238E27FC236}">
                <a16:creationId xmlns:a16="http://schemas.microsoft.com/office/drawing/2014/main" id="{1D678D81-10A8-A1B5-AA10-0FBA8121F6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2" name="TextBox 1">
            <a:extLst>
              <a:ext uri="{FF2B5EF4-FFF2-40B4-BE49-F238E27FC236}">
                <a16:creationId xmlns:a16="http://schemas.microsoft.com/office/drawing/2014/main" id="{B87ACCB2-9F9D-4274-D192-D8E664C690F8}"/>
              </a:ext>
            </a:extLst>
          </p:cNvPr>
          <p:cNvSpPr txBox="1"/>
          <p:nvPr/>
        </p:nvSpPr>
        <p:spPr>
          <a:xfrm>
            <a:off x="840148" y="1074392"/>
            <a:ext cx="611110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3600" b="0" i="0" u="none" strike="noStrike" kern="1200" cap="none" spc="0" normalizeH="0" baseline="0" noProof="0" dirty="0">
                <a:ln>
                  <a:noFill/>
                </a:ln>
                <a:solidFill>
                  <a:srgbClr val="FFC000"/>
                </a:solidFill>
                <a:effectLst/>
                <a:uLnTx/>
                <a:uFillTx/>
                <a:latin typeface="Rockwell" panose="02060603020205020403" pitchFamily="18" charset="0"/>
                <a:ea typeface="+mn-ea"/>
                <a:cs typeface="+mn-cs"/>
              </a:rPr>
              <a:t>Program components </a:t>
            </a:r>
          </a:p>
        </p:txBody>
      </p:sp>
      <p:sp>
        <p:nvSpPr>
          <p:cNvPr id="5" name="Content Placeholder 2">
            <a:extLst>
              <a:ext uri="{FF2B5EF4-FFF2-40B4-BE49-F238E27FC236}">
                <a16:creationId xmlns:a16="http://schemas.microsoft.com/office/drawing/2014/main" id="{5985AAD0-48F2-B1B4-D377-207BD82351DD}"/>
              </a:ext>
            </a:extLst>
          </p:cNvPr>
          <p:cNvSpPr txBox="1">
            <a:spLocks/>
          </p:cNvSpPr>
          <p:nvPr/>
        </p:nvSpPr>
        <p:spPr>
          <a:xfrm>
            <a:off x="840148" y="1965711"/>
            <a:ext cx="4474801" cy="3508471"/>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tab pos="1800225" algn="l"/>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Health Assessment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tab pos="1800225" algn="l"/>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Macalester Specific </a:t>
            </a:r>
            <a:r>
              <a:rPr lang="en-US" sz="2800" dirty="0">
                <a:solidFill>
                  <a:prstClr val="black"/>
                </a:solidFill>
                <a:latin typeface="Calibri"/>
              </a:rPr>
              <a:t>A</a:t>
            </a:r>
            <a:r>
              <a:rPr kumimoji="0" lang="en-US" sz="2800" b="0" i="0" u="none" strike="noStrike" kern="1200" cap="none" spc="0" normalizeH="0" baseline="0" noProof="0" dirty="0" err="1">
                <a:ln>
                  <a:noFill/>
                </a:ln>
                <a:solidFill>
                  <a:prstClr val="black"/>
                </a:solidFill>
                <a:effectLst/>
                <a:uLnTx/>
                <a:uFillTx/>
                <a:latin typeface="Calibri"/>
                <a:ea typeface="+mn-ea"/>
                <a:cs typeface="+mn-cs"/>
              </a:rPr>
              <a:t>ctivities</a:t>
            </a:r>
            <a:r>
              <a:rPr kumimoji="0" lang="en-US" sz="2800" b="0" i="0" u="none" strike="noStrike" kern="1200" cap="none" spc="0" normalizeH="0" baseline="0" noProof="0" dirty="0">
                <a:ln>
                  <a:noFill/>
                </a:ln>
                <a:solidFill>
                  <a:prstClr val="black"/>
                </a:solidFill>
                <a:effectLst/>
                <a:uLnTx/>
                <a:uFillTx/>
                <a:latin typeface="Calibri"/>
                <a:ea typeface="+mn-ea"/>
                <a:cs typeface="+mn-cs"/>
              </a:rPr>
              <a:t> </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tab pos="1800225" algn="l"/>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Disease &amp; Case Management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tab pos="1800225" algn="l"/>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Tracking Activities</a:t>
            </a:r>
          </a:p>
          <a:p>
            <a:pPr marL="6286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tab pos="1800225" algn="l"/>
              </a:tabLst>
              <a:defRPr/>
            </a:pPr>
            <a:r>
              <a:rPr kumimoji="0" lang="en-US" sz="2600" b="0" i="0" u="none" strike="noStrike" kern="1200" cap="none" spc="0" normalizeH="0" baseline="0" noProof="0" dirty="0">
                <a:ln>
                  <a:noFill/>
                </a:ln>
                <a:solidFill>
                  <a:srgbClr val="72C5E7"/>
                </a:solidFill>
                <a:effectLst/>
                <a:uLnTx/>
                <a:uFillTx/>
                <a:latin typeface="Calibri"/>
                <a:ea typeface="+mn-ea"/>
                <a:cs typeface="+mn-cs"/>
              </a:rPr>
              <a:t>10,000 Steps</a:t>
            </a:r>
          </a:p>
          <a:p>
            <a:pPr marL="6286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tab pos="1800225" algn="l"/>
              </a:tabLst>
              <a:defRPr/>
            </a:pPr>
            <a:r>
              <a:rPr kumimoji="0" lang="en-US" sz="2600" b="0" i="0" u="none" strike="noStrike" kern="1200" cap="none" spc="0" normalizeH="0" baseline="0" noProof="0" dirty="0">
                <a:ln>
                  <a:noFill/>
                </a:ln>
                <a:solidFill>
                  <a:srgbClr val="72C5E7"/>
                </a:solidFill>
                <a:effectLst/>
                <a:uLnTx/>
                <a:uFillTx/>
                <a:latin typeface="Calibri"/>
                <a:ea typeface="+mn-ea"/>
                <a:cs typeface="+mn-cs"/>
              </a:rPr>
              <a:t>Sleep tracker</a:t>
            </a:r>
          </a:p>
          <a:p>
            <a:pPr marL="6286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tab pos="1800225" algn="l"/>
              </a:tabLst>
              <a:defRPr/>
            </a:pPr>
            <a:r>
              <a:rPr kumimoji="0" lang="en-US" sz="2600" b="0" i="0" u="none" strike="noStrike" kern="1200" cap="none" spc="0" normalizeH="0" baseline="0" noProof="0" dirty="0">
                <a:ln>
                  <a:noFill/>
                </a:ln>
                <a:solidFill>
                  <a:srgbClr val="72C5E7"/>
                </a:solidFill>
                <a:effectLst/>
                <a:uLnTx/>
                <a:uFillTx/>
                <a:latin typeface="Calibri"/>
                <a:ea typeface="+mn-ea"/>
                <a:cs typeface="+mn-cs"/>
              </a:rPr>
              <a:t>Stress tracker</a:t>
            </a:r>
          </a:p>
        </p:txBody>
      </p:sp>
      <p:sp>
        <p:nvSpPr>
          <p:cNvPr id="7" name="Content Placeholder 4">
            <a:extLst>
              <a:ext uri="{FF2B5EF4-FFF2-40B4-BE49-F238E27FC236}">
                <a16:creationId xmlns:a16="http://schemas.microsoft.com/office/drawing/2014/main" id="{F80B1A79-E4E1-715C-0FC2-15BCA198B93D}"/>
              </a:ext>
            </a:extLst>
          </p:cNvPr>
          <p:cNvSpPr txBox="1">
            <a:spLocks/>
          </p:cNvSpPr>
          <p:nvPr/>
        </p:nvSpPr>
        <p:spPr>
          <a:xfrm>
            <a:off x="7010811" y="1965712"/>
            <a:ext cx="3886200" cy="3508472"/>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tab pos="1800225" algn="l"/>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Digital Activities</a:t>
            </a:r>
          </a:p>
          <a:p>
            <a:pPr marL="62865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1800225" algn="l"/>
              </a:tabLst>
              <a:defRPr/>
            </a:pPr>
            <a:r>
              <a:rPr kumimoji="0" lang="en-US" sz="2400" b="0" i="0" u="none" strike="noStrike" kern="1200" cap="none" spc="0" normalizeH="0" baseline="0" noProof="0" dirty="0">
                <a:ln>
                  <a:noFill/>
                </a:ln>
                <a:solidFill>
                  <a:srgbClr val="72C5E7"/>
                </a:solidFill>
                <a:effectLst/>
                <a:uLnTx/>
                <a:uFillTx/>
                <a:latin typeface="Calibri"/>
                <a:ea typeface="+mn-ea"/>
                <a:cs typeface="+mn-cs"/>
              </a:rPr>
              <a:t>Choose to Lose</a:t>
            </a:r>
          </a:p>
          <a:p>
            <a:pPr marL="62865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1800225" algn="l"/>
              </a:tabLst>
              <a:defRPr/>
            </a:pPr>
            <a:r>
              <a:rPr kumimoji="0" lang="en-US" sz="2400" b="0" i="0" u="none" strike="noStrike" kern="1200" cap="none" spc="0" normalizeH="0" baseline="0" noProof="0" dirty="0">
                <a:ln>
                  <a:noFill/>
                </a:ln>
                <a:solidFill>
                  <a:srgbClr val="72C5E7"/>
                </a:solidFill>
                <a:effectLst/>
                <a:uLnTx/>
                <a:uFillTx/>
                <a:latin typeface="Calibri"/>
                <a:ea typeface="+mn-ea"/>
                <a:cs typeface="+mn-cs"/>
              </a:rPr>
              <a:t>Go for Fruits &amp; Veggies</a:t>
            </a:r>
          </a:p>
          <a:p>
            <a:pPr marL="62865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1800225" algn="l"/>
              </a:tabLst>
              <a:defRPr/>
            </a:pPr>
            <a:r>
              <a:rPr kumimoji="0" lang="en-US" sz="2400" b="0" i="0" u="none" strike="noStrike" kern="1200" cap="none" spc="0" normalizeH="0" baseline="0" noProof="0" dirty="0">
                <a:ln>
                  <a:noFill/>
                </a:ln>
                <a:solidFill>
                  <a:srgbClr val="72C5E7"/>
                </a:solidFill>
                <a:effectLst/>
                <a:uLnTx/>
                <a:uFillTx/>
                <a:latin typeface="Calibri"/>
                <a:ea typeface="+mn-ea"/>
                <a:cs typeface="+mn-cs"/>
              </a:rPr>
              <a:t>Healthy Thinking</a:t>
            </a:r>
          </a:p>
          <a:p>
            <a:pPr marL="62865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1800225" algn="l"/>
              </a:tabLst>
              <a:defRPr/>
            </a:pPr>
            <a:r>
              <a:rPr kumimoji="0" lang="en-US" sz="2400" b="0" i="0" u="none" strike="noStrike" kern="1200" cap="none" spc="0" normalizeH="0" baseline="0" noProof="0" dirty="0">
                <a:ln>
                  <a:noFill/>
                </a:ln>
                <a:solidFill>
                  <a:srgbClr val="72C5E7"/>
                </a:solidFill>
                <a:effectLst/>
                <a:uLnTx/>
                <a:uFillTx/>
                <a:latin typeface="Calibri"/>
                <a:ea typeface="+mn-ea"/>
                <a:cs typeface="+mn-cs"/>
              </a:rPr>
              <a:t>Sugar Smart</a:t>
            </a:r>
          </a:p>
          <a:p>
            <a:pPr marL="62865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1800225" algn="l"/>
              </a:tabLst>
              <a:defRPr/>
            </a:pPr>
            <a:r>
              <a:rPr kumimoji="0" lang="en-US" sz="2400" b="0" i="0" u="none" strike="noStrike" kern="1200" cap="none" spc="0" normalizeH="0" baseline="0" noProof="0" dirty="0">
                <a:ln>
                  <a:noFill/>
                </a:ln>
                <a:solidFill>
                  <a:srgbClr val="72C5E7"/>
                </a:solidFill>
                <a:effectLst/>
                <a:uLnTx/>
                <a:uFillTx/>
                <a:latin typeface="Calibri"/>
                <a:ea typeface="+mn-ea"/>
                <a:cs typeface="+mn-cs"/>
              </a:rPr>
              <a:t>Tackle Stress</a:t>
            </a:r>
          </a:p>
          <a:p>
            <a:pPr marL="62865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1800225" algn="l"/>
              </a:tabLst>
              <a:defRPr/>
            </a:pPr>
            <a:r>
              <a:rPr kumimoji="0" lang="en-US" sz="2400" b="0" i="0" u="none" strike="noStrike" kern="1200" cap="none" spc="0" normalizeH="0" baseline="0" noProof="0" dirty="0" err="1">
                <a:ln>
                  <a:noFill/>
                </a:ln>
                <a:solidFill>
                  <a:srgbClr val="72C5E7"/>
                </a:solidFill>
                <a:effectLst/>
                <a:uLnTx/>
                <a:uFillTx/>
                <a:latin typeface="Calibri"/>
                <a:ea typeface="+mn-ea"/>
                <a:cs typeface="+mn-cs"/>
              </a:rPr>
              <a:t>Wellbeats</a:t>
            </a:r>
            <a:endParaRPr kumimoji="0" lang="en-US" sz="2400" b="0" i="0" u="none" strike="noStrike" kern="1200" cap="none" spc="0" normalizeH="0" baseline="0" noProof="0" dirty="0">
              <a:ln>
                <a:noFill/>
              </a:ln>
              <a:solidFill>
                <a:srgbClr val="72C5E7"/>
              </a:solidFill>
              <a:effectLst/>
              <a:uLnTx/>
              <a:uFillTx/>
              <a:latin typeface="Calibri"/>
              <a:ea typeface="+mn-ea"/>
              <a:cs typeface="+mn-cs"/>
            </a:endParaRPr>
          </a:p>
          <a:p>
            <a:pPr marL="62865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1800225" algn="l"/>
              </a:tabLst>
              <a:defRPr/>
            </a:pPr>
            <a:r>
              <a:rPr kumimoji="0" lang="en-US" sz="2400" b="0" i="0" u="none" strike="noStrike" kern="1200" cap="none" spc="0" normalizeH="0" baseline="0" noProof="0" dirty="0">
                <a:ln>
                  <a:noFill/>
                </a:ln>
                <a:solidFill>
                  <a:srgbClr val="72C5E7"/>
                </a:solidFill>
                <a:effectLst/>
                <a:uLnTx/>
                <a:uFillTx/>
                <a:latin typeface="Calibri"/>
                <a:ea typeface="+mn-ea"/>
                <a:cs typeface="+mn-cs"/>
              </a:rPr>
              <a:t>Vape: Think Twice</a:t>
            </a:r>
          </a:p>
          <a:p>
            <a:pPr marL="62865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1800225" algn="l"/>
              </a:tabLst>
              <a:defRPr/>
            </a:pPr>
            <a:r>
              <a:rPr kumimoji="0" lang="en-US" sz="2400" b="0" i="0" u="none" strike="noStrike" kern="1200" cap="none" spc="0" normalizeH="0" baseline="0" noProof="0" dirty="0" err="1">
                <a:ln>
                  <a:noFill/>
                </a:ln>
                <a:solidFill>
                  <a:srgbClr val="72C5E7"/>
                </a:solidFill>
                <a:effectLst/>
                <a:uLnTx/>
                <a:uFillTx/>
                <a:latin typeface="Calibri"/>
                <a:ea typeface="+mn-ea"/>
                <a:cs typeface="+mn-cs"/>
              </a:rPr>
              <a:t>myStrength</a:t>
            </a:r>
            <a:r>
              <a:rPr kumimoji="0" lang="en-US" sz="2400" b="0" i="0" u="none" strike="noStrike" kern="1200" cap="none" spc="0" normalizeH="0" baseline="0" noProof="0" dirty="0">
                <a:ln>
                  <a:noFill/>
                </a:ln>
                <a:solidFill>
                  <a:srgbClr val="72C5E7"/>
                </a:solidFill>
                <a:effectLst/>
                <a:uLnTx/>
                <a:uFillTx/>
                <a:latin typeface="Calibri"/>
                <a:ea typeface="+mn-ea"/>
                <a:cs typeface="+mn-cs"/>
              </a:rPr>
              <a:t> </a:t>
            </a:r>
          </a:p>
        </p:txBody>
      </p:sp>
      <p:sp>
        <p:nvSpPr>
          <p:cNvPr id="8" name="Title 1">
            <a:extLst>
              <a:ext uri="{FF2B5EF4-FFF2-40B4-BE49-F238E27FC236}">
                <a16:creationId xmlns:a16="http://schemas.microsoft.com/office/drawing/2014/main" id="{07C35A40-ED5A-0A38-8F26-7FB4DB94CD07}"/>
              </a:ext>
            </a:extLst>
          </p:cNvPr>
          <p:cNvSpPr txBox="1">
            <a:spLocks/>
          </p:cNvSpPr>
          <p:nvPr/>
        </p:nvSpPr>
        <p:spPr>
          <a:xfrm>
            <a:off x="3452948" y="320675"/>
            <a:ext cx="5286104" cy="7537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Review</a:t>
            </a:r>
          </a:p>
        </p:txBody>
      </p:sp>
    </p:spTree>
    <p:extLst>
      <p:ext uri="{BB962C8B-B14F-4D97-AF65-F5344CB8AC3E}">
        <p14:creationId xmlns:p14="http://schemas.microsoft.com/office/powerpoint/2010/main" val="6453544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1FD68-D3C0-04A3-048B-713379EC241B}"/>
            </a:ext>
          </a:extLst>
        </p:cNvPr>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81DDD778-98AD-630D-2907-42C49531E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Headers-MacBlue-PPT.jpg">
            <a:extLst>
              <a:ext uri="{FF2B5EF4-FFF2-40B4-BE49-F238E27FC236}">
                <a16:creationId xmlns:a16="http://schemas.microsoft.com/office/drawing/2014/main" id="{06042AD2-F836-111A-D883-0F9181D64E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8" name="Title 1">
            <a:extLst>
              <a:ext uri="{FF2B5EF4-FFF2-40B4-BE49-F238E27FC236}">
                <a16:creationId xmlns:a16="http://schemas.microsoft.com/office/drawing/2014/main" id="{2D25439D-CD38-EE1E-C649-236C4020DAA7}"/>
              </a:ext>
            </a:extLst>
          </p:cNvPr>
          <p:cNvSpPr txBox="1">
            <a:spLocks/>
          </p:cNvSpPr>
          <p:nvPr/>
        </p:nvSpPr>
        <p:spPr>
          <a:xfrm>
            <a:off x="3452948" y="320675"/>
            <a:ext cx="5286104" cy="7537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Review</a:t>
            </a:r>
          </a:p>
        </p:txBody>
      </p:sp>
      <p:sp>
        <p:nvSpPr>
          <p:cNvPr id="6" name="Subtitle 2">
            <a:extLst>
              <a:ext uri="{FF2B5EF4-FFF2-40B4-BE49-F238E27FC236}">
                <a16:creationId xmlns:a16="http://schemas.microsoft.com/office/drawing/2014/main" id="{AA8F1AB1-A001-B716-B027-96151DDBCDBF}"/>
              </a:ext>
            </a:extLst>
          </p:cNvPr>
          <p:cNvSpPr txBox="1">
            <a:spLocks/>
          </p:cNvSpPr>
          <p:nvPr/>
        </p:nvSpPr>
        <p:spPr>
          <a:xfrm>
            <a:off x="590707" y="1294917"/>
            <a:ext cx="7636644" cy="3937243"/>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tabLst>
                <a:tab pos="1800225" algn="l"/>
              </a:tabLst>
            </a:pPr>
            <a:r>
              <a:rPr lang="en-US" sz="3600" dirty="0">
                <a:solidFill>
                  <a:srgbClr val="FFB500"/>
                </a:solidFill>
                <a:latin typeface="Rockwell" panose="02060603020205020403" pitchFamily="18" charset="0"/>
              </a:rPr>
              <a:t>Macalester Specific Activities</a:t>
            </a:r>
          </a:p>
          <a:p>
            <a:pPr lvl="1">
              <a:spcBef>
                <a:spcPts val="600"/>
              </a:spcBef>
              <a:tabLst>
                <a:tab pos="1800225" algn="l"/>
              </a:tabLst>
            </a:pPr>
            <a:r>
              <a:rPr lang="en-US" sz="2600" dirty="0">
                <a:solidFill>
                  <a:srgbClr val="72C5E7"/>
                </a:solidFill>
              </a:rPr>
              <a:t>Health &amp; Well-being Coaching</a:t>
            </a:r>
          </a:p>
          <a:p>
            <a:pPr lvl="1">
              <a:spcBef>
                <a:spcPts val="600"/>
              </a:spcBef>
              <a:tabLst>
                <a:tab pos="1800225" algn="l"/>
              </a:tabLst>
            </a:pPr>
            <a:r>
              <a:rPr lang="en-US" sz="2600" dirty="0">
                <a:solidFill>
                  <a:srgbClr val="72C5E7"/>
                </a:solidFill>
              </a:rPr>
              <a:t>Preventive Visit</a:t>
            </a:r>
          </a:p>
          <a:p>
            <a:pPr lvl="1">
              <a:spcBef>
                <a:spcPts val="600"/>
              </a:spcBef>
              <a:tabLst>
                <a:tab pos="1800225" algn="l"/>
              </a:tabLst>
            </a:pPr>
            <a:r>
              <a:rPr lang="en-US" sz="2600" dirty="0">
                <a:solidFill>
                  <a:srgbClr val="72C5E7"/>
                </a:solidFill>
              </a:rPr>
              <a:t>WHAM Activity Class</a:t>
            </a:r>
          </a:p>
          <a:p>
            <a:pPr lvl="1">
              <a:spcBef>
                <a:spcPts val="600"/>
              </a:spcBef>
              <a:tabLst>
                <a:tab pos="1800225" algn="l"/>
              </a:tabLst>
            </a:pPr>
            <a:r>
              <a:rPr lang="en-US" sz="2600" dirty="0">
                <a:solidFill>
                  <a:srgbClr val="72C5E7"/>
                </a:solidFill>
              </a:rPr>
              <a:t>Attend 3 WHAM Lunch and Learns</a:t>
            </a:r>
          </a:p>
          <a:p>
            <a:pPr lvl="1">
              <a:spcBef>
                <a:spcPts val="600"/>
              </a:spcBef>
              <a:tabLst>
                <a:tab pos="1800225" algn="l"/>
              </a:tabLst>
            </a:pPr>
            <a:r>
              <a:rPr lang="en-US" sz="2600" dirty="0">
                <a:solidFill>
                  <a:srgbClr val="72C5E7"/>
                </a:solidFill>
              </a:rPr>
              <a:t>Nice Healthcare Services</a:t>
            </a:r>
          </a:p>
          <a:p>
            <a:pPr lvl="1">
              <a:spcBef>
                <a:spcPts val="600"/>
              </a:spcBef>
              <a:tabLst>
                <a:tab pos="1800225" algn="l"/>
              </a:tabLst>
            </a:pPr>
            <a:r>
              <a:rPr lang="en-US" sz="2600" dirty="0">
                <a:solidFill>
                  <a:srgbClr val="72C5E7"/>
                </a:solidFill>
              </a:rPr>
              <a:t>Macalester’s 5K Run/Walk</a:t>
            </a:r>
          </a:p>
          <a:p>
            <a:pPr lvl="1">
              <a:spcBef>
                <a:spcPts val="600"/>
              </a:spcBef>
              <a:tabLst>
                <a:tab pos="1800225" algn="l"/>
              </a:tabLst>
            </a:pPr>
            <a:r>
              <a:rPr lang="en-US" sz="2600" dirty="0">
                <a:solidFill>
                  <a:srgbClr val="72C5E7"/>
                </a:solidFill>
              </a:rPr>
              <a:t>Leonard Center or Gym of Your Choice</a:t>
            </a:r>
          </a:p>
          <a:p>
            <a:pPr lvl="1">
              <a:spcBef>
                <a:spcPts val="600"/>
              </a:spcBef>
              <a:tabLst>
                <a:tab pos="1800225" algn="l"/>
              </a:tabLst>
            </a:pPr>
            <a:r>
              <a:rPr lang="en-US" sz="2600" dirty="0">
                <a:solidFill>
                  <a:srgbClr val="72C5E7"/>
                </a:solidFill>
              </a:rPr>
              <a:t>Personal Training with Nathan Downey</a:t>
            </a:r>
          </a:p>
          <a:p>
            <a:pPr lvl="1">
              <a:spcBef>
                <a:spcPts val="600"/>
              </a:spcBef>
              <a:tabLst>
                <a:tab pos="1800225" algn="l"/>
              </a:tabLst>
            </a:pPr>
            <a:r>
              <a:rPr lang="en-US" sz="2600" dirty="0">
                <a:solidFill>
                  <a:srgbClr val="72C5E7"/>
                </a:solidFill>
              </a:rPr>
              <a:t>EAP Wellness Seminars</a:t>
            </a:r>
          </a:p>
          <a:p>
            <a:endParaRPr lang="en-US" sz="3600" dirty="0">
              <a:latin typeface="Georgia"/>
              <a:cs typeface="Georgia"/>
            </a:endParaRPr>
          </a:p>
          <a:p>
            <a:endParaRPr lang="en-US" sz="1800" dirty="0">
              <a:latin typeface="Georgia"/>
              <a:cs typeface="Georgia"/>
            </a:endParaRPr>
          </a:p>
        </p:txBody>
      </p:sp>
    </p:spTree>
    <p:extLst>
      <p:ext uri="{BB962C8B-B14F-4D97-AF65-F5344CB8AC3E}">
        <p14:creationId xmlns:p14="http://schemas.microsoft.com/office/powerpoint/2010/main" val="2107746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D36F9-0B9C-9096-40F4-C3413459CDF7}"/>
            </a:ext>
          </a:extLst>
        </p:cNvPr>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085156CE-B874-B220-E663-6A2921D34E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D25E6D8F-BD35-912F-1F2F-B3C10C4C0287}"/>
              </a:ext>
            </a:extLst>
          </p:cNvPr>
          <p:cNvSpPr txBox="1">
            <a:spLocks/>
          </p:cNvSpPr>
          <p:nvPr/>
        </p:nvSpPr>
        <p:spPr>
          <a:xfrm>
            <a:off x="2432685" y="457167"/>
            <a:ext cx="7326630" cy="97424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Rockwell" panose="02060603020205020403" pitchFamily="18" charset="0"/>
                <a:ea typeface="+mj-ea"/>
                <a:cs typeface="+mj-cs"/>
              </a:rPr>
              <a:t>Health &amp; Well-being Coaching</a:t>
            </a:r>
          </a:p>
        </p:txBody>
      </p:sp>
      <p:pic>
        <p:nvPicPr>
          <p:cNvPr id="2" name="Picture 1" descr="A person sitting on a couch&#10;&#10;AI-generated content may be incorrect.">
            <a:extLst>
              <a:ext uri="{FF2B5EF4-FFF2-40B4-BE49-F238E27FC236}">
                <a16:creationId xmlns:a16="http://schemas.microsoft.com/office/drawing/2014/main" id="{489CF965-4C64-51BF-61F1-E3C2D82256C9}"/>
              </a:ext>
            </a:extLst>
          </p:cNvPr>
          <p:cNvPicPr>
            <a:picLocks noChangeAspect="1"/>
          </p:cNvPicPr>
          <p:nvPr/>
        </p:nvPicPr>
        <p:blipFill>
          <a:blip r:embed="rId4" cstate="print">
            <a:extLst>
              <a:ext uri="{28A0092B-C50C-407E-A947-70E740481C1C}">
                <a14:useLocalDpi xmlns:a14="http://schemas.microsoft.com/office/drawing/2010/main" val="0"/>
              </a:ext>
            </a:extLst>
          </a:blip>
          <a:srcRect l="12657" r="28908" b="1"/>
          <a:stretch>
            <a:fillRect/>
          </a:stretch>
        </p:blipFill>
        <p:spPr>
          <a:xfrm>
            <a:off x="7200900" y="2053564"/>
            <a:ext cx="4991101" cy="4804438"/>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4" name="Picture 3" descr="Headers-MacBlue-PPT.jpg">
            <a:extLst>
              <a:ext uri="{FF2B5EF4-FFF2-40B4-BE49-F238E27FC236}">
                <a16:creationId xmlns:a16="http://schemas.microsoft.com/office/drawing/2014/main" id="{A64B502D-C750-B06B-30D0-493C20722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graphicFrame>
        <p:nvGraphicFramePr>
          <p:cNvPr id="10" name="Subtitle 2">
            <a:extLst>
              <a:ext uri="{FF2B5EF4-FFF2-40B4-BE49-F238E27FC236}">
                <a16:creationId xmlns:a16="http://schemas.microsoft.com/office/drawing/2014/main" id="{4A2AFA33-6002-7C2F-5AB3-A9DB8E2DBF56}"/>
              </a:ext>
            </a:extLst>
          </p:cNvPr>
          <p:cNvGraphicFramePr/>
          <p:nvPr/>
        </p:nvGraphicFramePr>
        <p:xfrm>
          <a:off x="476407" y="1431408"/>
          <a:ext cx="6427313" cy="393724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0673249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4EAF3-3E56-D9BD-3673-65DF9B68E8BD}"/>
            </a:ext>
          </a:extLst>
        </p:cNvPr>
        <p:cNvGrpSpPr/>
        <p:nvPr/>
      </p:nvGrpSpPr>
      <p:grpSpPr>
        <a:xfrm>
          <a:off x="0" y="0"/>
          <a:ext cx="0" cy="0"/>
          <a:chOff x="0" y="0"/>
          <a:chExt cx="0" cy="0"/>
        </a:xfrm>
      </p:grpSpPr>
      <p:pic>
        <p:nvPicPr>
          <p:cNvPr id="3" name="Picture 2" descr="A yellow and white triangle&#10;&#10;AI-generated content may be incorrect.">
            <a:extLst>
              <a:ext uri="{FF2B5EF4-FFF2-40B4-BE49-F238E27FC236}">
                <a16:creationId xmlns:a16="http://schemas.microsoft.com/office/drawing/2014/main" id="{161AECC5-1BB5-B4DD-E19A-7F9FC356C2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descr="A close up of a logo&#10;&#10;Description automatically generated">
            <a:extLst>
              <a:ext uri="{FF2B5EF4-FFF2-40B4-BE49-F238E27FC236}">
                <a16:creationId xmlns:a16="http://schemas.microsoft.com/office/drawing/2014/main" id="{5D6CADFE-0217-312E-123B-898A20F149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1890" y="1167715"/>
            <a:ext cx="3821222" cy="815662"/>
          </a:xfrm>
          <a:prstGeom prst="rect">
            <a:avLst/>
          </a:prstGeom>
        </p:spPr>
      </p:pic>
      <p:sp>
        <p:nvSpPr>
          <p:cNvPr id="4" name="TextBox 3">
            <a:extLst>
              <a:ext uri="{FF2B5EF4-FFF2-40B4-BE49-F238E27FC236}">
                <a16:creationId xmlns:a16="http://schemas.microsoft.com/office/drawing/2014/main" id="{142062C4-8A4A-87ED-7F47-AC9F2A8E89D7}"/>
              </a:ext>
            </a:extLst>
          </p:cNvPr>
          <p:cNvSpPr txBox="1"/>
          <p:nvPr/>
        </p:nvSpPr>
        <p:spPr>
          <a:xfrm>
            <a:off x="654021" y="2475279"/>
            <a:ext cx="6156960" cy="2616101"/>
          </a:xfrm>
          <a:prstGeom prst="rect">
            <a:avLst/>
          </a:prstGeom>
          <a:noFill/>
        </p:spPr>
        <p:txBody>
          <a:bodyPr wrap="square" rtlCol="0">
            <a:spAutoFit/>
          </a:bodyPr>
          <a:lstStyle/>
          <a:p>
            <a:pPr algn="ctr" defTabSz="457200"/>
            <a:r>
              <a:rPr lang="en-US" sz="4000" b="1" dirty="0">
                <a:solidFill>
                  <a:srgbClr val="01426A"/>
                </a:solidFill>
                <a:latin typeface="Rockwell" panose="02060603020205020403" pitchFamily="18" charset="0"/>
                <a:cs typeface="Arial" panose="020B0604020202020204" pitchFamily="34" charset="0"/>
              </a:rPr>
              <a:t>For details visit:</a:t>
            </a:r>
          </a:p>
          <a:p>
            <a:pPr algn="ctr" defTabSz="457200"/>
            <a:r>
              <a:rPr lang="en-US" sz="4000" b="1" dirty="0">
                <a:solidFill>
                  <a:srgbClr val="01426A"/>
                </a:solidFill>
                <a:latin typeface="Rockwell" panose="02060603020205020403" pitchFamily="18" charset="0"/>
                <a:cs typeface="Arial" panose="020B0604020202020204" pitchFamily="34" charset="0"/>
              </a:rPr>
              <a:t>macalester.edu/wham</a:t>
            </a:r>
          </a:p>
          <a:p>
            <a:pPr algn="ctr" defTabSz="457200"/>
            <a:endParaRPr lang="en-US" sz="3600" b="1" dirty="0">
              <a:solidFill>
                <a:srgbClr val="01426A"/>
              </a:solidFill>
              <a:latin typeface="Rockwell" panose="02060603020205020403" pitchFamily="18" charset="0"/>
              <a:cs typeface="Arial" panose="020B0604020202020204" pitchFamily="34" charset="0"/>
            </a:endParaRPr>
          </a:p>
          <a:p>
            <a:pPr algn="ctr"/>
            <a:r>
              <a:rPr lang="en-US" sz="2400" b="1" dirty="0">
                <a:solidFill>
                  <a:srgbClr val="FFB500"/>
                </a:solidFill>
                <a:latin typeface="Rockwell" panose="02060603020205020403" pitchFamily="18" charset="0"/>
                <a:cs typeface="Arial" panose="020B0604020202020204" pitchFamily="34" charset="0"/>
              </a:rPr>
              <a:t>On January 2, 2026, log on to: </a:t>
            </a:r>
          </a:p>
          <a:p>
            <a:pPr algn="ctr"/>
            <a:r>
              <a:rPr lang="en-US" sz="2400" b="1" dirty="0">
                <a:solidFill>
                  <a:srgbClr val="FFB500"/>
                </a:solidFill>
                <a:latin typeface="Rockwell" panose="02060603020205020403" pitchFamily="18" charset="0"/>
                <a:cs typeface="Arial" panose="020B0604020202020204" pitchFamily="34" charset="0"/>
              </a:rPr>
              <a:t>healthpartners.com/</a:t>
            </a:r>
            <a:r>
              <a:rPr lang="en-US" sz="2400" b="1" dirty="0" err="1">
                <a:solidFill>
                  <a:srgbClr val="FFB500"/>
                </a:solidFill>
                <a:latin typeface="Rockwell" panose="02060603020205020403" pitchFamily="18" charset="0"/>
                <a:cs typeface="Arial" panose="020B0604020202020204" pitchFamily="34" charset="0"/>
              </a:rPr>
              <a:t>livingwell</a:t>
            </a:r>
            <a:endParaRPr lang="en-US" sz="2400" b="1" dirty="0">
              <a:solidFill>
                <a:srgbClr val="FFB500"/>
              </a:solidFill>
              <a:latin typeface="Rockwell" panose="02060603020205020403" pitchFamily="18" charset="0"/>
              <a:cs typeface="Arial" panose="020B0604020202020204" pitchFamily="34" charset="0"/>
            </a:endParaRPr>
          </a:p>
        </p:txBody>
      </p:sp>
      <p:pic>
        <p:nvPicPr>
          <p:cNvPr id="6" name="Graphic 5" descr="Clipboard Mixed with solid fill">
            <a:extLst>
              <a:ext uri="{FF2B5EF4-FFF2-40B4-BE49-F238E27FC236}">
                <a16:creationId xmlns:a16="http://schemas.microsoft.com/office/drawing/2014/main" id="{FD518880-4BA1-DDBD-D3FE-67A3F2D048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65002" y="2222996"/>
            <a:ext cx="2868384" cy="2868384"/>
          </a:xfrm>
          <a:prstGeom prst="rect">
            <a:avLst/>
          </a:prstGeom>
        </p:spPr>
      </p:pic>
    </p:spTree>
    <p:extLst>
      <p:ext uri="{BB962C8B-B14F-4D97-AF65-F5344CB8AC3E}">
        <p14:creationId xmlns:p14="http://schemas.microsoft.com/office/powerpoint/2010/main" val="24665496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eaders-MacBlue-PP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338"/>
            <a:ext cx="12192000" cy="815662"/>
          </a:xfrm>
          <a:prstGeom prst="rect">
            <a:avLst/>
          </a:prstGeom>
        </p:spPr>
      </p:pic>
      <p:sp>
        <p:nvSpPr>
          <p:cNvPr id="4" name="Title 3">
            <a:extLst>
              <a:ext uri="{FF2B5EF4-FFF2-40B4-BE49-F238E27FC236}">
                <a16:creationId xmlns:a16="http://schemas.microsoft.com/office/drawing/2014/main" id="{2077948E-BC6B-46AE-B17C-D6F44B826CB5}"/>
              </a:ext>
            </a:extLst>
          </p:cNvPr>
          <p:cNvSpPr>
            <a:spLocks noGrp="1"/>
          </p:cNvSpPr>
          <p:nvPr>
            <p:ph type="title"/>
          </p:nvPr>
        </p:nvSpPr>
        <p:spPr/>
        <p:txBody>
          <a:bodyPr/>
          <a:lstStyle/>
          <a:p>
            <a:r>
              <a:rPr lang="en-US" dirty="0"/>
              <a:t>Thank you.</a:t>
            </a:r>
          </a:p>
        </p:txBody>
      </p:sp>
      <p:sp>
        <p:nvSpPr>
          <p:cNvPr id="5" name="Subtitle 4">
            <a:extLst>
              <a:ext uri="{FF2B5EF4-FFF2-40B4-BE49-F238E27FC236}">
                <a16:creationId xmlns:a16="http://schemas.microsoft.com/office/drawing/2014/main" id="{70B87650-2404-4190-873F-A73B4810418B}"/>
              </a:ext>
            </a:extLst>
          </p:cNvPr>
          <p:cNvSpPr>
            <a:spLocks noGrp="1"/>
          </p:cNvSpPr>
          <p:nvPr>
            <p:ph type="body" idx="1"/>
          </p:nvPr>
        </p:nvSpPr>
        <p:spPr/>
        <p:txBody>
          <a:bodyPr/>
          <a:lstStyle/>
          <a:p>
            <a:r>
              <a:rPr lang="en-US" dirty="0"/>
              <a:t>Please reach out to Randi Hartman, Stacy Peterson, or </a:t>
            </a:r>
            <a:r>
              <a:rPr lang="en-US" dirty="0">
                <a:hlinkClick r:id="rId3"/>
              </a:rPr>
              <a:t>hr@macalester.edu</a:t>
            </a:r>
            <a:r>
              <a:rPr lang="en-US" dirty="0"/>
              <a:t> with any questions. </a:t>
            </a:r>
          </a:p>
        </p:txBody>
      </p:sp>
    </p:spTree>
    <p:extLst>
      <p:ext uri="{BB962C8B-B14F-4D97-AF65-F5344CB8AC3E}">
        <p14:creationId xmlns:p14="http://schemas.microsoft.com/office/powerpoint/2010/main" val="2509895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3273</TotalTime>
  <Words>3188</Words>
  <Application>Microsoft Office PowerPoint</Application>
  <PresentationFormat>Widescreen</PresentationFormat>
  <Paragraphs>623</Paragraphs>
  <Slides>69</Slides>
  <Notes>28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69</vt:i4>
      </vt:variant>
    </vt:vector>
  </HeadingPairs>
  <TitlesOfParts>
    <vt:vector size="79" baseType="lpstr">
      <vt:lpstr>Aptos</vt:lpstr>
      <vt:lpstr>Arial</vt:lpstr>
      <vt:lpstr>Calibri</vt:lpstr>
      <vt:lpstr>Calibri Light</vt:lpstr>
      <vt:lpstr>Century Gothic</vt:lpstr>
      <vt:lpstr>Georgia</vt:lpstr>
      <vt:lpstr>Lato</vt:lpstr>
      <vt:lpstr>Rockwell</vt:lpstr>
      <vt:lpstr>Times New Roman</vt:lpstr>
      <vt:lpstr>Office Theme</vt:lpstr>
      <vt:lpstr>PowerPoint Presentation</vt:lpstr>
      <vt:lpstr>PowerPoint Presentation</vt:lpstr>
      <vt:lpstr>Changes for 2026</vt:lpstr>
      <vt:lpstr>Premium Increases</vt:lpstr>
      <vt:lpstr>Current HSA Model </vt:lpstr>
      <vt:lpstr>HSA Model Update</vt:lpstr>
      <vt:lpstr>Dependent Care FSA</vt:lpstr>
      <vt:lpstr>Short-Term Disability &amp; Minnesota Paid Leave</vt:lpstr>
      <vt:lpstr>What is Open Enrollment?</vt:lpstr>
      <vt:lpstr>Health Plan</vt:lpstr>
      <vt:lpstr>Health Plan Definitions</vt:lpstr>
      <vt:lpstr>Health Plan Highlights</vt:lpstr>
      <vt:lpstr>Premium Sharing</vt:lpstr>
      <vt:lpstr>Health Plan Highlights</vt:lpstr>
      <vt:lpstr>Health Plan Network</vt:lpstr>
      <vt:lpstr>Health Plan Monthly Premiums</vt:lpstr>
      <vt:lpstr>How do I Maximize my Benefits?</vt:lpstr>
      <vt:lpstr>Nice Healthcare</vt:lpstr>
      <vt:lpstr>PowerPoint Presentation</vt:lpstr>
      <vt:lpstr>Health Savings Accounts (HSA)</vt:lpstr>
      <vt:lpstr>Health Savings Accounts (HSA)</vt:lpstr>
      <vt:lpstr>HSA: How much can I contribute?</vt:lpstr>
      <vt:lpstr>HSA Contribution</vt:lpstr>
      <vt:lpstr>HSA: Distribution Rules Distribution from your HSA are tax-free if they are taken for qualified medical expenses.</vt:lpstr>
      <vt:lpstr>Flexible Spending Accounts (FSA)</vt:lpstr>
      <vt:lpstr>Medical Flexible Spending Accounts</vt:lpstr>
      <vt:lpstr>Dependent Care FSA Plan</vt:lpstr>
      <vt:lpstr>Dental Plan</vt:lpstr>
      <vt:lpstr>Dental Plan Highlights Option 1: Preventive Dental</vt:lpstr>
      <vt:lpstr>Dental Plan Highlights Option 2: Comprehensive Dental</vt:lpstr>
      <vt:lpstr>Dental Plan Network</vt:lpstr>
      <vt:lpstr>Dental Plan Monthly Premiums 3% increase to premiums for 2026</vt:lpstr>
      <vt:lpstr>Vision Plan</vt:lpstr>
      <vt:lpstr>Vision Plan Highlights</vt:lpstr>
      <vt:lpstr>Vision Plan Network</vt:lpstr>
      <vt:lpstr>Vision Plan Monthly Premiums Small change in monthly premiums. Employee pays full premium </vt:lpstr>
      <vt:lpstr>Life &amp; Disability Insurance</vt:lpstr>
      <vt:lpstr>Short-Term Disability Voluntary insurance that pays you a portion of your salary if you are unable to work due to a disabling illness, injury, or pregnancy.</vt:lpstr>
      <vt:lpstr>Basic Life/AD&amp;D and Long-Term Disability</vt:lpstr>
      <vt:lpstr>Additional Coverages</vt:lpstr>
      <vt:lpstr>Additional Coverages</vt:lpstr>
      <vt:lpstr>Benefit Resource Center</vt:lpstr>
      <vt:lpstr>Enrollment Process</vt:lpstr>
      <vt:lpstr>Key Dates</vt:lpstr>
      <vt:lpstr>Key Information</vt:lpstr>
      <vt:lpstr>HSA Enrollment Requirement</vt:lpstr>
      <vt:lpstr>HSA Enrollment Requirement</vt:lpstr>
      <vt:lpstr>HSA Enrollment Requirement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Macalester</dc:creator>
  <cp:lastModifiedBy>Randi Hartman</cp:lastModifiedBy>
  <cp:revision>144</cp:revision>
  <cp:lastPrinted>2017-09-21T19:27:33Z</cp:lastPrinted>
  <dcterms:created xsi:type="dcterms:W3CDTF">2017-09-18T13:47:16Z</dcterms:created>
  <dcterms:modified xsi:type="dcterms:W3CDTF">2025-10-22T19:51:21Z</dcterms:modified>
</cp:coreProperties>
</file>